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9" r:id="rId4"/>
    <p:sldId id="270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76D7F-D4CB-4D3C-872E-51DE82994972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98920-DA4F-4F41-B04F-882540C24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29773-C625-4B5B-9183-C23A384F9E2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6D11B-A029-494C-8175-A587B2B62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DBE95-2012-4A89-B2CF-DA8C7E617AD2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1E75B-4E29-4F2C-81BC-8B08C0F7E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0883A-BD99-4DB1-9C94-B83C9500224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DC5E4-81CF-4939-94A9-2B8018353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4721E-5681-44D6-AF56-5426C842E7E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DD8DF-722C-4999-A04C-D1B084B24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7B943-4E26-4F01-8F15-2564422DE58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843B6-62F1-46FC-8C08-4B677AFB3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CE11-636F-48A1-89F4-46FB8FD1A08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118-28CD-46C5-A96D-63A0291F4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648A-A725-4B20-BE58-5584F28DDF2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AA5E5-7E2B-40D2-9FF1-E7A0DB38F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74655-A233-4EAA-A387-99DC619D04E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2BD2E-2BC3-4C52-B607-2A6B4FA1A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B11D5-ADA3-46B7-8C24-2F9C51855867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96BBB-3E03-473A-9B04-71422958C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F6199-B138-4686-8BF4-D8A96F0797F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56016-5705-4933-8372-3DF3F780F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E84902-E917-4C00-90C0-17D4B8E2E31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38FBD0-2FDD-4CA5-8001-CF32B1E7E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3uDHc2hPqQQ" TargetMode="External"/><Relationship Id="rId2" Type="http://schemas.openxmlformats.org/officeDocument/2006/relationships/hyperlink" Target="https://youtu.be/POJ599UIxv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6ittoH1T1fA" TargetMode="External"/><Relationship Id="rId5" Type="http://schemas.openxmlformats.org/officeDocument/2006/relationships/hyperlink" Target="http://files.school-collection.edu.ru/dlrstore/617fdbd4-8cff-11db-b606-0800200c9a66/ch08_39_02.swf" TargetMode="External"/><Relationship Id="rId4" Type="http://schemas.openxmlformats.org/officeDocument/2006/relationships/hyperlink" Target="https://youtu.be/st4qUUxL2h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Алгоритм работы:</a:t>
            </a:r>
          </a:p>
          <a:p>
            <a:r>
              <a:rPr lang="ru-RU" dirty="0" smtClean="0"/>
              <a:t>1. Посмотреть видео в этом порядке</a:t>
            </a:r>
          </a:p>
          <a:p>
            <a:r>
              <a:rPr lang="en-US" dirty="0" smtClean="0">
                <a:hlinkClick r:id="rId2"/>
              </a:rPr>
              <a:t>https://youtu.be/POJ599UIxv0</a:t>
            </a:r>
            <a:r>
              <a:rPr lang="ru-RU" dirty="0" smtClean="0"/>
              <a:t> -короткое видео</a:t>
            </a:r>
          </a:p>
          <a:p>
            <a:r>
              <a:rPr lang="en-US" dirty="0" smtClean="0">
                <a:hlinkClick r:id="rId3"/>
              </a:rPr>
              <a:t>https://youtu.be/3uDHc2hPqQQ</a:t>
            </a:r>
            <a:r>
              <a:rPr lang="ru-RU" dirty="0" smtClean="0"/>
              <a:t> </a:t>
            </a:r>
            <a:r>
              <a:rPr lang="ru-RU" dirty="0" err="1" smtClean="0"/>
              <a:t>химич</a:t>
            </a:r>
            <a:r>
              <a:rPr lang="ru-RU" dirty="0" smtClean="0"/>
              <a:t> </a:t>
            </a:r>
            <a:r>
              <a:rPr lang="ru-RU" dirty="0" err="1" smtClean="0"/>
              <a:t>св-ва</a:t>
            </a:r>
            <a:r>
              <a:rPr lang="ru-RU" dirty="0" smtClean="0"/>
              <a:t> оснований- украинская номенклатура, есть </a:t>
            </a:r>
            <a:r>
              <a:rPr lang="ru-RU" dirty="0" err="1" smtClean="0"/>
              <a:t>видеоопыты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https://youtu.be/st4qUUxL2hU</a:t>
            </a:r>
            <a:r>
              <a:rPr lang="ru-RU" dirty="0" smtClean="0"/>
              <a:t> -как составлять уравнения </a:t>
            </a:r>
          </a:p>
          <a:p>
            <a:r>
              <a:rPr lang="ru-RU" dirty="0" smtClean="0"/>
              <a:t>2. </a:t>
            </a:r>
            <a:r>
              <a:rPr lang="ru-RU" dirty="0" smtClean="0">
                <a:solidFill>
                  <a:srgbClr val="FF0000"/>
                </a:solidFill>
              </a:rPr>
              <a:t>Записать в тетрадь </a:t>
            </a:r>
            <a:r>
              <a:rPr lang="ru-RU" dirty="0" err="1" smtClean="0">
                <a:solidFill>
                  <a:srgbClr val="FF0000"/>
                </a:solidFill>
              </a:rPr>
              <a:t>св-ва</a:t>
            </a:r>
            <a:r>
              <a:rPr lang="ru-RU" dirty="0" smtClean="0">
                <a:solidFill>
                  <a:srgbClr val="FF0000"/>
                </a:solidFill>
              </a:rPr>
              <a:t> оснований(  </a:t>
            </a:r>
            <a:r>
              <a:rPr lang="ru-RU" dirty="0" smtClean="0"/>
              <a:t>кому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помогает </a:t>
            </a:r>
            <a:r>
              <a:rPr lang="ru-RU" dirty="0" smtClean="0">
                <a:solidFill>
                  <a:srgbClr val="FF0000"/>
                </a:solidFill>
              </a:rPr>
              <a:t>схема</a:t>
            </a:r>
            <a:r>
              <a:rPr lang="ru-RU" dirty="0" smtClean="0"/>
              <a:t>, нарисовать </a:t>
            </a:r>
            <a:r>
              <a:rPr lang="ru-RU" dirty="0" smtClean="0">
                <a:solidFill>
                  <a:srgbClr val="FF0000"/>
                </a:solidFill>
              </a:rPr>
              <a:t>сл.2</a:t>
            </a:r>
            <a:r>
              <a:rPr lang="ru-RU" dirty="0" smtClean="0"/>
              <a:t>), всем- слайд 3.</a:t>
            </a:r>
          </a:p>
          <a:p>
            <a:pPr marL="342900" indent="-342900">
              <a:buAutoNum type="arabicPlain" startAt="3"/>
            </a:pPr>
            <a:r>
              <a:rPr lang="ru-RU" dirty="0" smtClean="0"/>
              <a:t>Далее- по презентации(сл.4)</a:t>
            </a:r>
          </a:p>
          <a:p>
            <a:pPr marL="342900" indent="-342900">
              <a:buAutoNum type="arabicPlain" startAt="3"/>
            </a:pPr>
            <a:endParaRPr lang="ru-RU" dirty="0" smtClean="0"/>
          </a:p>
          <a:p>
            <a:pPr marL="342900" indent="-342900">
              <a:buAutoNum type="arabicPlain" startAt="3"/>
            </a:pPr>
            <a:r>
              <a:rPr lang="ru-RU" dirty="0" smtClean="0"/>
              <a:t>После выполнения 4 слайда можете пройти тесты</a:t>
            </a:r>
            <a:br>
              <a:rPr lang="ru-RU" dirty="0" smtClean="0"/>
            </a:br>
            <a:r>
              <a:rPr lang="en-US" dirty="0" smtClean="0">
                <a:hlinkClick r:id="rId5"/>
              </a:rPr>
              <a:t>http://files.school-collection.edu.ru/dlrstore/617fdbd4-8cff-11db-b606-0800200c9a66/ch08_39_02.swf</a:t>
            </a:r>
            <a:r>
              <a:rPr lang="ru-RU" dirty="0" smtClean="0"/>
              <a:t> - я второй тест пройти не смогла- три раза неправильно</a:t>
            </a:r>
            <a:r>
              <a:rPr lang="ru-RU" dirty="0" smtClean="0"/>
              <a:t>…</a:t>
            </a:r>
          </a:p>
          <a:p>
            <a:pPr marL="342900" indent="-342900">
              <a:buAutoNum type="arabicPlain" startAt="3"/>
            </a:pPr>
            <a:endParaRPr lang="ru-RU" dirty="0" smtClean="0"/>
          </a:p>
          <a:p>
            <a:pPr marL="342900" indent="-342900"/>
            <a:r>
              <a:rPr lang="ru-RU" dirty="0" smtClean="0"/>
              <a:t>5  </a:t>
            </a:r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youtu.be/6ittoH1T1fA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FF0000"/>
                </a:solidFill>
              </a:rPr>
              <a:t>итоговый </a:t>
            </a:r>
            <a:r>
              <a:rPr lang="ru-RU" dirty="0" err="1" smtClean="0">
                <a:solidFill>
                  <a:srgbClr val="FF0000"/>
                </a:solidFill>
              </a:rPr>
              <a:t>видеоурок</a:t>
            </a:r>
            <a:r>
              <a:rPr lang="ru-RU" dirty="0" smtClean="0">
                <a:solidFill>
                  <a:srgbClr val="FF0000"/>
                </a:solidFill>
              </a:rPr>
              <a:t>, для закрепления по теме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Можно посмотреть только его!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556792"/>
          </a:xfrm>
        </p:spPr>
        <p:txBody>
          <a:bodyPr rtlCol="0" anchor="t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</a:t>
            </a:r>
            <a:r>
              <a:rPr lang="ru-RU" sz="3100" b="1" dirty="0" smtClean="0"/>
              <a:t>Химические свойства оснований</a:t>
            </a:r>
            <a:br>
              <a:rPr lang="ru-RU" sz="3100" b="1" dirty="0" smtClean="0"/>
            </a:br>
            <a:r>
              <a:rPr lang="ru-RU" sz="3100" b="1" dirty="0" smtClean="0"/>
              <a:t>                - это десять щелочей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1928813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Основные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1928813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571875" y="4500563"/>
            <a:ext cx="1857375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715000" y="1928813"/>
            <a:ext cx="2438400" cy="10096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НемеО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75" y="3857625"/>
            <a:ext cx="2286000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Кислоты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28688" y="3857625"/>
            <a:ext cx="2286000" cy="8572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Основания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00438" y="5572125"/>
            <a:ext cx="2500312" cy="85725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Сои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57750" y="5572125"/>
            <a:ext cx="1214438" cy="8572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83" name="TextBox 19"/>
          <p:cNvSpPr txBox="1">
            <a:spLocks noChangeArrowheads="1"/>
          </p:cNvSpPr>
          <p:nvPr/>
        </p:nvSpPr>
        <p:spPr bwMode="auto">
          <a:xfrm>
            <a:off x="4929188" y="5715000"/>
            <a:ext cx="928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ли</a:t>
            </a:r>
          </a:p>
        </p:txBody>
      </p:sp>
      <p:sp>
        <p:nvSpPr>
          <p:cNvPr id="3085" name="TextBox 26"/>
          <p:cNvSpPr txBox="1">
            <a:spLocks noChangeArrowheads="1"/>
          </p:cNvSpPr>
          <p:nvPr/>
        </p:nvSpPr>
        <p:spPr bwMode="auto">
          <a:xfrm>
            <a:off x="4000500" y="3143250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НО</a:t>
            </a:r>
            <a:endParaRPr lang="ru-RU" b="1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1607344" y="3321844"/>
            <a:ext cx="930275" cy="1587"/>
          </a:xfrm>
          <a:prstGeom prst="straightConnector1">
            <a:avLst/>
          </a:prstGeom>
          <a:ln w="63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715000" y="1928813"/>
            <a:ext cx="2428875" cy="10715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Кислотные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/>
              <a:t>оксиды</a:t>
            </a:r>
            <a:endParaRPr lang="ru-RU" sz="2800" b="1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 flipV="1">
            <a:off x="3286125" y="2428875"/>
            <a:ext cx="2428875" cy="13208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2214563" y="3071813"/>
            <a:ext cx="1000125" cy="500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91" name="TextBox 54"/>
          <p:cNvSpPr txBox="1">
            <a:spLocks noChangeArrowheads="1"/>
          </p:cNvSpPr>
          <p:nvPr/>
        </p:nvSpPr>
        <p:spPr bwMode="auto">
          <a:xfrm>
            <a:off x="4714875" y="24288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092" name="TextBox 26"/>
          <p:cNvSpPr txBox="1">
            <a:spLocks noChangeArrowheads="1"/>
          </p:cNvSpPr>
          <p:nvPr/>
        </p:nvSpPr>
        <p:spPr bwMode="auto">
          <a:xfrm>
            <a:off x="4357688" y="45005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2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 rot="5400000" flipH="1" flipV="1">
            <a:off x="858044" y="3285332"/>
            <a:ext cx="1000125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4" name="TextBox 35"/>
          <p:cNvSpPr txBox="1">
            <a:spLocks noChangeArrowheads="1"/>
          </p:cNvSpPr>
          <p:nvPr/>
        </p:nvSpPr>
        <p:spPr bwMode="auto">
          <a:xfrm>
            <a:off x="571500" y="3071813"/>
            <a:ext cx="928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Н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, t</a:t>
            </a:r>
            <a:endParaRPr lang="ru-RU" sz="3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214563" y="3071813"/>
            <a:ext cx="1000125" cy="500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 flipH="1">
            <a:off x="3571875" y="3071813"/>
            <a:ext cx="928688" cy="500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2071688" y="4786313"/>
            <a:ext cx="1357312" cy="928687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8" name="TextBox 43"/>
          <p:cNvSpPr txBox="1">
            <a:spLocks noChangeArrowheads="1"/>
          </p:cNvSpPr>
          <p:nvPr/>
        </p:nvSpPr>
        <p:spPr bwMode="auto">
          <a:xfrm>
            <a:off x="2643188" y="4857750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4, получ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1428750" y="5072063"/>
            <a:ext cx="1000125" cy="500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100" name="TextBox 48"/>
          <p:cNvSpPr txBox="1">
            <a:spLocks noChangeArrowheads="1"/>
          </p:cNvSpPr>
          <p:nvPr/>
        </p:nvSpPr>
        <p:spPr bwMode="auto">
          <a:xfrm>
            <a:off x="1285875" y="3214688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5</a:t>
            </a:r>
          </a:p>
        </p:txBody>
      </p:sp>
      <p:sp>
        <p:nvSpPr>
          <p:cNvPr id="3101" name="TextBox 28"/>
          <p:cNvSpPr txBox="1">
            <a:spLocks noChangeArrowheads="1"/>
          </p:cNvSpPr>
          <p:nvPr/>
        </p:nvSpPr>
        <p:spPr bwMode="auto">
          <a:xfrm>
            <a:off x="3500438" y="5214938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Только растворимые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rot="5400000">
            <a:off x="2893219" y="6107907"/>
            <a:ext cx="357187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95536" y="764704"/>
            <a:ext cx="1000125" cy="500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528" y="407707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2875"/>
            <a:ext cx="9286875" cy="6432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/>
              <a:t>Химические свойства оснований</a:t>
            </a:r>
          </a:p>
          <a:p>
            <a:pPr>
              <a:defRPr/>
            </a:pPr>
            <a:endParaRPr lang="en-US" sz="2800" b="1" dirty="0"/>
          </a:p>
          <a:p>
            <a:pPr>
              <a:defRPr/>
            </a:pPr>
            <a:r>
              <a:rPr lang="ru-RU" sz="3200" b="1" dirty="0"/>
              <a:t>1 Действие на индикаторы -10 щелочей</a:t>
            </a:r>
            <a:br>
              <a:rPr lang="ru-RU" sz="3200" b="1" dirty="0"/>
            </a:br>
            <a:r>
              <a:rPr lang="ru-RU" sz="3200" b="1" dirty="0"/>
              <a:t>(причина- диссоциация при растворении)</a:t>
            </a:r>
          </a:p>
          <a:p>
            <a:pPr>
              <a:defRPr/>
            </a:pPr>
            <a:r>
              <a:rPr lang="ru-RU" sz="4000" b="1" dirty="0"/>
              <a:t>2 Основание +</a:t>
            </a:r>
            <a:r>
              <a:rPr lang="ru-RU" sz="4000" b="1" dirty="0">
                <a:solidFill>
                  <a:srgbClr val="FF0000"/>
                </a:solidFill>
              </a:rPr>
              <a:t> кислота </a:t>
            </a:r>
            <a:r>
              <a:rPr lang="ru-RU" sz="4000" b="1" dirty="0"/>
              <a:t>= со</a:t>
            </a:r>
            <a:r>
              <a:rPr lang="ru-RU" sz="4000" b="1" dirty="0">
                <a:solidFill>
                  <a:srgbClr val="FF0000"/>
                </a:solidFill>
              </a:rPr>
              <a:t>ль</a:t>
            </a:r>
            <a:r>
              <a:rPr lang="ru-RU" sz="4000" b="1" dirty="0"/>
              <a:t> + Н</a:t>
            </a:r>
            <a:r>
              <a:rPr lang="ru-RU" sz="2800" b="1" dirty="0"/>
              <a:t>2</a:t>
            </a:r>
            <a:r>
              <a:rPr lang="ru-RU" sz="4000" b="1" dirty="0"/>
              <a:t>О </a:t>
            </a:r>
            <a:r>
              <a:rPr lang="ru-RU" sz="2800" b="1" dirty="0"/>
              <a:t>–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реакция  нейтрализации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</a:rPr>
              <a:t>любое основание реагирует с любой кислотой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3  </a:t>
            </a:r>
            <a:r>
              <a:rPr lang="ru-RU" sz="3200" b="1" dirty="0"/>
              <a:t>Щелочь + </a:t>
            </a:r>
            <a:r>
              <a:rPr lang="ru-RU" sz="3200" b="1" dirty="0">
                <a:solidFill>
                  <a:srgbClr val="FF0000"/>
                </a:solidFill>
              </a:rPr>
              <a:t>кислотный оксид </a:t>
            </a:r>
            <a:r>
              <a:rPr lang="ru-RU" sz="3200" b="1" dirty="0"/>
              <a:t>= со</a:t>
            </a:r>
            <a:r>
              <a:rPr lang="ru-RU" sz="3200" b="1" dirty="0">
                <a:solidFill>
                  <a:srgbClr val="FF0000"/>
                </a:solidFill>
              </a:rPr>
              <a:t>ль </a:t>
            </a:r>
            <a:r>
              <a:rPr lang="ru-RU" sz="3200" b="1" dirty="0"/>
              <a:t>+ Н</a:t>
            </a:r>
            <a:r>
              <a:rPr lang="ru-RU" sz="2400" b="1" dirty="0"/>
              <a:t>2</a:t>
            </a:r>
            <a:r>
              <a:rPr lang="ru-RU" sz="3200" b="1" dirty="0"/>
              <a:t>О</a:t>
            </a:r>
            <a:endParaRPr lang="ru-RU" sz="2800" b="1" dirty="0"/>
          </a:p>
          <a:p>
            <a:pPr>
              <a:defRPr/>
            </a:pPr>
            <a:r>
              <a:rPr lang="ru-RU" sz="1600" b="1" dirty="0"/>
              <a:t>                                           </a:t>
            </a:r>
            <a:r>
              <a:rPr lang="ru-RU" sz="1600" b="1" dirty="0">
                <a:solidFill>
                  <a:srgbClr val="FF0000"/>
                </a:solidFill>
              </a:rPr>
              <a:t> раствор</a:t>
            </a:r>
          </a:p>
          <a:p>
            <a:pPr marL="514350" indent="-514350">
              <a:defRPr/>
            </a:pPr>
            <a:r>
              <a:rPr lang="ru-RU" sz="3200" b="1" dirty="0"/>
              <a:t>4Щелочь + </a:t>
            </a:r>
            <a:r>
              <a:rPr lang="ru-RU" sz="3200" b="1" dirty="0" err="1"/>
              <a:t>со</a:t>
            </a:r>
            <a:r>
              <a:rPr lang="ru-RU" sz="3200" b="1" dirty="0" err="1">
                <a:solidFill>
                  <a:srgbClr val="FF0000"/>
                </a:solidFill>
              </a:rPr>
              <a:t>ль</a:t>
            </a:r>
            <a:r>
              <a:rPr lang="ru-RU" sz="3200" b="1" dirty="0" err="1"/>
              <a:t>=новое</a:t>
            </a:r>
            <a:r>
              <a:rPr lang="ru-RU" sz="3200" b="1" dirty="0"/>
              <a:t> основание( ) +новая со</a:t>
            </a:r>
            <a:r>
              <a:rPr lang="ru-RU" sz="3200" b="1" dirty="0">
                <a:solidFill>
                  <a:srgbClr val="FF0000"/>
                </a:solidFill>
              </a:rPr>
              <a:t>ль </a:t>
            </a:r>
            <a:r>
              <a:rPr lang="ru-RU" sz="3200" b="1" dirty="0"/>
              <a:t>( )</a:t>
            </a:r>
          </a:p>
          <a:p>
            <a:pPr marL="514350" indent="-514350">
              <a:defRPr/>
            </a:pPr>
            <a:r>
              <a:rPr lang="ru-RU" sz="2800" b="1" dirty="0"/>
              <a:t>                                                                        </a:t>
            </a:r>
            <a:r>
              <a:rPr lang="en-US" sz="2800" b="1" dirty="0"/>
              <a:t>t</a:t>
            </a:r>
            <a:r>
              <a:rPr lang="ru-RU" sz="2800" b="1" dirty="0"/>
              <a:t> </a:t>
            </a:r>
          </a:p>
          <a:p>
            <a:pPr marL="514350" indent="-514350">
              <a:defRPr/>
            </a:pPr>
            <a:r>
              <a:rPr lang="ru-RU" sz="3600" b="1" dirty="0"/>
              <a:t>5  Нерастворимое основание = оксид + вода</a:t>
            </a:r>
          </a:p>
          <a:p>
            <a:pPr marL="514350" indent="-514350">
              <a:buFontTx/>
              <a:buAutoNum type="arabicPlain" startAt="4"/>
              <a:defRPr/>
            </a:pPr>
            <a:endParaRPr lang="ru-RU" sz="2800" b="1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6108700" y="4892675"/>
            <a:ext cx="35718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8751888" y="4892675"/>
            <a:ext cx="357188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89562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 smtClean="0"/>
              <a:t>Попробуйте составить уравнения</a:t>
            </a:r>
            <a:r>
              <a:rPr lang="ru-RU" sz="2800" smtClean="0"/>
              <a:t>(+ сокращ.ионные) </a:t>
            </a:r>
            <a:r>
              <a:rPr lang="ru-RU" sz="2800" dirty="0" smtClean="0"/>
              <a:t>в тетради сами</a:t>
            </a:r>
            <a:r>
              <a:rPr lang="ru-RU" sz="2800" smtClean="0"/>
              <a:t>, а </a:t>
            </a:r>
            <a:r>
              <a:rPr lang="ru-RU" sz="2800" dirty="0" smtClean="0"/>
              <a:t>потом проверить по учебнику!</a:t>
            </a:r>
          </a:p>
          <a:p>
            <a:pPr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2</a:t>
            </a:r>
            <a:r>
              <a:rPr lang="ru-RU" sz="2800" dirty="0" smtClean="0"/>
              <a:t> </a:t>
            </a:r>
            <a:r>
              <a:rPr lang="ru-RU" sz="2800" dirty="0"/>
              <a:t>а)</a:t>
            </a:r>
            <a:r>
              <a:rPr lang="ru-RU" sz="2800" dirty="0" err="1"/>
              <a:t>гидроксид</a:t>
            </a:r>
            <a:r>
              <a:rPr lang="ru-RU" sz="2800" dirty="0"/>
              <a:t> натрия + </a:t>
            </a:r>
            <a:r>
              <a:rPr lang="ru-RU" sz="2800" dirty="0">
                <a:solidFill>
                  <a:srgbClr val="FF0000"/>
                </a:solidFill>
              </a:rPr>
              <a:t>соляная кислота </a:t>
            </a:r>
            <a:r>
              <a:rPr lang="ru-RU" sz="2800" dirty="0"/>
              <a:t>= </a:t>
            </a:r>
          </a:p>
          <a:p>
            <a:pPr>
              <a:defRPr/>
            </a:pPr>
            <a:r>
              <a:rPr lang="ru-RU" sz="2800" dirty="0"/>
              <a:t>  </a:t>
            </a:r>
            <a:r>
              <a:rPr lang="ru-RU" sz="2800" dirty="0" err="1" smtClean="0"/>
              <a:t>стр</a:t>
            </a:r>
            <a:r>
              <a:rPr lang="ru-RU" sz="2800" dirty="0" smtClean="0"/>
              <a:t> 174                                      </a:t>
            </a:r>
            <a:r>
              <a:rPr lang="ru-RU" sz="2800" dirty="0">
                <a:solidFill>
                  <a:srgbClr val="FF0000"/>
                </a:solidFill>
              </a:rPr>
              <a:t>хлорид </a:t>
            </a:r>
            <a:r>
              <a:rPr lang="ru-RU" sz="2800" dirty="0"/>
              <a:t>натрия + Н</a:t>
            </a:r>
            <a:r>
              <a:rPr lang="ru-RU" sz="2000" dirty="0"/>
              <a:t>2</a:t>
            </a:r>
            <a:r>
              <a:rPr lang="ru-RU" sz="2800" dirty="0"/>
              <a:t>О</a:t>
            </a:r>
          </a:p>
          <a:p>
            <a:pPr>
              <a:defRPr/>
            </a:pPr>
            <a:r>
              <a:rPr lang="ru-RU" sz="2800" dirty="0" smtClean="0"/>
              <a:t>б</a:t>
            </a:r>
            <a:r>
              <a:rPr lang="ru-RU" sz="2800" dirty="0"/>
              <a:t>) </a:t>
            </a:r>
            <a:r>
              <a:rPr lang="ru-RU" sz="2800" dirty="0" err="1"/>
              <a:t>гидроксид</a:t>
            </a:r>
            <a:r>
              <a:rPr lang="ru-RU" sz="2800" dirty="0"/>
              <a:t> </a:t>
            </a:r>
            <a:r>
              <a:rPr lang="ru-RU" sz="2800" dirty="0" smtClean="0"/>
              <a:t>железа(</a:t>
            </a:r>
            <a:r>
              <a:rPr lang="en-US" sz="2800" dirty="0" smtClean="0"/>
              <a:t>II)</a:t>
            </a:r>
            <a:r>
              <a:rPr lang="ru-RU" sz="2800" dirty="0" smtClean="0"/>
              <a:t> </a:t>
            </a:r>
            <a:r>
              <a:rPr lang="ru-RU" sz="2800" dirty="0"/>
              <a:t>+ </a:t>
            </a:r>
            <a:r>
              <a:rPr lang="ru-RU" sz="2800" dirty="0">
                <a:solidFill>
                  <a:srgbClr val="FF0000"/>
                </a:solidFill>
              </a:rPr>
              <a:t>соляная кислота </a:t>
            </a:r>
            <a:r>
              <a:rPr lang="ru-RU" sz="2800" dirty="0"/>
              <a:t>= </a:t>
            </a:r>
          </a:p>
          <a:p>
            <a:pPr>
              <a:defRPr/>
            </a:pPr>
            <a:r>
              <a:rPr lang="ru-RU" sz="2800" dirty="0"/>
              <a:t> </a:t>
            </a:r>
            <a:r>
              <a:rPr lang="ru-RU" sz="2800" dirty="0" err="1"/>
              <a:t>стр</a:t>
            </a:r>
            <a:r>
              <a:rPr lang="ru-RU" sz="2800" dirty="0"/>
              <a:t> 174</a:t>
            </a:r>
            <a:r>
              <a:rPr lang="ru-RU" sz="2800" dirty="0" smtClean="0"/>
              <a:t>                          </a:t>
            </a:r>
            <a:r>
              <a:rPr lang="en-US" sz="2800" dirty="0" smtClean="0"/>
              <a:t>       </a:t>
            </a:r>
            <a:r>
              <a:rPr lang="ru-RU" sz="2800" dirty="0" smtClean="0"/>
              <a:t>  </a:t>
            </a:r>
            <a:r>
              <a:rPr lang="ru-RU" sz="2800" dirty="0">
                <a:solidFill>
                  <a:srgbClr val="FF0000"/>
                </a:solidFill>
              </a:rPr>
              <a:t>хлорид </a:t>
            </a:r>
            <a:r>
              <a:rPr lang="ru-RU" sz="2800" dirty="0"/>
              <a:t>магния + Н</a:t>
            </a:r>
            <a:r>
              <a:rPr lang="ru-RU" sz="2000" dirty="0"/>
              <a:t>2</a:t>
            </a:r>
            <a:r>
              <a:rPr lang="ru-RU" sz="2800" dirty="0"/>
              <a:t>О</a:t>
            </a: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</a:rPr>
              <a:t>3</a:t>
            </a:r>
            <a:r>
              <a:rPr lang="ru-RU" sz="2800" dirty="0"/>
              <a:t> </a:t>
            </a:r>
            <a:r>
              <a:rPr lang="ru-RU" sz="2800" dirty="0" smtClean="0"/>
              <a:t>*</a:t>
            </a:r>
            <a:r>
              <a:rPr lang="ru-RU" sz="2800" dirty="0" err="1" smtClean="0"/>
              <a:t>гидроксид</a:t>
            </a:r>
            <a:r>
              <a:rPr lang="ru-RU" sz="2800" dirty="0" smtClean="0"/>
              <a:t> кальция </a:t>
            </a:r>
            <a:r>
              <a:rPr lang="ru-RU" sz="2800" dirty="0"/>
              <a:t>+ </a:t>
            </a:r>
            <a:r>
              <a:rPr lang="ru-RU" sz="2800" dirty="0">
                <a:solidFill>
                  <a:srgbClr val="FF0000"/>
                </a:solidFill>
              </a:rPr>
              <a:t>оксид углерода(</a:t>
            </a:r>
            <a:r>
              <a:rPr lang="en-US" sz="2800" dirty="0">
                <a:solidFill>
                  <a:srgbClr val="FF0000"/>
                </a:solidFill>
              </a:rPr>
              <a:t>IV</a:t>
            </a:r>
            <a:r>
              <a:rPr lang="ru-RU" sz="2800" dirty="0">
                <a:solidFill>
                  <a:srgbClr val="FF0000"/>
                </a:solidFill>
              </a:rPr>
              <a:t>) </a:t>
            </a:r>
            <a:r>
              <a:rPr lang="ru-RU" sz="2800" dirty="0"/>
              <a:t>= </a:t>
            </a:r>
            <a:br>
              <a:rPr lang="ru-RU" sz="2800" dirty="0"/>
            </a:br>
            <a:r>
              <a:rPr lang="ru-RU" sz="2800" dirty="0"/>
              <a:t> </a:t>
            </a:r>
            <a:r>
              <a:rPr lang="ru-RU" sz="2800" dirty="0" err="1"/>
              <a:t>стр</a:t>
            </a:r>
            <a:r>
              <a:rPr lang="ru-RU" sz="2800" dirty="0"/>
              <a:t> </a:t>
            </a:r>
            <a:r>
              <a:rPr lang="ru-RU" sz="2800" dirty="0" smtClean="0"/>
              <a:t>175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карбонат </a:t>
            </a:r>
            <a:r>
              <a:rPr lang="ru-RU" sz="2800" dirty="0" err="1" smtClean="0"/>
              <a:t>кальция</a:t>
            </a:r>
            <a:r>
              <a:rPr lang="ru-RU" sz="2800" dirty="0" err="1">
                <a:latin typeface="Calibri"/>
              </a:rPr>
              <a:t>↓</a:t>
            </a:r>
            <a:r>
              <a:rPr lang="ru-RU" sz="2800" dirty="0"/>
              <a:t> + Н</a:t>
            </a:r>
            <a:r>
              <a:rPr lang="ru-RU" sz="2000" dirty="0"/>
              <a:t>2</a:t>
            </a:r>
            <a:r>
              <a:rPr lang="ru-RU" sz="2800" dirty="0"/>
              <a:t>О</a:t>
            </a:r>
          </a:p>
          <a:p>
            <a:pPr>
              <a:defRPr/>
            </a:pPr>
            <a:r>
              <a:rPr lang="ru-RU" sz="2800" dirty="0">
                <a:solidFill>
                  <a:srgbClr val="FF0000"/>
                </a:solidFill>
              </a:rPr>
              <a:t>4</a:t>
            </a:r>
            <a:r>
              <a:rPr lang="ru-RU" sz="2800" dirty="0"/>
              <a:t> </a:t>
            </a:r>
            <a:r>
              <a:rPr lang="en-US" sz="2800" dirty="0"/>
              <a:t>a) </a:t>
            </a:r>
            <a:r>
              <a:rPr lang="ru-RU" sz="2800" dirty="0" err="1"/>
              <a:t>гидроксид</a:t>
            </a:r>
            <a:r>
              <a:rPr lang="ru-RU" sz="2800" dirty="0"/>
              <a:t> </a:t>
            </a:r>
            <a:r>
              <a:rPr lang="ru-RU" sz="2800" dirty="0" smtClean="0"/>
              <a:t>натрия </a:t>
            </a:r>
            <a:r>
              <a:rPr lang="ru-RU" sz="2800" dirty="0"/>
              <a:t>+ </a:t>
            </a:r>
            <a:r>
              <a:rPr lang="ru-RU" sz="2800" dirty="0" smtClean="0"/>
              <a:t>сульфат </a:t>
            </a:r>
            <a:r>
              <a:rPr lang="ru-RU" sz="2800" dirty="0"/>
              <a:t>магния = </a:t>
            </a:r>
            <a:br>
              <a:rPr lang="ru-RU" sz="2800" dirty="0"/>
            </a:br>
            <a:r>
              <a:rPr lang="ru-RU" sz="2800" dirty="0"/>
              <a:t> </a:t>
            </a:r>
            <a:r>
              <a:rPr lang="ru-RU" sz="2800" dirty="0" err="1"/>
              <a:t>стр</a:t>
            </a:r>
            <a:r>
              <a:rPr lang="ru-RU" sz="2800" dirty="0"/>
              <a:t> 175</a:t>
            </a:r>
            <a:r>
              <a:rPr lang="ru-RU" sz="2800" dirty="0" smtClean="0"/>
              <a:t>                   </a:t>
            </a:r>
            <a:r>
              <a:rPr lang="ru-RU" sz="2800" dirty="0" err="1"/>
              <a:t>гидроксид</a:t>
            </a:r>
            <a:r>
              <a:rPr lang="ru-RU" sz="2800" dirty="0"/>
              <a:t> магния </a:t>
            </a:r>
            <a:r>
              <a:rPr lang="ru-RU" sz="2800" dirty="0" err="1">
                <a:latin typeface="Calibri"/>
              </a:rPr>
              <a:t>↓</a:t>
            </a:r>
            <a:r>
              <a:rPr lang="ru-RU" sz="2800" dirty="0" err="1" smtClean="0"/>
              <a:t>+</a:t>
            </a:r>
            <a:r>
              <a:rPr lang="en-US" sz="2800" dirty="0" smtClean="0"/>
              <a:t>Na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000000"/>
                </a:solidFill>
              </a:rPr>
              <a:t>SO4 </a:t>
            </a:r>
            <a:endParaRPr lang="ru-RU" sz="2800" dirty="0"/>
          </a:p>
          <a:p>
            <a:pPr>
              <a:defRPr/>
            </a:pPr>
            <a:r>
              <a:rPr lang="ru-RU" sz="2800" dirty="0"/>
              <a:t> </a:t>
            </a:r>
          </a:p>
          <a:p>
            <a:pPr>
              <a:defRPr/>
            </a:pPr>
            <a:r>
              <a:rPr lang="en-US" sz="2800" dirty="0"/>
              <a:t>   </a:t>
            </a:r>
            <a:r>
              <a:rPr lang="ru-RU" sz="2800" dirty="0"/>
              <a:t>б)  </a:t>
            </a:r>
            <a:r>
              <a:rPr lang="ru-RU" sz="2800" dirty="0" err="1"/>
              <a:t>гидроксид</a:t>
            </a:r>
            <a:r>
              <a:rPr lang="ru-RU" sz="2800" dirty="0"/>
              <a:t>  бария + сульфат</a:t>
            </a:r>
            <a:r>
              <a:rPr lang="ru-RU" sz="2800" dirty="0" smtClean="0"/>
              <a:t> </a:t>
            </a:r>
            <a:r>
              <a:rPr lang="ru-RU" sz="2800" dirty="0"/>
              <a:t>натрия = </a:t>
            </a:r>
          </a:p>
          <a:p>
            <a:pPr>
              <a:defRPr/>
            </a:pPr>
            <a:r>
              <a:rPr lang="ru-RU" sz="2800" dirty="0"/>
              <a:t> </a:t>
            </a:r>
            <a:r>
              <a:rPr lang="ru-RU" sz="2800" dirty="0" err="1"/>
              <a:t>стр</a:t>
            </a:r>
            <a:r>
              <a:rPr lang="ru-RU" sz="2800" dirty="0"/>
              <a:t> 175</a:t>
            </a:r>
            <a:r>
              <a:rPr lang="ru-RU" sz="2800" dirty="0" smtClean="0"/>
              <a:t>              </a:t>
            </a:r>
            <a:r>
              <a:rPr lang="ru-RU" sz="2800" dirty="0" err="1"/>
              <a:t>гидроксид</a:t>
            </a:r>
            <a:r>
              <a:rPr lang="ru-RU" sz="2800" dirty="0"/>
              <a:t> натрия + сульфат</a:t>
            </a:r>
            <a:r>
              <a:rPr lang="ru-RU" sz="2800" dirty="0" smtClean="0"/>
              <a:t> </a:t>
            </a:r>
            <a:r>
              <a:rPr lang="ru-RU" sz="2800" dirty="0"/>
              <a:t>бария</a:t>
            </a:r>
            <a:r>
              <a:rPr lang="ru-RU" sz="2800" dirty="0">
                <a:latin typeface="Calibri"/>
              </a:rPr>
              <a:t> </a:t>
            </a:r>
            <a:r>
              <a:rPr lang="ru-RU" sz="2800" dirty="0" err="1">
                <a:latin typeface="Calibri"/>
              </a:rPr>
              <a:t>↓</a:t>
            </a:r>
            <a:endParaRPr lang="ru-RU" sz="2800" dirty="0">
              <a:latin typeface="Calibri"/>
            </a:endParaRPr>
          </a:p>
          <a:p>
            <a:pPr>
              <a:defRPr/>
            </a:pPr>
            <a:r>
              <a:rPr lang="ru-RU" sz="3200" dirty="0">
                <a:solidFill>
                  <a:srgbClr val="FF0000"/>
                </a:solidFill>
                <a:latin typeface="Calibri"/>
              </a:rPr>
              <a:t>5</a:t>
            </a:r>
            <a:r>
              <a:rPr lang="ru-RU" sz="3200" dirty="0">
                <a:latin typeface="Calibri"/>
              </a:rPr>
              <a:t> </a:t>
            </a:r>
            <a:r>
              <a:rPr lang="ru-RU" sz="3200" dirty="0" smtClean="0">
                <a:latin typeface="Calibri"/>
              </a:rPr>
              <a:t>**</a:t>
            </a:r>
            <a:r>
              <a:rPr lang="ru-RU" sz="3200" dirty="0" err="1" smtClean="0">
                <a:latin typeface="Calibri"/>
              </a:rPr>
              <a:t>гидроксид</a:t>
            </a:r>
            <a:r>
              <a:rPr lang="ru-RU" sz="3200" dirty="0" smtClean="0">
                <a:latin typeface="Calibri"/>
              </a:rPr>
              <a:t> </a:t>
            </a:r>
            <a:r>
              <a:rPr lang="ru-RU" sz="3200" dirty="0">
                <a:latin typeface="Calibri"/>
              </a:rPr>
              <a:t>меди = оксид меди + </a:t>
            </a:r>
            <a:r>
              <a:rPr lang="ru-RU" sz="3200" dirty="0" smtClean="0"/>
              <a:t>Н</a:t>
            </a:r>
            <a:r>
              <a:rPr lang="ru-RU" sz="2400" dirty="0" smtClean="0"/>
              <a:t>2</a:t>
            </a:r>
            <a:r>
              <a:rPr lang="ru-RU" sz="3200" dirty="0" smtClean="0"/>
              <a:t>О</a:t>
            </a:r>
          </a:p>
          <a:p>
            <a:pPr>
              <a:defRPr/>
            </a:pPr>
            <a:r>
              <a:rPr lang="ru-RU" dirty="0"/>
              <a:t>(</a:t>
            </a:r>
            <a:r>
              <a:rPr lang="ru-RU" sz="3200" dirty="0" smtClean="0"/>
              <a:t>* </a:t>
            </a:r>
            <a:r>
              <a:rPr lang="ru-RU" dirty="0" smtClean="0"/>
              <a:t>есть видео,** по </a:t>
            </a:r>
            <a:r>
              <a:rPr lang="ru-RU" dirty="0" err="1" smtClean="0"/>
              <a:t>видеоуроку</a:t>
            </a:r>
            <a:r>
              <a:rPr lang="ru-RU" dirty="0" smtClean="0"/>
              <a:t> проверьте!)</a:t>
            </a:r>
            <a:endParaRPr lang="en-US" sz="3200" dirty="0" smtClean="0"/>
          </a:p>
          <a:p>
            <a:pPr>
              <a:defRPr/>
            </a:pPr>
            <a:endParaRPr lang="ru-RU" sz="3200" dirty="0"/>
          </a:p>
          <a:p>
            <a:pPr>
              <a:defRPr/>
            </a:pPr>
            <a:r>
              <a:rPr lang="ru-RU" sz="3200" dirty="0"/>
              <a:t> 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                                          </a:t>
            </a:r>
          </a:p>
          <a:p>
            <a:pPr>
              <a:defRPr/>
            </a:pPr>
            <a:r>
              <a:rPr lang="en-US" sz="2800" dirty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3866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cs typeface="Arial" charset="0"/>
              </a:rPr>
              <a:t>Домашнее задание (стр.176</a:t>
            </a:r>
            <a:r>
              <a:rPr lang="ru-RU" sz="3200" b="1" dirty="0" smtClean="0">
                <a:solidFill>
                  <a:srgbClr val="000000"/>
                </a:solidFill>
                <a:cs typeface="Arial" charset="0"/>
              </a:rPr>
              <a:t>),</a:t>
            </a:r>
            <a:r>
              <a:rPr lang="ru-RU" sz="3200" b="1" dirty="0" err="1" smtClean="0">
                <a:solidFill>
                  <a:srgbClr val="000000"/>
                </a:solidFill>
                <a:cs typeface="Arial" charset="0"/>
              </a:rPr>
              <a:t>упр</a:t>
            </a:r>
            <a:r>
              <a:rPr lang="ru-RU" sz="3200" b="1" dirty="0" smtClean="0">
                <a:solidFill>
                  <a:srgbClr val="000000"/>
                </a:solidFill>
                <a:cs typeface="Arial" charset="0"/>
              </a:rPr>
              <a:t> 1,2а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0000"/>
                </a:solidFill>
                <a:cs typeface="Arial" charset="0"/>
              </a:rPr>
              <a:t>Присылайте фото!</a:t>
            </a:r>
            <a:endParaRPr lang="ru-RU" sz="3200" b="1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r>
              <a:rPr lang="ru-RU" sz="2400" b="1" baseline="-30000" dirty="0">
                <a:solidFill>
                  <a:srgbClr val="000000"/>
                </a:solidFill>
                <a:cs typeface="Arial" charset="0"/>
              </a:rPr>
              <a:t/>
            </a:r>
            <a:br>
              <a:rPr lang="ru-RU" sz="2400" b="1" baseline="-30000" dirty="0">
                <a:solidFill>
                  <a:srgbClr val="000000"/>
                </a:solidFill>
                <a:cs typeface="Arial" charset="0"/>
              </a:rPr>
            </a:br>
            <a:endParaRPr lang="ru-RU" sz="2400" b="1" baseline="-300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b="1" baseline="-300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b="1" baseline="-30000" dirty="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400" b="1" baseline="-30000" dirty="0">
              <a:solidFill>
                <a:schemeClr val="tx1"/>
              </a:solidFill>
              <a:cs typeface="Arial" charset="0"/>
            </a:endParaRPr>
          </a:p>
          <a:p>
            <a:pPr>
              <a:defRPr/>
            </a:pPr>
            <a:endParaRPr lang="en-US" sz="2400" b="1" dirty="0">
              <a:solidFill>
                <a:schemeClr val="tx1"/>
              </a:solidFill>
              <a:cs typeface="Arial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           </a:t>
            </a: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cs typeface="Arial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tx1"/>
              </a:solidFill>
              <a:cs typeface="Arial" charset="0"/>
            </a:endParaRP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cs typeface="Arial" charset="0"/>
            </a:endParaRP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cs typeface="Arial" charset="0"/>
            </a:endParaRP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cs typeface="Arial" charset="0"/>
            </a:endParaRPr>
          </a:p>
          <a:p>
            <a:pPr algn="ctr">
              <a:defRPr/>
            </a:pPr>
            <a:endParaRPr lang="ru-RU" b="1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169</Words>
  <Application>Microsoft Office PowerPoint</Application>
  <PresentationFormat>Экран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                            Химические свойства оснований                 - это десять щелочей   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свойства оснований</dc:title>
  <dc:creator>Степан</dc:creator>
  <cp:lastModifiedBy>Windows User</cp:lastModifiedBy>
  <cp:revision>65</cp:revision>
  <dcterms:created xsi:type="dcterms:W3CDTF">2013-04-26T18:19:36Z</dcterms:created>
  <dcterms:modified xsi:type="dcterms:W3CDTF">2020-04-10T09:59:50Z</dcterms:modified>
</cp:coreProperties>
</file>