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64" r:id="rId5"/>
    <p:sldId id="265" r:id="rId6"/>
    <p:sldId id="266" r:id="rId7"/>
    <p:sldId id="267" r:id="rId8"/>
    <p:sldId id="268" r:id="rId9"/>
    <p:sldId id="270" r:id="rId10"/>
    <p:sldId id="273" r:id="rId11"/>
    <p:sldId id="272" r:id="rId12"/>
    <p:sldId id="274" r:id="rId13"/>
    <p:sldId id="271" r:id="rId14"/>
    <p:sldId id="275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4/10/2020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4/10/2020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4/10/2020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4/10/2020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4/10/2020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4/10/2020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4/10/2020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4/10/2020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time_continue=38&amp;v=MhtyAyDtlsE&amp;feature=emb_logo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5;&#1082;\Downloads\&#1071;&#1088;&#1091;&#1089;&#1099;%20&#1083;&#1077;&#1089;&#1085;&#1086;&#1075;&#1086;%20&#1073;&#1080;&#1086;&#1094;&#1077;&#1085;&#1086;&#1079;&#1072;.mp4" TargetMode="Externa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57800" y="4724400"/>
            <a:ext cx="4038600" cy="1600200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accent4"/>
                </a:solidFill>
              </a:rPr>
              <a:t>Казакова Крестина Владимировна, педагог дополнительного образования </a:t>
            </a:r>
          </a:p>
          <a:p>
            <a:pPr algn="l"/>
            <a:r>
              <a:rPr lang="ru-RU" sz="2000" dirty="0" smtClean="0">
                <a:solidFill>
                  <a:schemeClr val="accent4"/>
                </a:solidFill>
              </a:rPr>
              <a:t>МАУДО г. Иркутска СЮН</a:t>
            </a:r>
            <a:endParaRPr lang="ru-RU" sz="2000" dirty="0">
              <a:solidFill>
                <a:schemeClr val="accent4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ПАУТИНА ЖИЗНИ</a:t>
            </a:r>
            <a:endParaRPr lang="ru-RU" sz="6000" dirty="0"/>
          </a:p>
        </p:txBody>
      </p:sp>
      <p:sp>
        <p:nvSpPr>
          <p:cNvPr id="4" name="TextBox 3"/>
          <p:cNvSpPr txBox="1"/>
          <p:nvPr/>
        </p:nvSpPr>
        <p:spPr>
          <a:xfrm>
            <a:off x="4267200" y="6324600"/>
            <a:ext cx="1096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2020 год</a:t>
            </a:r>
            <a:endParaRPr lang="ru-RU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Пк\Desktop\trava-256x158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8600" y="1905000"/>
            <a:ext cx="2595379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Users\Пк\Desktop\rabbit_PNG38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2971800"/>
            <a:ext cx="1790241" cy="1981200"/>
          </a:xfrm>
          <a:prstGeom prst="rect">
            <a:avLst/>
          </a:prstGeom>
          <a:noFill/>
        </p:spPr>
      </p:pic>
      <p:pic>
        <p:nvPicPr>
          <p:cNvPr id="6" name="Picture 4" descr="C:\Users\Пк\Desktop\rabbit_PNG38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4724400"/>
            <a:ext cx="1752600" cy="1939544"/>
          </a:xfrm>
          <a:prstGeom prst="rect">
            <a:avLst/>
          </a:prstGeom>
          <a:noFill/>
        </p:spPr>
      </p:pic>
      <p:pic>
        <p:nvPicPr>
          <p:cNvPr id="7" name="Picture 4" descr="C:\Users\Пк\Desktop\rabbit_PNG38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1447800"/>
            <a:ext cx="1676400" cy="1855216"/>
          </a:xfrm>
          <a:prstGeom prst="rect">
            <a:avLst/>
          </a:prstGeom>
          <a:noFill/>
        </p:spPr>
      </p:pic>
      <p:pic>
        <p:nvPicPr>
          <p:cNvPr id="8" name="Picture 4" descr="C:\Users\Пк\Desktop\rabbit_PNG38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0"/>
            <a:ext cx="1828800" cy="2023872"/>
          </a:xfrm>
          <a:prstGeom prst="rect">
            <a:avLst/>
          </a:prstGeom>
          <a:noFill/>
        </p:spPr>
      </p:pic>
      <p:cxnSp>
        <p:nvCxnSpPr>
          <p:cNvPr id="9" name="Прямая со стрелкой 8"/>
          <p:cNvCxnSpPr/>
          <p:nvPr/>
        </p:nvCxnSpPr>
        <p:spPr>
          <a:xfrm flipH="1" flipV="1">
            <a:off x="1066800" y="4343400"/>
            <a:ext cx="533400" cy="685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 flipV="1">
            <a:off x="1600200" y="3505200"/>
            <a:ext cx="914400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1752600" y="2667000"/>
            <a:ext cx="9144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1219200" y="1676400"/>
            <a:ext cx="457200" cy="685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" name="Равно 15"/>
          <p:cNvSpPr/>
          <p:nvPr/>
        </p:nvSpPr>
        <p:spPr>
          <a:xfrm>
            <a:off x="3505200" y="3048000"/>
            <a:ext cx="15240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674" name="AutoShape 2" descr="Самая жаркая пустын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6" name="AutoShape 4" descr="Самая жаркая пустын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78" name="Picture 6" descr="Сенсоры влажности и оптимизатор орошения: как напоить поле ..."/>
          <p:cNvPicPr>
            <a:picLocks noChangeAspect="1" noChangeArrowheads="1"/>
          </p:cNvPicPr>
          <p:nvPr/>
        </p:nvPicPr>
        <p:blipFill>
          <a:blip r:embed="rId4" cstate="print"/>
          <a:srcRect l="46154"/>
          <a:stretch>
            <a:fillRect/>
          </a:stretch>
        </p:blipFill>
        <p:spPr bwMode="auto">
          <a:xfrm>
            <a:off x="4876800" y="914400"/>
            <a:ext cx="4000500" cy="4953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0"/>
            <a:ext cx="7772400" cy="4572000"/>
          </a:xfrm>
        </p:spPr>
        <p:txBody>
          <a:bodyPr/>
          <a:lstStyle/>
          <a:p>
            <a:r>
              <a:rPr lang="ru-RU" dirty="0" smtClean="0">
                <a:solidFill>
                  <a:schemeClr val="accent4"/>
                </a:solidFill>
              </a:rPr>
              <a:t>Подобные экологические катастрофы известны. В свое время в Австралии, где практически не было хищников, оказались выпущенными привезенные из Европы кролики. Грызуны стали очень быстро размножаться и вскоре сделались настоящим бедствием для фермеров.</a:t>
            </a:r>
            <a:endParaRPr lang="ru-RU" dirty="0">
              <a:solidFill>
                <a:schemeClr val="accent4"/>
              </a:solidFill>
            </a:endParaRPr>
          </a:p>
        </p:txBody>
      </p:sp>
      <p:pic>
        <p:nvPicPr>
          <p:cNvPr id="29698" name="Picture 2" descr="Как Австралия боролась с кроликами, захватившими континен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2628899"/>
            <a:ext cx="5638800" cy="42291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ru-RU" sz="31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НА СВЕТЕ НУЖНЫ</a:t>
            </a:r>
            <a:r>
              <a:rPr lang="ru-RU" sz="2400" dirty="0" smtClean="0">
                <a:solidFill>
                  <a:schemeClr val="accent4"/>
                </a:solidFill>
              </a:rPr>
              <a:t/>
            </a:r>
            <a:br>
              <a:rPr lang="ru-RU" sz="2400" dirty="0" smtClean="0">
                <a:solidFill>
                  <a:schemeClr val="accent4"/>
                </a:solidFill>
              </a:rPr>
            </a:br>
            <a:r>
              <a:rPr lang="ru-RU" sz="2400" dirty="0" smtClean="0">
                <a:solidFill>
                  <a:schemeClr val="accent4"/>
                </a:solidFill>
              </a:rPr>
              <a:t>Борис </a:t>
            </a:r>
            <a:r>
              <a:rPr lang="ru-RU" sz="2400" dirty="0" err="1" smtClean="0">
                <a:solidFill>
                  <a:schemeClr val="accent4"/>
                </a:solidFill>
              </a:rPr>
              <a:t>Заходер</a:t>
            </a:r>
            <a:endParaRPr lang="ru-RU" sz="2400" dirty="0">
              <a:solidFill>
                <a:schemeClr val="accent4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0" y="1051560"/>
          <a:ext cx="9144000" cy="5806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58064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accent4"/>
                          </a:solidFill>
                        </a:rPr>
                        <a:t>Все-все, все на свете, 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accent4"/>
                          </a:solidFill>
                        </a:rPr>
                        <a:t>На свете нужны, 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accent4"/>
                          </a:solidFill>
                        </a:rPr>
                        <a:t>И мошки не меньше нужны, чем слоны.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accent4"/>
                          </a:solidFill>
                        </a:rPr>
                        <a:t> Нельзя обойтись 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accent4"/>
                          </a:solidFill>
                        </a:rPr>
                        <a:t>Без чудищ нелепых 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accent4"/>
                          </a:solidFill>
                        </a:rPr>
                        <a:t>И даже без хищников, 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accent4"/>
                          </a:solidFill>
                        </a:rPr>
                        <a:t>Злых и свирепых. 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accent4"/>
                          </a:solidFill>
                        </a:rPr>
                        <a:t>Нужны все на свете! 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accent4"/>
                          </a:solidFill>
                        </a:rPr>
                        <a:t>Нужны все подряд 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accent4"/>
                          </a:solidFill>
                        </a:rPr>
                        <a:t>– Кто делает мед,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accent4"/>
                          </a:solidFill>
                        </a:rPr>
                        <a:t> И кто делает яд!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accent4"/>
                          </a:solidFill>
                        </a:rPr>
                        <a:t> Плохие дела 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accent4"/>
                          </a:solidFill>
                        </a:rPr>
                        <a:t>У кошки без мышки,</a:t>
                      </a:r>
                    </a:p>
                    <a:p>
                      <a:endParaRPr lang="ru-RU" sz="2400" dirty="0">
                        <a:solidFill>
                          <a:schemeClr val="accent4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accent4"/>
                          </a:solidFill>
                        </a:rPr>
                        <a:t>У мышки без кошки 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accent4"/>
                          </a:solidFill>
                        </a:rPr>
                        <a:t>Не лучше делишки! 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accent4"/>
                          </a:solidFill>
                        </a:rPr>
                        <a:t>И если мы с кем-то 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accent4"/>
                          </a:solidFill>
                        </a:rPr>
                        <a:t>Не очень дружны, 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accent4"/>
                          </a:solidFill>
                        </a:rPr>
                        <a:t>Мы все-таки очень 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accent4"/>
                          </a:solidFill>
                        </a:rPr>
                        <a:t>Друг другу нужны. 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accent4"/>
                          </a:solidFill>
                        </a:rPr>
                        <a:t>А если нам кто-нибудь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accent4"/>
                          </a:solidFill>
                        </a:rPr>
                        <a:t> Лишним покажется, 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accent4"/>
                          </a:solidFill>
                        </a:rPr>
                        <a:t>То это, конечно, 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accent4"/>
                          </a:solidFill>
                        </a:rPr>
                        <a:t>Ошибкой окажется! 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accent4"/>
                          </a:solidFill>
                        </a:rPr>
                        <a:t>Все-все, Все на свете нужны, 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accent4"/>
                          </a:solidFill>
                        </a:rPr>
                        <a:t>И это все дети 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accent4"/>
                          </a:solidFill>
                        </a:rPr>
                        <a:t>Запомнить должны!</a:t>
                      </a:r>
                      <a:endParaRPr lang="ru-RU" sz="2400" dirty="0">
                        <a:solidFill>
                          <a:schemeClr val="accent4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4"/>
                </a:solidFill>
              </a:rPr>
              <a:t>ПОДУМАЕМ ВМЕСТЕ</a:t>
            </a:r>
            <a:endParaRPr lang="ru-RU" dirty="0">
              <a:solidFill>
                <a:schemeClr val="accent4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/>
                </a:solidFill>
              </a:rPr>
              <a:t>Лягушки нередко погибают от рук человека. Подчеркни, к каким последствиям могло привести полное исчезновение лягушек?</a:t>
            </a:r>
          </a:p>
          <a:p>
            <a:r>
              <a:rPr lang="ru-RU" dirty="0" smtClean="0">
                <a:solidFill>
                  <a:schemeClr val="accent4"/>
                </a:solidFill>
              </a:rPr>
              <a:t>а) станет больше комаров и мошек;</a:t>
            </a:r>
          </a:p>
          <a:p>
            <a:r>
              <a:rPr lang="ru-RU" dirty="0" smtClean="0">
                <a:solidFill>
                  <a:schemeClr val="accent4"/>
                </a:solidFill>
              </a:rPr>
              <a:t>б) станет меньше комаров и мошек;</a:t>
            </a:r>
          </a:p>
          <a:p>
            <a:r>
              <a:rPr lang="ru-RU" dirty="0" smtClean="0">
                <a:solidFill>
                  <a:schemeClr val="accent4"/>
                </a:solidFill>
              </a:rPr>
              <a:t>в) станет больше цапель и аистов;</a:t>
            </a:r>
          </a:p>
          <a:p>
            <a:r>
              <a:rPr lang="ru-RU" dirty="0" smtClean="0">
                <a:solidFill>
                  <a:schemeClr val="accent4"/>
                </a:solidFill>
              </a:rPr>
              <a:t>г) станет меньше цапель и аистов.</a:t>
            </a:r>
          </a:p>
          <a:p>
            <a:endParaRPr lang="ru-RU" dirty="0"/>
          </a:p>
        </p:txBody>
      </p:sp>
      <p:pic>
        <p:nvPicPr>
          <p:cNvPr id="30722" name="Picture 2" descr="Смайлики - смешной стикер пак для Телеграм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3276600"/>
            <a:ext cx="3962400" cy="3962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292576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accent4"/>
                </a:solidFill>
              </a:rPr>
              <a:t>В природе организмы не делятся на вредные и полезные: все растения, животные, грибы, бактерии и вирусы необходимы природе!</a:t>
            </a:r>
            <a:endParaRPr lang="ru-RU" sz="3200" dirty="0">
              <a:solidFill>
                <a:schemeClr val="accent4"/>
              </a:solidFill>
            </a:endParaRPr>
          </a:p>
        </p:txBody>
      </p:sp>
      <p:pic>
        <p:nvPicPr>
          <p:cNvPr id="31748" name="Picture 4" descr="C:\Users\Пк\Downloads\kisspng-earth-ecology-plant-environmental-earth-5a8a020c63d216.681908501518993932408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257550"/>
            <a:ext cx="3600450" cy="3600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81001"/>
            <a:ext cx="7772400" cy="7620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accent6"/>
                </a:solidFill>
              </a:rPr>
              <a:t>ЖИЗНЬ В ЛЕСУ</a:t>
            </a:r>
            <a:endParaRPr lang="ru-RU" sz="4800" dirty="0">
              <a:solidFill>
                <a:schemeClr val="accent6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3400" y="2971800"/>
            <a:ext cx="8305800" cy="1338262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Лес – это живой организм, надежный дом для огромного количества животных, птиц, насекомых, растений. Обитатели леса способны жить по соседству, не мешая друг другу. В условиях дикой природы есть все для того, чтобы живые существа могли обитать в полной гармонии.</a:t>
            </a:r>
            <a:endParaRPr lang="ru-RU" sz="1600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772400" cy="160020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accent4"/>
                </a:solidFill>
              </a:rPr>
              <a:t>Ярусы леса</a:t>
            </a:r>
            <a:r>
              <a:rPr lang="ru-RU" b="1" dirty="0" smtClean="0">
                <a:solidFill>
                  <a:schemeClr val="accent1"/>
                </a:solidFill>
              </a:rPr>
              <a:t/>
            </a:r>
            <a:br>
              <a:rPr lang="ru-RU" b="1" dirty="0" smtClean="0">
                <a:solidFill>
                  <a:schemeClr val="accent1"/>
                </a:solidFill>
              </a:rPr>
            </a:br>
            <a:r>
              <a:rPr lang="ru-RU" b="1" dirty="0" smtClean="0"/>
              <a:t>Ярусы леса</a:t>
            </a:r>
            <a:br>
              <a:rPr lang="ru-RU" b="1" dirty="0" smtClean="0"/>
            </a:b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20482" name="Picture 2" descr="Ярусы лес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586946"/>
            <a:ext cx="6400800" cy="62710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3400" y="6324600"/>
            <a:ext cx="7772400" cy="533400"/>
          </a:xfrm>
        </p:spPr>
        <p:txBody>
          <a:bodyPr>
            <a:noAutofit/>
          </a:bodyPr>
          <a:lstStyle/>
          <a:p>
            <a:r>
              <a:rPr lang="en-US" sz="1400" dirty="0" smtClean="0">
                <a:solidFill>
                  <a:schemeClr val="accent1"/>
                </a:solidFill>
                <a:hlinkClick r:id="rId3"/>
              </a:rPr>
              <a:t>https://www.youtube.com/watch?time_continue=38&amp;v=MhtyAyDtlsE&amp;feature=emb_logo</a:t>
            </a:r>
            <a:r>
              <a:rPr lang="en-US" sz="1400" dirty="0" smtClean="0">
                <a:solidFill>
                  <a:schemeClr val="accent1"/>
                </a:solidFill>
              </a:rPr>
              <a:t> </a:t>
            </a:r>
            <a:r>
              <a:rPr lang="ru-RU" sz="1400" dirty="0" smtClean="0">
                <a:solidFill>
                  <a:schemeClr val="accent1"/>
                </a:solidFill>
              </a:rPr>
              <a:t> </a:t>
            </a:r>
            <a:endParaRPr lang="ru-RU" sz="1400" dirty="0">
              <a:solidFill>
                <a:schemeClr val="accent1"/>
              </a:solidFill>
            </a:endParaRPr>
          </a:p>
        </p:txBody>
      </p:sp>
      <p:pic>
        <p:nvPicPr>
          <p:cNvPr id="5" name="Ярусы лесного биоценоза.mp4">
            <a:hlinkClick r:id="" action="ppaction://media"/>
          </p:cNvPr>
          <p:cNvPicPr>
            <a:picLocks noGrp="1" noRot="1" noChangeAspect="1"/>
          </p:cNvPicPr>
          <p:nvPr>
            <p:ph sz="quarter"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85800" y="228600"/>
            <a:ext cx="8001000" cy="594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chemeClr val="accent4"/>
                </a:solidFill>
              </a:rPr>
              <a:t>Лес – это природное сообщество, в котором все его обитатели тесно связаны друг с другом</a:t>
            </a:r>
            <a:endParaRPr lang="ru-RU" b="1" dirty="0">
              <a:solidFill>
                <a:schemeClr val="accent4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/>
                </a:solidFill>
              </a:rPr>
              <a:t>Пищевые цепи – кто-то из животных является добычей, кто-то хищником, но все они рано или поздно погибают, становясь источником пищи для насекомых и микроорганизмов.</a:t>
            </a:r>
            <a:endParaRPr lang="ru-RU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Звенья пищевой цепочки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02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9600" y="1219200"/>
            <a:ext cx="7772400" cy="1676400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solidFill>
                  <a:schemeClr val="accent5"/>
                </a:solidFill>
              </a:rPr>
              <a:t>Зеленые растения являются первичными производителями органического вещества. Они служат пищей для животных, грибов, ряда микроорганизмов - первичных потребителей, которые, в свою очередь, поедаются вторичными потребителями - хищниками. Таким образом, выстраивается цепочка: </a:t>
            </a:r>
            <a:r>
              <a:rPr lang="ru-RU" sz="2400" i="1" dirty="0" smtClean="0">
                <a:solidFill>
                  <a:schemeClr val="accent5"/>
                </a:solidFill>
              </a:rPr>
              <a:t>трава -- травоядные -- хищники</a:t>
            </a:r>
            <a:r>
              <a:rPr lang="ru-RU" sz="2400" dirty="0" smtClean="0">
                <a:solidFill>
                  <a:schemeClr val="accent5"/>
                </a:solidFill>
              </a:rPr>
              <a:t>.</a:t>
            </a:r>
            <a:endParaRPr lang="ru-RU" sz="2400" dirty="0">
              <a:solidFill>
                <a:schemeClr val="accent5"/>
              </a:solidFill>
            </a:endParaRPr>
          </a:p>
        </p:txBody>
      </p:sp>
      <p:pic>
        <p:nvPicPr>
          <p:cNvPr id="5" name="Рисунок 4" descr="C:\Users\Пк\Desktop\5a8c57f29bbf5c40b111a44d6987ae8f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71800"/>
            <a:ext cx="2971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4" descr="C:\Users\Пк\Downloads\5a1cf991879154.352625461511848337555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3352800"/>
            <a:ext cx="3661110" cy="3266162"/>
          </a:xfrm>
          <a:prstGeom prst="rect">
            <a:avLst/>
          </a:prstGeom>
          <a:noFill/>
        </p:spPr>
      </p:pic>
      <p:pic>
        <p:nvPicPr>
          <p:cNvPr id="24583" name="Picture 7" descr="C:\Users\Пк\Desktop\rat_mouse_PNG2353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5638800"/>
            <a:ext cx="2590800" cy="972566"/>
          </a:xfrm>
          <a:prstGeom prst="rect">
            <a:avLst/>
          </a:prstGeom>
          <a:noFill/>
        </p:spPr>
      </p:pic>
      <p:cxnSp>
        <p:nvCxnSpPr>
          <p:cNvPr id="13" name="Прямая со стрелкой 12"/>
          <p:cNvCxnSpPr/>
          <p:nvPr/>
        </p:nvCxnSpPr>
        <p:spPr>
          <a:xfrm flipH="1">
            <a:off x="2590800" y="6172200"/>
            <a:ext cx="609600" cy="76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6172200" y="6400800"/>
            <a:ext cx="762000" cy="59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3276600" y="5181600"/>
            <a:ext cx="2667000" cy="1447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accent5"/>
                </a:solidFill>
              </a:rPr>
              <a:t>?</a:t>
            </a:r>
            <a:endParaRPr lang="ru-RU" sz="5400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Роскошная Пищевая цепь» — карточка пользователя ionlights в Яндекс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0363" y="0"/>
            <a:ext cx="916436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0" y="152400"/>
            <a:ext cx="8839200" cy="1981200"/>
          </a:xfrm>
        </p:spPr>
        <p:txBody>
          <a:bodyPr/>
          <a:lstStyle/>
          <a:p>
            <a:r>
              <a:rPr lang="ru-RU" dirty="0" smtClean="0">
                <a:solidFill>
                  <a:schemeClr val="accent4"/>
                </a:solidFill>
              </a:rPr>
              <a:t>А теперь представим себе, что люди истребили волков. В результате несметно расплодятся травоядные и быстро съедят всю траву, а потом сами начнут умирать от голода.  </a:t>
            </a:r>
            <a:endParaRPr lang="ru-RU" dirty="0">
              <a:solidFill>
                <a:schemeClr val="accent4"/>
              </a:solidFill>
            </a:endParaRPr>
          </a:p>
        </p:txBody>
      </p:sp>
      <p:pic>
        <p:nvPicPr>
          <p:cNvPr id="5" name="Рисунок 4" descr="C:\Users\Пк\Desktop\trava-256x158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90800"/>
            <a:ext cx="2595379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4" descr="C:\Users\Пк\Desktop\rabbit_PNG38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3429000"/>
            <a:ext cx="2857500" cy="3162300"/>
          </a:xfrm>
          <a:prstGeom prst="rect">
            <a:avLst/>
          </a:prstGeom>
          <a:noFill/>
        </p:spPr>
      </p:pic>
      <p:pic>
        <p:nvPicPr>
          <p:cNvPr id="27653" name="Picture 5" descr="C:\Users\Пк\Desktop\wolf_PNG2321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990600"/>
            <a:ext cx="4341854" cy="4775021"/>
          </a:xfrm>
          <a:prstGeom prst="rect">
            <a:avLst/>
          </a:prstGeom>
          <a:noFill/>
        </p:spPr>
      </p:pic>
      <p:cxnSp>
        <p:nvCxnSpPr>
          <p:cNvPr id="11" name="Прямая со стрелкой 10"/>
          <p:cNvCxnSpPr/>
          <p:nvPr/>
        </p:nvCxnSpPr>
        <p:spPr>
          <a:xfrm flipH="1" flipV="1">
            <a:off x="1905000" y="5181600"/>
            <a:ext cx="533400" cy="685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5410200" y="4267200"/>
            <a:ext cx="609600" cy="685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Знак запрета 13"/>
          <p:cNvSpPr/>
          <p:nvPr/>
        </p:nvSpPr>
        <p:spPr>
          <a:xfrm>
            <a:off x="5715000" y="2133600"/>
            <a:ext cx="3048000" cy="2438400"/>
          </a:xfrm>
          <a:prstGeom prst="noSmoking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Другая 3">
      <a:dk1>
        <a:srgbClr val="6CE54F"/>
      </a:dk1>
      <a:lt1>
        <a:srgbClr val="57CB66"/>
      </a:lt1>
      <a:dk2>
        <a:srgbClr val="57CB66"/>
      </a:dk2>
      <a:lt2>
        <a:srgbClr val="2A8A37"/>
      </a:lt2>
      <a:accent1>
        <a:srgbClr val="2A8A37"/>
      </a:accent1>
      <a:accent2>
        <a:srgbClr val="2A8A37"/>
      </a:accent2>
      <a:accent3>
        <a:srgbClr val="6CE54F"/>
      </a:accent3>
      <a:accent4>
        <a:srgbClr val="113716"/>
      </a:accent4>
      <a:accent5>
        <a:srgbClr val="113716"/>
      </a:accent5>
      <a:accent6>
        <a:srgbClr val="113716"/>
      </a:accent6>
      <a:hlink>
        <a:srgbClr val="4E5D3C"/>
      </a:hlink>
      <a:folHlink>
        <a:srgbClr val="758C5A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</TotalTime>
  <Words>418</Words>
  <Application>Microsoft Office PowerPoint</Application>
  <PresentationFormat>Экран (4:3)</PresentationFormat>
  <Paragraphs>48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Справедливость</vt:lpstr>
      <vt:lpstr>ПАУТИНА ЖИЗНИ</vt:lpstr>
      <vt:lpstr>ЖИЗНЬ В ЛЕСУ</vt:lpstr>
      <vt:lpstr>Ярусы леса Ярусы леса </vt:lpstr>
      <vt:lpstr>https://www.youtube.com/watch?time_continue=38&amp;v=MhtyAyDtlsE&amp;feature=emb_logo  </vt:lpstr>
      <vt:lpstr>Лес – это природное сообщество, в котором все его обитатели тесно связаны друг с другом</vt:lpstr>
      <vt:lpstr>Слайд 6</vt:lpstr>
      <vt:lpstr>Зеленые растения являются первичными производителями органического вещества. Они служат пищей для животных, грибов, ряда микроорганизмов - первичных потребителей, которые, в свою очередь, поедаются вторичными потребителями - хищниками. Таким образом, выстраивается цепочка: трава -- травоядные -- хищники.</vt:lpstr>
      <vt:lpstr>Слайд 8</vt:lpstr>
      <vt:lpstr>Слайд 9</vt:lpstr>
      <vt:lpstr>Слайд 10</vt:lpstr>
      <vt:lpstr>Слайд 11</vt:lpstr>
      <vt:lpstr>ВСЕ НА СВЕТЕ НУЖНЫ Борис Заходер</vt:lpstr>
      <vt:lpstr>ПОДУМАЕМ ВМЕСТЕ</vt:lpstr>
      <vt:lpstr>В природе организмы не делятся на вредные и полезные: все растения, животные, грибы, бактерии и вирусы необходимы природе!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ПАУТИНА ЖИЗНИ</dc:title>
  <dc:creator>Пк</dc:creator>
  <cp:lastModifiedBy>Пк</cp:lastModifiedBy>
  <cp:revision>3</cp:revision>
  <dcterms:created xsi:type="dcterms:W3CDTF">2020-04-10T04:54:36Z</dcterms:created>
  <dcterms:modified xsi:type="dcterms:W3CDTF">2020-04-10T12:45:16Z</dcterms:modified>
</cp:coreProperties>
</file>