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sldIdLst>
    <p:sldId id="256" r:id="rId2"/>
    <p:sldId id="257" r:id="rId3"/>
    <p:sldId id="267" r:id="rId4"/>
    <p:sldId id="258" r:id="rId5"/>
    <p:sldId id="259" r:id="rId6"/>
    <p:sldId id="262" r:id="rId7"/>
    <p:sldId id="263" r:id="rId8"/>
    <p:sldId id="264" r:id="rId9"/>
    <p:sldId id="266" r:id="rId10"/>
    <p:sldId id="269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713" autoAdjust="0"/>
  </p:normalViewPr>
  <p:slideViewPr>
    <p:cSldViewPr>
      <p:cViewPr varScale="1">
        <p:scale>
          <a:sx n="121" d="100"/>
          <a:sy n="121" d="100"/>
        </p:scale>
        <p:origin x="93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4953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941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636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554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9969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239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91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856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974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748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705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5310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80728"/>
            <a:ext cx="8208912" cy="2880320"/>
          </a:xfrm>
        </p:spPr>
        <p:txBody>
          <a:bodyPr>
            <a:normAutofit/>
          </a:bodyPr>
          <a:lstStyle/>
          <a:p>
            <a:pPr algn="ctr"/>
            <a:r>
              <a:rPr lang="ru-RU" sz="4000" b="1" smtClean="0">
                <a:solidFill>
                  <a:schemeClr val="accent2">
                    <a:lumMod val="50000"/>
                  </a:schemeClr>
                </a:solidFill>
              </a:rPr>
              <a:t>«СОДЕРЖАНИЕ 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ПСИХОЛОГО-ПЕДАГОГИЧЕСКОЙ РАБОТЫ С ДЕТЬМИ 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ЯСЕЛЬНОЙ ГРУППЫ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4000" b="1" smtClean="0">
                <a:solidFill>
                  <a:schemeClr val="accent2">
                    <a:lumMod val="50000"/>
                  </a:schemeClr>
                </a:solidFill>
              </a:rPr>
              <a:t>ОТ 2Х МЕСЯЦЕВ ДО ГОДА».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r>
              <a:rPr lang="ru-RU" sz="3100" b="1" dirty="0" smtClean="0">
                <a:solidFill>
                  <a:schemeClr val="tx1"/>
                </a:solidFill>
              </a:rPr>
              <a:t>Художественно-эстетическое развитие.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08720"/>
            <a:ext cx="4040188" cy="1728192"/>
          </a:xfrm>
        </p:spPr>
        <p:txBody>
          <a:bodyPr/>
          <a:lstStyle/>
          <a:p>
            <a:pPr algn="ctr"/>
            <a:r>
              <a:rPr lang="ru-RU" sz="1800" dirty="0" smtClean="0">
                <a:solidFill>
                  <a:srgbClr val="FF0000"/>
                </a:solidFill>
              </a:rPr>
              <a:t>«Игра с ленточками»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Накапливаем  у ребенка сенсорные впечатления, формируем зрительную и осязательную активность, совершенствуем  движения рук.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7" name="Содержимое 6" descr="P104030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t="2560" r="14067"/>
          <a:stretch>
            <a:fillRect/>
          </a:stretch>
        </p:blipFill>
        <p:spPr>
          <a:xfrm>
            <a:off x="457200" y="2928934"/>
            <a:ext cx="3686172" cy="3023993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645025" y="980729"/>
            <a:ext cx="4041775" cy="1728191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rgbClr val="FF0000"/>
                </a:solidFill>
              </a:rPr>
              <a:t>«Игра с бубном»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Учим ребенка действовать с бубном, подражая взрослому, стучать  погремушкой по бубну. Развивать чувство   музыкального   ритма.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8" name="Содержимое 7" descr="P1040327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64075" y="2837657"/>
            <a:ext cx="3702050" cy="2776537"/>
          </a:xfrm>
        </p:spPr>
      </p:pic>
      <p:sp>
        <p:nvSpPr>
          <p:cNvPr id="5" name="Блок-схема: узел 4"/>
          <p:cNvSpPr/>
          <p:nvPr/>
        </p:nvSpPr>
        <p:spPr>
          <a:xfrm>
            <a:off x="2328886" y="3761465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6588224" y="3461049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СПАСИБО ЗА ВНИМАНИЕ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389120"/>
          </a:xfrm>
        </p:spPr>
        <p:txBody>
          <a:bodyPr>
            <a:normAutofit fontScale="92500" lnSpcReduction="20000"/>
          </a:bodyPr>
          <a:lstStyle/>
          <a:p>
            <a:pPr algn="r">
              <a:buNone/>
            </a:pPr>
            <a:endParaRPr lang="ru-RU" sz="1800" dirty="0" smtClean="0"/>
          </a:p>
          <a:p>
            <a:pPr algn="r">
              <a:buNone/>
            </a:pPr>
            <a:endParaRPr lang="ru-RU" sz="1800" dirty="0" smtClean="0"/>
          </a:p>
          <a:p>
            <a:pPr algn="r">
              <a:buNone/>
            </a:pPr>
            <a:endParaRPr lang="ru-RU" sz="1800" dirty="0" smtClean="0"/>
          </a:p>
          <a:p>
            <a:pPr algn="r">
              <a:buNone/>
            </a:pPr>
            <a:endParaRPr lang="ru-RU" sz="1800" dirty="0" smtClean="0"/>
          </a:p>
          <a:p>
            <a:pPr algn="r">
              <a:buNone/>
            </a:pPr>
            <a:endParaRPr lang="ru-RU" sz="1800" dirty="0" smtClean="0"/>
          </a:p>
          <a:p>
            <a:pPr algn="r">
              <a:buNone/>
            </a:pPr>
            <a:endParaRPr lang="ru-RU" sz="1800" dirty="0" smtClean="0"/>
          </a:p>
          <a:p>
            <a:pPr algn="r">
              <a:buNone/>
            </a:pPr>
            <a:endParaRPr lang="ru-RU" sz="1800" dirty="0" smtClean="0"/>
          </a:p>
          <a:p>
            <a:pPr algn="r">
              <a:buNone/>
            </a:pPr>
            <a:endParaRPr lang="ru-RU" sz="1800" dirty="0" smtClean="0"/>
          </a:p>
          <a:p>
            <a:pPr algn="r">
              <a:buNone/>
            </a:pPr>
            <a:endParaRPr lang="ru-RU" sz="1800" dirty="0" smtClean="0"/>
          </a:p>
          <a:p>
            <a:pPr algn="r">
              <a:buNone/>
            </a:pPr>
            <a:endParaRPr lang="ru-RU" sz="1800" dirty="0" smtClean="0"/>
          </a:p>
          <a:p>
            <a:pPr algn="r">
              <a:buNone/>
            </a:pPr>
            <a:r>
              <a:rPr lang="ru-RU" sz="1800" dirty="0" smtClean="0"/>
              <a:t>Подготовила воспитатель группы № </a:t>
            </a:r>
            <a:r>
              <a:rPr lang="ru-RU" sz="2800" dirty="0" smtClean="0"/>
              <a:t>2</a:t>
            </a:r>
          </a:p>
          <a:p>
            <a:pPr algn="r">
              <a:buNone/>
            </a:pPr>
            <a:r>
              <a:rPr lang="ru-RU" sz="1800" dirty="0" smtClean="0"/>
              <a:t>Лысенко А.Ю. </a:t>
            </a:r>
            <a:endParaRPr lang="ru-RU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305800" cy="645333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В соответствии с законом Российской Федерации </a:t>
            </a:r>
            <a:br>
              <a:rPr lang="ru-RU" sz="4000" b="1" dirty="0" smtClean="0">
                <a:solidFill>
                  <a:schemeClr val="tx1"/>
                </a:solidFill>
              </a:rPr>
            </a:br>
            <a:r>
              <a:rPr lang="ru-RU" sz="4000" b="1" dirty="0" smtClean="0">
                <a:solidFill>
                  <a:schemeClr val="tx1"/>
                </a:solidFill>
              </a:rPr>
              <a:t>«Об образовании» в дошкольные учреждения принимаются дети начиная с 2 месяцев, но авторы сочли необходимым в Программе представить материал начиная с рождения ребенка. Это позволяет полнее раскрыть специфику младенческого возраста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Рабочая программа охватывает 5 основных направлений ФГОС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</a:t>
            </a:r>
            <a:r>
              <a:rPr lang="ru-RU" b="1" dirty="0" smtClean="0"/>
              <a:t>Социально-коммуникативное развитие.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Познавательное развитие.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Речевое развитие.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Художественно-эстетическое развитие.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Физическое развитие.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Для младенческого возраста: 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Эмоциональное общение со взрослым.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Манипулирование с предметами и познавательно- исследовательские действия, восприятие музыки, детских песен и стихов, двигательная активность и тактильно-двигательные игры.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ИСХОДЯ ИЗ ЗАДАЧ  ВОСПИТАНИЯ И ОБУЧЕНИЯ: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0851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 smtClean="0"/>
              <a:t>Мы сохраняем и укрепляем здоровье детей, обеспечиваем их полноценное физическое развитие.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Поддерживаем эмоционально положительное состояние каждого ребенка.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Способствуем своевременному формированию общих движений и движение рук, овладению ползаньем и ходьбой. Предупреждаем усталость ребенка.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Формируем зрительные и слуховые ориентировки. Обогащаем сенсорный опыт.</a:t>
            </a:r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q"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/>
          </a:bodyPr>
          <a:lstStyle/>
          <a:p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</a:t>
            </a:r>
            <a:r>
              <a:rPr lang="ru-RU" b="1" dirty="0" smtClean="0"/>
              <a:t>Развиваем  умение понимать речь взрослого и осуществляем подготовительную работу по овладению активной речью.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Поощряем попытки детей включаться в процесс самообслуживания.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Поддерживаем эмоциональную отзывчивость детей, доброжелательное отношение к близким людям.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Пробуждаем интерес к игрушкам, картинкам, музыке, пению; поддерживаем активность ребенка при выполнении  простейших плясовых движений.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Активно помогаем ребенку в освоении соответствующих возрасту умений, систематически и грамотно анализировать полученные результаты.</a:t>
            </a:r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/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Социально-коммуникативное развитие</a:t>
            </a:r>
            <a:r>
              <a:rPr lang="ru-RU" sz="1800" b="1" dirty="0" smtClean="0"/>
              <a:t>.</a:t>
            </a: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92696"/>
            <a:ext cx="4040188" cy="2016224"/>
          </a:xfrm>
        </p:spPr>
        <p:txBody>
          <a:bodyPr>
            <a:normAutofit fontScale="62500" lnSpcReduction="20000"/>
          </a:bodyPr>
          <a:lstStyle/>
          <a:p>
            <a:endParaRPr lang="ru-RU" sz="1600" dirty="0" smtClean="0">
              <a:solidFill>
                <a:schemeClr val="tx1"/>
              </a:solidFill>
            </a:endParaRPr>
          </a:p>
          <a:p>
            <a:endParaRPr lang="ru-RU" sz="1600" dirty="0" smtClean="0">
              <a:solidFill>
                <a:schemeClr val="tx1"/>
              </a:solidFill>
            </a:endParaRPr>
          </a:p>
          <a:p>
            <a:endParaRPr lang="ru-RU" sz="1600" dirty="0" smtClean="0">
              <a:solidFill>
                <a:schemeClr val="tx1"/>
              </a:solidFill>
            </a:endParaRPr>
          </a:p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«Покорми мишку»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Стимулируем речевое развитие и моторную сторону речи, через развитие мелкой моторики и тактильных ощущений.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 Развиваем  активную речь</a:t>
            </a:r>
            <a:r>
              <a:rPr lang="ru-RU" sz="1800" b="0" dirty="0" smtClean="0"/>
              <a:t>.</a:t>
            </a:r>
          </a:p>
          <a:p>
            <a:endParaRPr lang="ru-RU" sz="1400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P104022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708920"/>
            <a:ext cx="4040188" cy="3244007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645025" y="692697"/>
            <a:ext cx="4041775" cy="1944215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Купание перед сном.</a:t>
            </a:r>
          </a:p>
          <a:p>
            <a:pPr algn="ctr"/>
            <a:r>
              <a:rPr lang="ru-RU" sz="1800" dirty="0" smtClean="0">
                <a:solidFill>
                  <a:schemeClr val="tx1"/>
                </a:solidFill>
              </a:rPr>
              <a:t>Формируем положительную установку на водные  процедуры, устанавливаем доверительное отношение во время купания и переодевания. 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8" name="Содержимое 7" descr="P104034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780929"/>
            <a:ext cx="4041775" cy="3172594"/>
          </a:xfrm>
        </p:spPr>
      </p:pic>
      <p:sp>
        <p:nvSpPr>
          <p:cNvPr id="5" name="Блок-схема: узел 4"/>
          <p:cNvSpPr/>
          <p:nvPr/>
        </p:nvSpPr>
        <p:spPr>
          <a:xfrm>
            <a:off x="2123728" y="3409703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5868144" y="3873723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Познавательное развитие.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20688"/>
            <a:ext cx="4040188" cy="2088232"/>
          </a:xfrm>
        </p:spPr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</a:rPr>
              <a:t>Перекладывание предметов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Развиваем восприятие предметов, различных по величине, цвету, форме.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7" name="Содержимое 6" descr="P104024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822325" y="2837061"/>
            <a:ext cx="3703638" cy="2777728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645025" y="1196752"/>
            <a:ext cx="4041775" cy="1296144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2600" dirty="0" smtClean="0">
                <a:solidFill>
                  <a:srgbClr val="FF0000"/>
                </a:solidFill>
              </a:rPr>
              <a:t>Собери пирамидку</a:t>
            </a:r>
          </a:p>
          <a:p>
            <a:r>
              <a:rPr lang="ru-RU" sz="2300" dirty="0" smtClean="0"/>
              <a:t> </a:t>
            </a:r>
            <a:r>
              <a:rPr lang="ru-RU" sz="2300" dirty="0" smtClean="0">
                <a:solidFill>
                  <a:schemeClr val="tx1"/>
                </a:solidFill>
              </a:rPr>
              <a:t>Развиваем  у ребенка зрительную ориентировку на форму предметов,</a:t>
            </a:r>
            <a:r>
              <a:rPr lang="ru-RU" sz="2300" dirty="0" smtClean="0"/>
              <a:t> </a:t>
            </a:r>
            <a:r>
              <a:rPr lang="ru-RU" sz="2300" dirty="0" smtClean="0">
                <a:solidFill>
                  <a:schemeClr val="tx1"/>
                </a:solidFill>
              </a:rPr>
              <a:t>умение составлять пирамидку из трех  колец, Развиваем  внимание, мышление.</a:t>
            </a:r>
            <a:endParaRPr lang="ru-RU" sz="2300" dirty="0">
              <a:solidFill>
                <a:schemeClr val="tx1"/>
              </a:solidFill>
            </a:endParaRPr>
          </a:p>
        </p:txBody>
      </p:sp>
      <p:pic>
        <p:nvPicPr>
          <p:cNvPr id="8" name="Содержимое 7" descr="P1040153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64075" y="2837657"/>
            <a:ext cx="3702050" cy="2776537"/>
          </a:xfrm>
        </p:spPr>
      </p:pic>
      <p:sp>
        <p:nvSpPr>
          <p:cNvPr id="5" name="Блок-схема: узел 4"/>
          <p:cNvSpPr/>
          <p:nvPr/>
        </p:nvSpPr>
        <p:spPr>
          <a:xfrm>
            <a:off x="5940152" y="328498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2238102" y="351358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Речевое развитие.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1142984"/>
            <a:ext cx="4354544" cy="2214008"/>
          </a:xfrm>
        </p:spPr>
        <p:txBody>
          <a:bodyPr>
            <a:normAutofit fontScale="92500" lnSpcReduction="20000"/>
          </a:bodyPr>
          <a:lstStyle/>
          <a:p>
            <a:endParaRPr lang="ru-RU" sz="1800" dirty="0" smtClean="0">
              <a:solidFill>
                <a:schemeClr val="tx1"/>
              </a:solidFill>
            </a:endParaRPr>
          </a:p>
          <a:p>
            <a:r>
              <a:rPr lang="ru-RU" sz="1800" dirty="0" smtClean="0">
                <a:solidFill>
                  <a:srgbClr val="FF0000"/>
                </a:solidFill>
              </a:rPr>
              <a:t>                        «Мишка»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Развиваем способность понимать речь взрослого. Устанавливать связь между словом и предметом, узнавать знакомые игрушки  на картинке и называть их при помощи их звукоподражания. Формируем первичные представления о любимых игрушках. Воспитываем доброе отношение к игрушкам.</a:t>
            </a:r>
          </a:p>
          <a:p>
            <a:endParaRPr lang="ru-RU" dirty="0"/>
          </a:p>
        </p:txBody>
      </p:sp>
      <p:pic>
        <p:nvPicPr>
          <p:cNvPr id="7" name="Содержимое 6" descr="P104020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23528" y="3573016"/>
            <a:ext cx="3898776" cy="3030141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645025" y="928671"/>
            <a:ext cx="4041775" cy="2286016"/>
          </a:xfrm>
        </p:spPr>
        <p:txBody>
          <a:bodyPr>
            <a:normAutofit/>
          </a:bodyPr>
          <a:lstStyle/>
          <a:p>
            <a:pPr algn="ctr" fontAlgn="base"/>
            <a:r>
              <a:rPr lang="ru-RU" sz="1800" dirty="0" smtClean="0">
                <a:solidFill>
                  <a:srgbClr val="FF0000"/>
                </a:solidFill>
              </a:rPr>
              <a:t>«Нанизывание колец на стержень.» </a:t>
            </a:r>
          </a:p>
          <a:p>
            <a:pPr fontAlgn="base"/>
            <a:endParaRPr lang="ru-RU" sz="1400" i="1" dirty="0" smtClean="0"/>
          </a:p>
          <a:p>
            <a:r>
              <a:rPr lang="ru-RU" sz="1600" dirty="0" smtClean="0">
                <a:solidFill>
                  <a:schemeClr val="tx1"/>
                </a:solidFill>
              </a:rPr>
              <a:t>Учим  ребенка надевать кольца на стержень и снимать их;  выполнять эти действия по словам: “Сними кольцо”, “Надень кольцо”.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8" name="Содержимое 7" descr="P1040157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64075" y="2837657"/>
            <a:ext cx="3702050" cy="2776537"/>
          </a:xfrm>
        </p:spPr>
      </p:pic>
      <p:sp>
        <p:nvSpPr>
          <p:cNvPr id="5" name="Блок-схема: узел 4"/>
          <p:cNvSpPr/>
          <p:nvPr/>
        </p:nvSpPr>
        <p:spPr>
          <a:xfrm>
            <a:off x="2091516" y="436510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6502888" y="3728640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Физическое развитие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764704"/>
            <a:ext cx="7920880" cy="1368152"/>
          </a:xfrm>
        </p:spPr>
        <p:txBody>
          <a:bodyPr/>
          <a:lstStyle/>
          <a:p>
            <a:pPr algn="just"/>
            <a:r>
              <a:rPr lang="ru-RU" sz="1800" dirty="0" smtClean="0">
                <a:solidFill>
                  <a:schemeClr val="tx1"/>
                </a:solidFill>
              </a:rPr>
              <a:t>Учим ползать, подзывая к себе; самостоятельно присаживаться , а затем садиться,  вставать и опускаться, держась за опору; переходить  от одного предмета к другому .  Подниматься по  ступенькам и  спускаться с горки; ходить за  каталкой,  самостоятельно   стоять, развивать равновесие. Делать первые шаги.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7" name="Содержимое 6" descr="P104012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t="4333" r="7437"/>
          <a:stretch>
            <a:fillRect/>
          </a:stretch>
        </p:blipFill>
        <p:spPr>
          <a:xfrm>
            <a:off x="467544" y="2285992"/>
            <a:ext cx="2675696" cy="1791079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 flipV="1">
            <a:off x="6156176" y="116632"/>
            <a:ext cx="2735287" cy="1440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8" name="Содержимое 7" descr="P104012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 l="7208" t="434"/>
          <a:stretch>
            <a:fillRect/>
          </a:stretch>
        </p:blipFill>
        <p:spPr>
          <a:xfrm>
            <a:off x="4714876" y="2214554"/>
            <a:ext cx="2786082" cy="2222559"/>
          </a:xfrm>
        </p:spPr>
      </p:pic>
      <p:pic>
        <p:nvPicPr>
          <p:cNvPr id="9" name="Рисунок 8" descr="P104013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4509120"/>
            <a:ext cx="2747797" cy="2060848"/>
          </a:xfrm>
          <a:prstGeom prst="rect">
            <a:avLst/>
          </a:prstGeom>
        </p:spPr>
      </p:pic>
      <p:pic>
        <p:nvPicPr>
          <p:cNvPr id="10" name="Рисунок 9" descr="P104010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4581128"/>
            <a:ext cx="2592288" cy="2016224"/>
          </a:xfrm>
          <a:prstGeom prst="rect">
            <a:avLst/>
          </a:prstGeom>
        </p:spPr>
      </p:pic>
      <p:sp>
        <p:nvSpPr>
          <p:cNvPr id="5" name="Блок-схема: узел 4"/>
          <p:cNvSpPr/>
          <p:nvPr/>
        </p:nvSpPr>
        <p:spPr>
          <a:xfrm>
            <a:off x="1691680" y="2952931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5650717" y="2952931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6228184" y="4869160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1576792" y="4872091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233</TotalTime>
  <Words>469</Words>
  <Application>Microsoft Office PowerPoint</Application>
  <PresentationFormat>Экран (4:3)</PresentationFormat>
  <Paragraphs>62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Calibri</vt:lpstr>
      <vt:lpstr>Calibri Light</vt:lpstr>
      <vt:lpstr>Wingdings</vt:lpstr>
      <vt:lpstr>Ретро</vt:lpstr>
      <vt:lpstr>«СОДЕРЖАНИЕ ПСИХОЛОГО-ПЕДАГОГИЧЕСКОЙ РАБОТЫ С ДЕТЬМИ ЯСЕЛЬНОЙ ГРУППЫ ОТ 2Х МЕСЯЦЕВ ДО ГОДА». </vt:lpstr>
      <vt:lpstr>В соответствии с законом Российской Федерации  «Об образовании» в дошкольные учреждения принимаются дети начиная с 2 месяцев, но авторы сочли необходимым в Программе представить материал начиная с рождения ребенка. Это позволяет полнее раскрыть специфику младенческого возраста</vt:lpstr>
      <vt:lpstr>Рабочая программа охватывает 5 основных направлений ФГОС</vt:lpstr>
      <vt:lpstr>ИСХОДЯ ИЗ ЗАДАЧ  ВОСПИТАНИЯ И ОБУЧЕНИЯ:</vt:lpstr>
      <vt:lpstr>Презентация PowerPoint</vt:lpstr>
      <vt:lpstr> Социально-коммуникативное развитие.</vt:lpstr>
      <vt:lpstr>Познавательное развитие. </vt:lpstr>
      <vt:lpstr>    Речевое развитие.</vt:lpstr>
      <vt:lpstr>Физическое развитие</vt:lpstr>
      <vt:lpstr> Художественно-эстетическое развитие. </vt:lpstr>
      <vt:lpstr>СПАСИБО ЗА ВНИМАНИЕ.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СОДЕРЖАНИЕ ПСИХОЛОГО-ПЕДАГОГИЧЕСКОЙ РАБОТЫ С ДЕТЬМИ ОТ 2 месяцев до 1 года </dc:title>
  <dc:creator>Наташа</dc:creator>
  <cp:lastModifiedBy>Admin</cp:lastModifiedBy>
  <cp:revision>47</cp:revision>
  <dcterms:created xsi:type="dcterms:W3CDTF">2016-01-17T15:37:40Z</dcterms:created>
  <dcterms:modified xsi:type="dcterms:W3CDTF">2020-04-10T02:51:24Z</dcterms:modified>
</cp:coreProperties>
</file>