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1" r:id="rId4"/>
    <p:sldId id="270" r:id="rId5"/>
    <p:sldId id="260" r:id="rId6"/>
    <p:sldId id="261" r:id="rId7"/>
    <p:sldId id="265" r:id="rId8"/>
    <p:sldId id="272" r:id="rId9"/>
    <p:sldId id="274" r:id="rId10"/>
    <p:sldId id="273" r:id="rId11"/>
    <p:sldId id="257" r:id="rId12"/>
    <p:sldId id="258" r:id="rId13"/>
    <p:sldId id="262" r:id="rId14"/>
    <p:sldId id="264" r:id="rId15"/>
    <p:sldId id="266" r:id="rId16"/>
    <p:sldId id="267" r:id="rId17"/>
    <p:sldId id="268" r:id="rId18"/>
    <p:sldId id="276" r:id="rId19"/>
    <p:sldId id="277" r:id="rId20"/>
    <p:sldId id="25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0033CC"/>
    <a:srgbClr val="8D236A"/>
    <a:srgbClr val="B22C85"/>
    <a:srgbClr val="CC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52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5A5B-6E11-4872-AAEB-038B59B0A176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CAF6-6C2E-4F81-A79A-1962A4EF1F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5A5B-6E11-4872-AAEB-038B59B0A176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CAF6-6C2E-4F81-A79A-1962A4EF1F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5A5B-6E11-4872-AAEB-038B59B0A176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CAF6-6C2E-4F81-A79A-1962A4EF1F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5A5B-6E11-4872-AAEB-038B59B0A176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CAF6-6C2E-4F81-A79A-1962A4EF1F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5A5B-6E11-4872-AAEB-038B59B0A176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CAF6-6C2E-4F81-A79A-1962A4EF1F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5A5B-6E11-4872-AAEB-038B59B0A176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CAF6-6C2E-4F81-A79A-1962A4EF1F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5A5B-6E11-4872-AAEB-038B59B0A176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CAF6-6C2E-4F81-A79A-1962A4EF1F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5A5B-6E11-4872-AAEB-038B59B0A176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CAF6-6C2E-4F81-A79A-1962A4EF1F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5A5B-6E11-4872-AAEB-038B59B0A176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CAF6-6C2E-4F81-A79A-1962A4EF1F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5A5B-6E11-4872-AAEB-038B59B0A176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CAF6-6C2E-4F81-A79A-1962A4EF1F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5A5B-6E11-4872-AAEB-038B59B0A176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CAF6-6C2E-4F81-A79A-1962A4EF1F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25A5B-6E11-4872-AAEB-038B59B0A176}" type="datetimeFigureOut">
              <a:rPr lang="ru-RU" smtClean="0"/>
              <a:pPr/>
              <a:t>10.04.2020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ECAF6-6C2E-4F81-A79A-1962A4EF1F70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Picture 4" descr="D:\Pictures\Рамки и фоны\Прямоугольные\Синие\dlja-teksta_10.png"/>
          <p:cNvPicPr>
            <a:picLocks noChangeAspect="1" noChangeArrowheads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54000" y="46484"/>
            <a:ext cx="9036000" cy="676503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rtmajeur.com/medias/standard/d/i/dina/artwork/2061285_18_19.jpg" TargetMode="External"/><Relationship Id="rId13" Type="http://schemas.openxmlformats.org/officeDocument/2006/relationships/hyperlink" Target="https://bidspirit-images.global.ssl.fastly.net/rusenamel/cloned-images/63024/15/a_ignore_q_80_w_1000_c_limit_15.jpg" TargetMode="External"/><Relationship Id="rId3" Type="http://schemas.openxmlformats.org/officeDocument/2006/relationships/hyperlink" Target="http://www.playcast.ru/uploads/2016/04/21/18358680.png" TargetMode="External"/><Relationship Id="rId7" Type="http://schemas.openxmlformats.org/officeDocument/2006/relationships/hyperlink" Target="https://img.yumpu.com/56731199/1/716x1014/narodnoe-rus-kisonka-murysenka-vdovenko-d.jpg?quality=85" TargetMode="External"/><Relationship Id="rId12" Type="http://schemas.openxmlformats.org/officeDocument/2006/relationships/hyperlink" Target="https://img.yumpu.com/56731252/1/716x1014/narodnoe-rus-ten-ten-poteten-vdovenko-d.jpg?quality=85" TargetMode="External"/><Relationship Id="rId2" Type="http://schemas.openxmlformats.org/officeDocument/2006/relationships/hyperlink" Target="https://d2hhj3gz5jljkm.cloudfront.net/d99/dd8a7/43a0/45e8/ba9a/9dc9809459bd/original/28110.jpg" TargetMode="External"/><Relationship Id="rId16" Type="http://schemas.openxmlformats.org/officeDocument/2006/relationships/hyperlink" Target="https://kid-book-museum.livejournal.com/928346.html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nsportal.ru/sites/default/files/2016/11/13/0_16fcf8_315a5486_orig1.png" TargetMode="External"/><Relationship Id="rId11" Type="http://schemas.openxmlformats.org/officeDocument/2006/relationships/hyperlink" Target="https://ds04.infourok.ru/uploads/ex/0b60/0003189f-eac8a05f/img8.jpg" TargetMode="External"/><Relationship Id="rId5" Type="http://schemas.openxmlformats.org/officeDocument/2006/relationships/hyperlink" Target="https://sun3-3.userapi.com/c639817/v639817337/421f8/ODWUmnaET_A.jpg" TargetMode="External"/><Relationship Id="rId15" Type="http://schemas.openxmlformats.org/officeDocument/2006/relationships/hyperlink" Target="http://allforchildren.ru/kidfun/poteshki0.php" TargetMode="External"/><Relationship Id="rId10" Type="http://schemas.openxmlformats.org/officeDocument/2006/relationships/hyperlink" Target="https://img0.liveinternet.ru/images/attach/c/7/95/504/95504578_RRyoRR__42_.png" TargetMode="External"/><Relationship Id="rId4" Type="http://schemas.openxmlformats.org/officeDocument/2006/relationships/hyperlink" Target="https://arhivurokov.ru/multiurok/html/2017/08/03/s_59827fa03d3e7/s667890_8_2.png" TargetMode="External"/><Relationship Id="rId9" Type="http://schemas.openxmlformats.org/officeDocument/2006/relationships/hyperlink" Target="https://img2.labirint.ru/books/267272/scrn_big_1.jpg" TargetMode="External"/><Relationship Id="rId14" Type="http://schemas.openxmlformats.org/officeDocument/2006/relationships/hyperlink" Target="https://img-fotki.yandex.ru/get/6519/86244502.43/0_a36e1_dd05c14_L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476672"/>
            <a:ext cx="6400800" cy="129614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>
                <a:solidFill>
                  <a:srgbClr val="0033CC"/>
                </a:solidFill>
              </a:rPr>
              <a:t>Литературное чтение, 1 класс</a:t>
            </a:r>
          </a:p>
          <a:p>
            <a:pPr>
              <a:spcBef>
                <a:spcPts val="0"/>
              </a:spcBef>
            </a:pPr>
            <a:r>
              <a:rPr lang="ru-RU" sz="2800" b="1" dirty="0" smtClean="0">
                <a:solidFill>
                  <a:srgbClr val="0033CC"/>
                </a:solidFill>
              </a:rPr>
              <a:t>УМК «Школа России»</a:t>
            </a:r>
            <a:endParaRPr lang="ru-RU" sz="2800" b="1" dirty="0">
              <a:solidFill>
                <a:srgbClr val="0033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05729" y="3933056"/>
            <a:ext cx="64267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Автор: </a:t>
            </a:r>
            <a:r>
              <a:rPr lang="ru-RU" sz="2000" b="1" dirty="0" err="1" smtClean="0">
                <a:solidFill>
                  <a:srgbClr val="002060"/>
                </a:solidFill>
              </a:rPr>
              <a:t>Личковаха</a:t>
            </a:r>
            <a:r>
              <a:rPr lang="ru-RU" sz="2000" b="1" dirty="0" smtClean="0">
                <a:solidFill>
                  <a:srgbClr val="002060"/>
                </a:solidFill>
              </a:rPr>
              <a:t> С.В.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учитель начальных классов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 МКОУ Козловская СОШ</a:t>
            </a:r>
          </a:p>
        </p:txBody>
      </p:sp>
      <p:pic>
        <p:nvPicPr>
          <p:cNvPr id="1027" name="Picture 3" descr="D:\Pictures\Дети\0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56617" y="4869161"/>
            <a:ext cx="7030766" cy="2088232"/>
          </a:xfrm>
          <a:prstGeom prst="rect">
            <a:avLst/>
          </a:prstGeom>
          <a:noFill/>
        </p:spPr>
      </p:pic>
      <p:pic>
        <p:nvPicPr>
          <p:cNvPr id="1026" name="Picture 2" descr="C:\Users\Лариса\Desktop\Рисунок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1484784"/>
            <a:ext cx="7783513" cy="1682751"/>
          </a:xfrm>
          <a:prstGeom prst="rect">
            <a:avLst/>
          </a:prstGeom>
          <a:noFill/>
        </p:spPr>
      </p:pic>
      <p:pic>
        <p:nvPicPr>
          <p:cNvPr id="7" name="Picture 4" descr="C:\Users\Лариса\Desktop\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3284984"/>
            <a:ext cx="1942835" cy="20015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800080"/>
                </a:solidFill>
              </a:rPr>
              <a:t>Чтение </a:t>
            </a:r>
            <a:r>
              <a:rPr lang="ru-RU" b="1" dirty="0" err="1" smtClean="0">
                <a:solidFill>
                  <a:srgbClr val="800080"/>
                </a:solidFill>
              </a:rPr>
              <a:t>потешек</a:t>
            </a:r>
            <a:endParaRPr lang="ru-RU" b="1" dirty="0">
              <a:solidFill>
                <a:srgbClr val="800080"/>
              </a:solidFill>
            </a:endParaRPr>
          </a:p>
        </p:txBody>
      </p:sp>
      <p:pic>
        <p:nvPicPr>
          <p:cNvPr id="4" name="Picture 1" descr="C:\Users\Лариса\Desktop\0_16fcf8_315a5486_orig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832" y="1340768"/>
            <a:ext cx="1828959" cy="1411346"/>
          </a:xfrm>
          <a:prstGeom prst="rect">
            <a:avLst/>
          </a:prstGeom>
          <a:noFill/>
        </p:spPr>
      </p:pic>
      <p:pic>
        <p:nvPicPr>
          <p:cNvPr id="6" name="Picture 5" descr="C:\Users\Лариса\Desktop\2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692696"/>
            <a:ext cx="2592288" cy="3230415"/>
          </a:xfrm>
          <a:prstGeom prst="rect">
            <a:avLst/>
          </a:prstGeom>
          <a:noFill/>
        </p:spPr>
      </p:pic>
      <p:pic>
        <p:nvPicPr>
          <p:cNvPr id="7" name="Picture 2" descr="C:\Users\Лариса\Desktop\ten-ten-poteten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72200" y="836712"/>
            <a:ext cx="2160240" cy="2634787"/>
          </a:xfrm>
          <a:prstGeom prst="rect">
            <a:avLst/>
          </a:prstGeom>
          <a:noFill/>
        </p:spPr>
      </p:pic>
      <p:pic>
        <p:nvPicPr>
          <p:cNvPr id="8" name="Picture 4" descr="C:\Users\Лариса\Desktop\a_ignor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683568" y="4077072"/>
            <a:ext cx="1692188" cy="2304256"/>
          </a:xfrm>
          <a:prstGeom prst="roundRect">
            <a:avLst/>
          </a:prstGeom>
          <a:noFill/>
        </p:spPr>
      </p:pic>
      <p:pic>
        <p:nvPicPr>
          <p:cNvPr id="9" name="Picture 2" descr="C:\Users\Лариса\Desktop\im11.pn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3933056"/>
            <a:ext cx="2016224" cy="2515859"/>
          </a:xfrm>
          <a:prstGeom prst="roundRect">
            <a:avLst/>
          </a:prstGeom>
          <a:noFill/>
        </p:spPr>
      </p:pic>
      <p:pic>
        <p:nvPicPr>
          <p:cNvPr id="10" name="Picture 4" descr="C:\Users\Лариса\Desktop\1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483768" y="4437112"/>
            <a:ext cx="1942835" cy="2001591"/>
          </a:xfrm>
          <a:prstGeom prst="rect">
            <a:avLst/>
          </a:prstGeom>
          <a:noFill/>
        </p:spPr>
      </p:pic>
      <p:pic>
        <p:nvPicPr>
          <p:cNvPr id="11" name="Picture 2" descr="C:\Users\Лариса\Desktop\95504578_RRyoRR__42_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572000" y="1124744"/>
            <a:ext cx="1872208" cy="2601736"/>
          </a:xfrm>
          <a:prstGeom prst="rect">
            <a:avLst/>
          </a:prstGeom>
          <a:noFill/>
        </p:spPr>
      </p:pic>
      <p:pic>
        <p:nvPicPr>
          <p:cNvPr id="12" name="Picture 2" descr="C:\Users\Лариса\Desktop\scrn png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300192" y="3212976"/>
            <a:ext cx="2567204" cy="3241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Pictures\Дети\1\V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83668" y="436960"/>
            <a:ext cx="5976664" cy="598408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27784" y="1679318"/>
            <a:ext cx="367240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Как у нашего кота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Шубка очень хороша.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Как у котика усы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Удивительной красы.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Глазки смелые, зубки белые.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Выйдет котя в огород –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Всполошится весь народ,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И петух, и курица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С деревенской улицы.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Станут котю в гости звать,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Станут котю угощать.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1265" name="Picture 1" descr="C:\Users\Лариса\Desktop\0_16fcf8_315a5486_orig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3" y="4437112"/>
            <a:ext cx="2448271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Pictures\Дети\1\V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83668" y="436960"/>
            <a:ext cx="5976664" cy="598408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99792" y="1556792"/>
            <a:ext cx="30243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Сидит белка на тележке,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Продаёт она орешки: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Лисичке-сестричке,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Воробью, синичке,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Мишке толстопятому,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Заиньке усатому.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Кому в платок,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Кому в зобок,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Кому в лапочку.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3077" name="Picture 5" descr="C:\Users\Лариса\Desktop\2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3222922"/>
            <a:ext cx="2592288" cy="32304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Pictures\Дети\1\V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83668" y="436960"/>
            <a:ext cx="5976664" cy="5984083"/>
          </a:xfrm>
          <a:prstGeom prst="rect">
            <a:avLst/>
          </a:prstGeom>
          <a:noFill/>
        </p:spPr>
      </p:pic>
      <p:sp>
        <p:nvSpPr>
          <p:cNvPr id="8194" name="AutoShape 2" descr="C:\Users\%D0%9B%D0%B0%D1%80%D0%B8%D1%81%D0%B0\Desktop\orig.webp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196" name="AutoShape 4" descr="C:\Users\%D0%9B%D0%B0%D1%80%D0%B8%D1%81%D0%B0\Desktop\orig.webp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198" name="AutoShape 6" descr="C:\Users\%D0%9B%D0%B0%D1%80%D0%B8%D1%81%D0%B0\Desktop\orig.webp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736112" y="1484786"/>
            <a:ext cx="2844000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Тень-тень-потетень,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Выше города плетень.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Сели звери на плетень.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Похвалялися весь день.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Похвалялася лиса: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- Всему свету я краса!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Похвалялся зайка: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- Пойди, догоняй-ка!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Похвалялися ежи: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- У нас шубы хороши!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Похвалялся медведь: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- Могу песни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я петь!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:\Users\Лариса\Desktop\ten-ten-poteten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789040"/>
            <a:ext cx="2160240" cy="2634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Pictures\Дети\1\V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83668" y="436960"/>
            <a:ext cx="5976664" cy="5984083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196112" y="1650862"/>
            <a:ext cx="3384000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Стучит, бренчит на улице,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Фома едет на курице,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Тимошка – на кошке.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Туда же, по дорожке.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- Куда, Фома, едешь?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Куда погоняешь?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- Сено косить.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- На что тебе сено?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- Коров кормить.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- На что тебе коровы?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- Молоко доить.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- На что тебе молоко?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- Ребяток поить!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C:\Users\Лариса\Desktop\a_ignor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5004048" y="4077072"/>
            <a:ext cx="1692188" cy="2304256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Pictures\Дети\1\V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83668" y="436960"/>
            <a:ext cx="5976664" cy="5984083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915816" y="1556792"/>
            <a:ext cx="367240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Еду, еду к бабе, деду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На лошадке в красной шапке.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По ровной дорожке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На одной ножке,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В старом лапоточке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По рытвинам, по кочкам.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Все прямо и прямо,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А потом вдруг в яму - бух!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pic>
        <p:nvPicPr>
          <p:cNvPr id="1026" name="Picture 2" descr="C:\Users\Лариса\Desktop\im11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3878893"/>
            <a:ext cx="2016224" cy="2515859"/>
          </a:xfrm>
          <a:prstGeom prst="roundRect">
            <a:avLst/>
          </a:prstGeom>
          <a:noFill/>
        </p:spPr>
      </p:pic>
      <p:pic>
        <p:nvPicPr>
          <p:cNvPr id="1028" name="Picture 4" descr="C:\Users\Лариса\Desktop\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11762" y="4437113"/>
            <a:ext cx="1942835" cy="20015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Pictures\Дети\1\V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83668" y="436960"/>
            <a:ext cx="5976664" cy="598408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27784" y="1700808"/>
            <a:ext cx="3240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Маша варежку надела: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– Ой, куда я пальчик дела?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– Нету пальчика, пропал!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В свой домишко не попал.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Маша варежку сняла: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– Поглядите-ка, нашла!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Ищешь, ищешь и найдешь!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Здравствуй, пальчик,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как живешь?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Лариса\Desktop\95504578_RRyoRR__42_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3832989"/>
            <a:ext cx="1872208" cy="2601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Pictures\Дети\1\V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83668" y="436960"/>
            <a:ext cx="5976664" cy="598408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27784" y="1628800"/>
            <a:ext cx="35283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- Ножки, ножки, где вы были?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- За грибами в лес ходили.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- А вы, ручки, помогали?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- Мы грибочки собирали.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- А вы глазки, помогали?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- Мы искали, да смотрели,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Все пенёчки оглядели.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Вот и Ванечка с грибком,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С подосиновичком!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Лариса\Desktop\scrn pn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3212977"/>
            <a:ext cx="2567204" cy="324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90"/>
                </a:solidFill>
              </a:rPr>
              <a:t/>
            </a:r>
            <a:br>
              <a:rPr lang="ru-RU" b="1" dirty="0" smtClean="0">
                <a:solidFill>
                  <a:srgbClr val="000090"/>
                </a:solidFill>
              </a:rPr>
            </a:br>
            <a:r>
              <a:rPr lang="ru-RU" b="1" dirty="0" smtClean="0">
                <a:solidFill>
                  <a:srgbClr val="800080"/>
                </a:solidFill>
              </a:rPr>
              <a:t>ИТОГ УРОКА</a:t>
            </a:r>
            <a:r>
              <a:rPr lang="ru-RU" b="1" dirty="0" smtClean="0">
                <a:solidFill>
                  <a:srgbClr val="000090"/>
                </a:solidFill>
              </a:rPr>
              <a:t/>
            </a:r>
            <a:br>
              <a:rPr lang="ru-RU" b="1" dirty="0" smtClean="0">
                <a:solidFill>
                  <a:srgbClr val="00009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85740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3000" b="1" dirty="0" smtClean="0">
                <a:solidFill>
                  <a:srgbClr val="262699"/>
                </a:solidFill>
              </a:rPr>
              <a:t>Как называется творчество, которое создал народ?</a:t>
            </a:r>
          </a:p>
          <a:p>
            <a:pPr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rgbClr val="262699"/>
                </a:solidFill>
                <a:latin typeface="Wingdings"/>
              </a:rPr>
              <a:t></a:t>
            </a:r>
            <a:r>
              <a:rPr lang="ru-RU" sz="3000" b="1" dirty="0" smtClean="0">
                <a:solidFill>
                  <a:srgbClr val="262699"/>
                </a:solidFill>
              </a:rPr>
              <a:t>   С каким жанром устного народного творчества вы познакомились?</a:t>
            </a:r>
          </a:p>
          <a:p>
            <a:pPr marL="285750" indent="-285750">
              <a:spcBef>
                <a:spcPts val="0"/>
              </a:spcBef>
              <a:buFont typeface="Wingdings" charset="0"/>
              <a:buChar char=""/>
            </a:pPr>
            <a:r>
              <a:rPr lang="ru-RU" sz="3000" b="1" dirty="0" smtClean="0">
                <a:solidFill>
                  <a:srgbClr val="262699"/>
                </a:solidFill>
              </a:rPr>
              <a:t>Что такое </a:t>
            </a:r>
            <a:r>
              <a:rPr lang="ru-RU" sz="3000" b="1" dirty="0" err="1" smtClean="0">
                <a:solidFill>
                  <a:srgbClr val="262699"/>
                </a:solidFill>
              </a:rPr>
              <a:t>потешка</a:t>
            </a:r>
            <a:r>
              <a:rPr lang="ru-RU" sz="3000" b="1" dirty="0" smtClean="0">
                <a:solidFill>
                  <a:srgbClr val="262699"/>
                </a:solidFill>
              </a:rPr>
              <a:t>?</a:t>
            </a:r>
          </a:p>
          <a:p>
            <a:pPr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rgbClr val="262699"/>
                </a:solidFill>
                <a:latin typeface="Wingdings"/>
              </a:rPr>
              <a:t></a:t>
            </a:r>
            <a:r>
              <a:rPr lang="ru-RU" sz="3000" b="1" dirty="0" smtClean="0">
                <a:solidFill>
                  <a:srgbClr val="262699"/>
                </a:solidFill>
              </a:rPr>
              <a:t>   Чему вы учились на уроке?</a:t>
            </a:r>
          </a:p>
          <a:p>
            <a:pPr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rgbClr val="262699"/>
                </a:solidFill>
                <a:latin typeface="Wingdings"/>
              </a:rPr>
              <a:t></a:t>
            </a:r>
            <a:r>
              <a:rPr lang="ru-RU" sz="3000" b="1" dirty="0" smtClean="0">
                <a:solidFill>
                  <a:srgbClr val="262699"/>
                </a:solidFill>
              </a:rPr>
              <a:t>   Что понравилось вам больше всего?</a:t>
            </a:r>
          </a:p>
          <a:p>
            <a:pPr marL="285750" indent="-285750">
              <a:spcBef>
                <a:spcPts val="0"/>
              </a:spcBef>
              <a:buFont typeface="Wingdings" charset="0"/>
              <a:buChar char=""/>
            </a:pPr>
            <a:r>
              <a:rPr lang="ru-RU" sz="3000" b="1" dirty="0" smtClean="0">
                <a:solidFill>
                  <a:srgbClr val="262699"/>
                </a:solidFill>
              </a:rPr>
              <a:t>Оцените свою работу и настроение на уроке. </a:t>
            </a:r>
          </a:p>
          <a:p>
            <a:endParaRPr lang="ru-RU" dirty="0"/>
          </a:p>
        </p:txBody>
      </p:sp>
      <p:pic>
        <p:nvPicPr>
          <p:cNvPr id="4" name="Изображение 1" descr="photo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445224"/>
            <a:ext cx="864096" cy="864096"/>
          </a:xfrm>
          <a:prstGeom prst="rect">
            <a:avLst/>
          </a:prstGeom>
        </p:spPr>
      </p:pic>
      <p:pic>
        <p:nvPicPr>
          <p:cNvPr id="6" name="Изображение 4" descr="smiley+face+so+so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517232"/>
            <a:ext cx="864096" cy="815413"/>
          </a:xfrm>
          <a:prstGeom prst="rect">
            <a:avLst/>
          </a:prstGeom>
        </p:spPr>
      </p:pic>
      <p:pic>
        <p:nvPicPr>
          <p:cNvPr id="7" name="Изображение 6" descr="Sad Face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5517232"/>
            <a:ext cx="864096" cy="81215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0"/>
                </a:solidFill>
              </a:rPr>
              <a:t>СПАСИБО ЗА РАБОТУ НА УРОКЕ!</a:t>
            </a:r>
            <a:endParaRPr lang="ru-RU" dirty="0"/>
          </a:p>
        </p:txBody>
      </p:sp>
      <p:pic>
        <p:nvPicPr>
          <p:cNvPr id="4" name="Изображение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309018" y="1600200"/>
            <a:ext cx="4525963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90"/>
                </a:solidFill>
              </a:rPr>
              <a:t/>
            </a:r>
            <a:br>
              <a:rPr lang="ru-RU" b="1" dirty="0" smtClean="0">
                <a:solidFill>
                  <a:srgbClr val="000090"/>
                </a:solidFill>
              </a:rPr>
            </a:br>
            <a:r>
              <a:rPr lang="ru-RU" b="1" dirty="0" smtClean="0">
                <a:solidFill>
                  <a:srgbClr val="000090"/>
                </a:solidFill>
              </a:rPr>
              <a:t/>
            </a:r>
            <a:br>
              <a:rPr lang="ru-RU" b="1" dirty="0" smtClean="0">
                <a:solidFill>
                  <a:srgbClr val="000090"/>
                </a:solidFill>
              </a:rPr>
            </a:br>
            <a:r>
              <a:rPr lang="ru-RU" b="1" dirty="0" smtClean="0">
                <a:solidFill>
                  <a:srgbClr val="000090"/>
                </a:solidFill>
              </a:rPr>
              <a:t/>
            </a:r>
            <a:br>
              <a:rPr lang="ru-RU" b="1" dirty="0" smtClean="0">
                <a:solidFill>
                  <a:srgbClr val="000090"/>
                </a:solidFill>
              </a:rPr>
            </a:br>
            <a:r>
              <a:rPr lang="ru-RU" b="1" dirty="0" smtClean="0">
                <a:solidFill>
                  <a:srgbClr val="000090"/>
                </a:solidFill>
              </a:rPr>
              <a:t>Встало солнышко давно,</a:t>
            </a:r>
            <a:br>
              <a:rPr lang="ru-RU" b="1" dirty="0" smtClean="0">
                <a:solidFill>
                  <a:srgbClr val="000090"/>
                </a:solidFill>
              </a:rPr>
            </a:br>
            <a:r>
              <a:rPr lang="ru-RU" b="1" dirty="0" smtClean="0">
                <a:solidFill>
                  <a:srgbClr val="000090"/>
                </a:solidFill>
              </a:rPr>
              <a:t>Заглянуло к нам в окно. </a:t>
            </a:r>
            <a:br>
              <a:rPr lang="ru-RU" b="1" dirty="0" smtClean="0">
                <a:solidFill>
                  <a:srgbClr val="000090"/>
                </a:solidFill>
              </a:rPr>
            </a:br>
            <a:r>
              <a:rPr lang="ru-RU" b="1" dirty="0" smtClean="0">
                <a:solidFill>
                  <a:srgbClr val="000090"/>
                </a:solidFill>
              </a:rPr>
              <a:t>Нас оно торопит в класс,</a:t>
            </a:r>
            <a:br>
              <a:rPr lang="ru-RU" b="1" dirty="0" smtClean="0">
                <a:solidFill>
                  <a:srgbClr val="000090"/>
                </a:solidFill>
              </a:rPr>
            </a:br>
            <a:r>
              <a:rPr lang="ru-RU" b="1" dirty="0" smtClean="0">
                <a:solidFill>
                  <a:srgbClr val="000090"/>
                </a:solidFill>
              </a:rPr>
              <a:t>Урок чтения у нас.</a:t>
            </a:r>
            <a:br>
              <a:rPr lang="ru-RU" b="1" dirty="0" smtClean="0">
                <a:solidFill>
                  <a:srgbClr val="000090"/>
                </a:solidFill>
              </a:rPr>
            </a:br>
            <a:endParaRPr lang="ru-RU" dirty="0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91026" y="2455938"/>
            <a:ext cx="4285431" cy="42854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80008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Источники информации</a:t>
            </a:r>
            <a:endParaRPr lang="ru-RU" b="1" dirty="0">
              <a:ln w="11430"/>
              <a:solidFill>
                <a:srgbClr val="80008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105272" y="1484786"/>
            <a:ext cx="3322712" cy="266429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33CC"/>
                </a:solidFill>
                <a:hlinkClick r:id="rId2"/>
              </a:rPr>
              <a:t>Фон</a:t>
            </a:r>
            <a:endParaRPr lang="ru-RU" sz="2000" b="1" dirty="0" smtClean="0">
              <a:solidFill>
                <a:srgbClr val="0033CC"/>
              </a:solidFill>
            </a:endParaRPr>
          </a:p>
          <a:p>
            <a:r>
              <a:rPr lang="ru-RU" sz="2000" b="1" dirty="0" smtClean="0">
                <a:solidFill>
                  <a:srgbClr val="0033CC"/>
                </a:solidFill>
                <a:hlinkClick r:id="rId3"/>
              </a:rPr>
              <a:t>Рамка</a:t>
            </a:r>
            <a:endParaRPr lang="ru-RU" sz="2000" b="1" dirty="0" smtClean="0">
              <a:solidFill>
                <a:srgbClr val="0033CC"/>
              </a:solidFill>
            </a:endParaRPr>
          </a:p>
          <a:p>
            <a:r>
              <a:rPr lang="ru-RU" sz="2000" b="1" dirty="0" smtClean="0">
                <a:solidFill>
                  <a:srgbClr val="0033CC"/>
                </a:solidFill>
                <a:hlinkClick r:id="rId4"/>
              </a:rPr>
              <a:t>Баннер с детьми</a:t>
            </a:r>
            <a:endParaRPr lang="ru-RU" sz="2000" b="1" dirty="0" smtClean="0">
              <a:solidFill>
                <a:srgbClr val="0033CC"/>
              </a:solidFill>
            </a:endParaRPr>
          </a:p>
          <a:p>
            <a:r>
              <a:rPr lang="ru-RU" sz="2000" b="1" dirty="0" smtClean="0">
                <a:solidFill>
                  <a:srgbClr val="0033CC"/>
                </a:solidFill>
                <a:hlinkClick r:id="rId5"/>
              </a:rPr>
              <a:t>Дети на слайде № 1</a:t>
            </a:r>
            <a:endParaRPr lang="ru-RU" sz="2000" b="1" dirty="0" smtClean="0">
              <a:solidFill>
                <a:srgbClr val="0033CC"/>
              </a:solidFill>
            </a:endParaRPr>
          </a:p>
          <a:p>
            <a:r>
              <a:rPr lang="ru-RU" sz="2000" b="1" dirty="0" smtClean="0">
                <a:solidFill>
                  <a:srgbClr val="0033CC"/>
                </a:solidFill>
                <a:hlinkClick r:id="rId6"/>
              </a:rPr>
              <a:t>Кот</a:t>
            </a:r>
            <a:endParaRPr lang="ru-RU" sz="2000" b="1" dirty="0" smtClean="0">
              <a:solidFill>
                <a:srgbClr val="0033CC"/>
              </a:solidFill>
            </a:endParaRPr>
          </a:p>
          <a:p>
            <a:r>
              <a:rPr lang="ru-RU" sz="2000" b="1" dirty="0" smtClean="0">
                <a:solidFill>
                  <a:srgbClr val="0033CC"/>
                </a:solidFill>
                <a:hlinkClick r:id="rId7"/>
              </a:rPr>
              <a:t>Кисонька-мурысенька</a:t>
            </a:r>
            <a:endParaRPr lang="ru-RU" sz="2000" b="1" dirty="0" smtClean="0">
              <a:solidFill>
                <a:srgbClr val="0033CC"/>
              </a:solidFill>
            </a:endParaRPr>
          </a:p>
          <a:p>
            <a:r>
              <a:rPr lang="ru-RU" sz="2000" b="1" dirty="0" smtClean="0">
                <a:solidFill>
                  <a:srgbClr val="0033CC"/>
                </a:solidFill>
                <a:hlinkClick r:id="rId8"/>
              </a:rPr>
              <a:t>Белочка</a:t>
            </a:r>
            <a:endParaRPr lang="ru-RU" sz="2000" b="1" dirty="0" smtClean="0">
              <a:solidFill>
                <a:srgbClr val="0033CC"/>
              </a:solidFill>
            </a:endParaRPr>
          </a:p>
          <a:p>
            <a:endParaRPr lang="ru-RU" sz="2000" b="1" dirty="0" smtClean="0">
              <a:solidFill>
                <a:srgbClr val="0033CC"/>
              </a:solidFill>
            </a:endParaRPr>
          </a:p>
          <a:p>
            <a:endParaRPr lang="ru-RU" sz="2000" b="1" dirty="0" smtClean="0">
              <a:solidFill>
                <a:srgbClr val="0033CC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499992" y="1484784"/>
            <a:ext cx="3092152" cy="259228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33CC"/>
                </a:solidFill>
                <a:hlinkClick r:id="rId9"/>
              </a:rPr>
              <a:t>Мальчик с грибом</a:t>
            </a:r>
            <a:endParaRPr lang="ru-RU" sz="2000" b="1" dirty="0" smtClean="0">
              <a:solidFill>
                <a:srgbClr val="0033CC"/>
              </a:solidFill>
            </a:endParaRPr>
          </a:p>
          <a:p>
            <a:r>
              <a:rPr lang="ru-RU" sz="2000" b="1" dirty="0" smtClean="0">
                <a:solidFill>
                  <a:srgbClr val="0033CC"/>
                </a:solidFill>
                <a:hlinkClick r:id="rId10"/>
              </a:rPr>
              <a:t>Маша с варежкой</a:t>
            </a:r>
            <a:endParaRPr lang="ru-RU" sz="2000" b="1" dirty="0" smtClean="0">
              <a:solidFill>
                <a:srgbClr val="0033CC"/>
              </a:solidFill>
            </a:endParaRPr>
          </a:p>
          <a:p>
            <a:r>
              <a:rPr lang="ru-RU" sz="2000" b="1" dirty="0" smtClean="0">
                <a:solidFill>
                  <a:srgbClr val="0033CC"/>
                </a:solidFill>
                <a:hlinkClick r:id="rId11"/>
              </a:rPr>
              <a:t>Еду, еду к бабе, деду</a:t>
            </a:r>
            <a:endParaRPr lang="ru-RU" sz="2000" b="1" dirty="0" smtClean="0">
              <a:solidFill>
                <a:srgbClr val="0033CC"/>
              </a:solidFill>
            </a:endParaRPr>
          </a:p>
          <a:p>
            <a:r>
              <a:rPr lang="ru-RU" sz="2000" b="1" dirty="0" smtClean="0">
                <a:solidFill>
                  <a:srgbClr val="0033CC"/>
                </a:solidFill>
                <a:hlinkClick r:id="rId12"/>
              </a:rPr>
              <a:t>Звери у плетня</a:t>
            </a:r>
            <a:endParaRPr lang="ru-RU" sz="2000" b="1" dirty="0" smtClean="0">
              <a:solidFill>
                <a:srgbClr val="0033CC"/>
              </a:solidFill>
            </a:endParaRPr>
          </a:p>
          <a:p>
            <a:r>
              <a:rPr lang="ru-RU" sz="2000" b="1" dirty="0" smtClean="0">
                <a:solidFill>
                  <a:srgbClr val="0033CC"/>
                </a:solidFill>
                <a:hlinkClick r:id="rId13"/>
              </a:rPr>
              <a:t>Фома на курице</a:t>
            </a:r>
            <a:endParaRPr lang="ru-RU" sz="2000" b="1" dirty="0" smtClean="0">
              <a:solidFill>
                <a:srgbClr val="0033CC"/>
              </a:solidFill>
            </a:endParaRPr>
          </a:p>
          <a:p>
            <a:r>
              <a:rPr lang="ru-RU" sz="2000" b="1" dirty="0" smtClean="0">
                <a:solidFill>
                  <a:srgbClr val="0033CC"/>
                </a:solidFill>
                <a:hlinkClick r:id="rId14"/>
              </a:rPr>
              <a:t>Скоморохи</a:t>
            </a:r>
            <a:endParaRPr lang="ru-RU" sz="2000" b="1" dirty="0" smtClean="0">
              <a:solidFill>
                <a:srgbClr val="0033CC"/>
              </a:solidFill>
            </a:endParaRPr>
          </a:p>
          <a:p>
            <a:endParaRPr lang="ru-RU" sz="2000" b="1" dirty="0">
              <a:solidFill>
                <a:srgbClr val="0033C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4581130"/>
            <a:ext cx="5544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hlinkClick r:id="rId15"/>
              </a:rPr>
              <a:t>http://allforchildren.ru/kidfun/poteshki0.php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87625" y="4221088"/>
            <a:ext cx="3621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  <a:hlinkClick r:id="rId16"/>
              </a:rPr>
              <a:t>Н. Саконская. «Где мой пальчик?»</a:t>
            </a:r>
            <a:endParaRPr lang="ru-RU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48681"/>
            <a:ext cx="8229600" cy="86895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800080"/>
                </a:solidFill>
              </a:rPr>
              <a:t>Проверка домашнего чтения</a:t>
            </a:r>
            <a:r>
              <a:rPr lang="ru-RU" b="1" dirty="0" smtClean="0">
                <a:solidFill>
                  <a:srgbClr val="262699"/>
                </a:solidFill>
              </a:rPr>
              <a:t/>
            </a:r>
            <a:br>
              <a:rPr lang="ru-RU" b="1" dirty="0" smtClean="0">
                <a:solidFill>
                  <a:srgbClr val="262699"/>
                </a:solidFill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507342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262699"/>
                </a:solidFill>
              </a:rPr>
              <a:t>Чему мы учимся на уроках?</a:t>
            </a:r>
          </a:p>
          <a:p>
            <a:r>
              <a:rPr lang="ru-RU" b="1" dirty="0" smtClean="0">
                <a:solidFill>
                  <a:srgbClr val="262699"/>
                </a:solidFill>
              </a:rPr>
              <a:t>Что это значит?</a:t>
            </a:r>
          </a:p>
          <a:p>
            <a:r>
              <a:rPr lang="ru-RU" b="1" dirty="0" smtClean="0">
                <a:solidFill>
                  <a:srgbClr val="262699"/>
                </a:solidFill>
              </a:rPr>
              <a:t>Сегодня на уроке литературного чтения</a:t>
            </a:r>
          </a:p>
          <a:p>
            <a:r>
              <a:rPr lang="ru-RU" b="1" dirty="0" smtClean="0">
                <a:solidFill>
                  <a:srgbClr val="262699"/>
                </a:solidFill>
              </a:rPr>
              <a:t>вы будете открывать новые знания.</a:t>
            </a:r>
          </a:p>
          <a:p>
            <a:r>
              <a:rPr lang="ru-RU" b="1" dirty="0" smtClean="0">
                <a:solidFill>
                  <a:srgbClr val="262699"/>
                </a:solidFill>
              </a:rPr>
              <a:t>Что для этого надо делать?</a:t>
            </a:r>
          </a:p>
          <a:p>
            <a:endParaRPr lang="ru-RU" b="1" dirty="0" smtClean="0">
              <a:solidFill>
                <a:srgbClr val="262699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800080"/>
                </a:solidFill>
              </a:rPr>
              <a:t>Чтение наизусть песенки «Весна»</a:t>
            </a:r>
          </a:p>
          <a:p>
            <a:pPr>
              <a:buNone/>
            </a:pPr>
            <a:r>
              <a:rPr lang="ru-RU" b="1" dirty="0" smtClean="0">
                <a:solidFill>
                  <a:srgbClr val="262699"/>
                </a:solidFill>
              </a:rPr>
              <a:t>      </a:t>
            </a:r>
            <a:endParaRPr lang="ru-RU" b="1" dirty="0">
              <a:solidFill>
                <a:srgbClr val="262699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800080"/>
                </a:solidFill>
              </a:rPr>
              <a:t>РЕЧЕВАЯ РАЗМИНКА</a:t>
            </a:r>
            <a:endParaRPr lang="ru-RU" b="1" dirty="0">
              <a:solidFill>
                <a:srgbClr val="80008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spcBef>
                <a:spcPct val="0"/>
              </a:spcBef>
            </a:pPr>
            <a:r>
              <a:rPr lang="ru-RU" altLang="ru-RU" sz="4400" b="1" dirty="0" err="1" smtClean="0">
                <a:solidFill>
                  <a:srgbClr val="00CC99"/>
                </a:solidFill>
                <a:latin typeface="Franklin Gothic Book"/>
              </a:rPr>
              <a:t>Ра-ра-ра</a:t>
            </a:r>
            <a:r>
              <a:rPr lang="ru-RU" altLang="ru-RU" sz="4400" b="1" dirty="0" smtClean="0">
                <a:solidFill>
                  <a:srgbClr val="00CC99"/>
                </a:solidFill>
                <a:latin typeface="Franklin Gothic Book"/>
              </a:rPr>
              <a:t> – начинается игра,</a:t>
            </a:r>
          </a:p>
          <a:p>
            <a:pPr lvl="0" algn="just">
              <a:spcBef>
                <a:spcPct val="0"/>
              </a:spcBef>
            </a:pPr>
            <a:r>
              <a:rPr lang="ru-RU" altLang="ru-RU" sz="4400" b="1" dirty="0" err="1" smtClean="0">
                <a:solidFill>
                  <a:srgbClr val="CC00CC"/>
                </a:solidFill>
                <a:latin typeface="Franklin Gothic Book"/>
              </a:rPr>
              <a:t>Са-са-са</a:t>
            </a:r>
            <a:r>
              <a:rPr lang="ru-RU" altLang="ru-RU" sz="4400" b="1" dirty="0" smtClean="0">
                <a:solidFill>
                  <a:srgbClr val="CC00CC"/>
                </a:solidFill>
                <a:latin typeface="Franklin Gothic Book"/>
              </a:rPr>
              <a:t> – в лесу бегает лиса.</a:t>
            </a:r>
          </a:p>
          <a:p>
            <a:pPr lvl="0" algn="just">
              <a:spcBef>
                <a:spcPct val="0"/>
              </a:spcBef>
            </a:pPr>
            <a:r>
              <a:rPr lang="ru-RU" altLang="ru-RU" sz="4400" b="1" dirty="0" err="1" smtClean="0">
                <a:solidFill>
                  <a:srgbClr val="0066FF"/>
                </a:solidFill>
                <a:latin typeface="Franklin Gothic Book"/>
              </a:rPr>
              <a:t>Жу-жу-жу</a:t>
            </a:r>
            <a:r>
              <a:rPr lang="ru-RU" altLang="ru-RU" sz="4400" b="1" dirty="0" smtClean="0">
                <a:solidFill>
                  <a:srgbClr val="0066FF"/>
                </a:solidFill>
                <a:latin typeface="Franklin Gothic Book"/>
              </a:rPr>
              <a:t> – молока дадим ежу.</a:t>
            </a:r>
          </a:p>
          <a:p>
            <a:pPr lvl="0" algn="just">
              <a:spcBef>
                <a:spcPct val="0"/>
              </a:spcBef>
            </a:pPr>
            <a:r>
              <a:rPr lang="ru-RU" altLang="ru-RU" sz="4400" b="1" dirty="0" err="1" smtClean="0">
                <a:solidFill>
                  <a:srgbClr val="996633"/>
                </a:solidFill>
                <a:latin typeface="Franklin Gothic Book"/>
              </a:rPr>
              <a:t>Ру-ру-ру</a:t>
            </a:r>
            <a:r>
              <a:rPr lang="ru-RU" altLang="ru-RU" sz="4400" b="1" dirty="0" smtClean="0">
                <a:solidFill>
                  <a:srgbClr val="996633"/>
                </a:solidFill>
                <a:latin typeface="Franklin Gothic Book"/>
              </a:rPr>
              <a:t> – мы закончили игру.</a:t>
            </a:r>
          </a:p>
          <a:p>
            <a:endParaRPr lang="ru-RU" altLang="ru-RU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endParaRPr lang="ru-RU" altLang="ru-RU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980728"/>
            <a:ext cx="777686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</a:rPr>
              <a:t>Потешка — жанр устного народного творчества. Небольшие стишки и песенки позволяют в игровой форме побудить ребёнка к действию.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</a:rPr>
              <a:t>В этом жанре детского фольклора заложены стимулы к обыгрыванию сюжета с помощью пальцев, рук, мимики. Потешка может ободрить, утешить и развеселить практически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</a:rPr>
              <a:t>в любой ситуации. Она доставляет детям огромную радость.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2060"/>
              </a:solidFill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6" name="Picture 3" descr="D:\Pictures\Дети\0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69990" y="4936506"/>
            <a:ext cx="6804025" cy="2020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Pictures\Дети\1\V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83668" y="436960"/>
            <a:ext cx="5976664" cy="5984083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304160" y="1600341"/>
            <a:ext cx="37080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Кисонька-мурысенька,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Ты где была?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- На мельнице.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- Кисонька-мурысенька, 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Что там делала?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- Муку молола.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- Кисонька-мурысенька,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Что из муки пекла?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- Прянички.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- Кисонька-мурысенька,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С кем прянички ела?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- Одна.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- Не ешь одна!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Не ешь одна!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9218" name="Picture 2" descr="C:\Users\Лариса\Desktop\kisonka-murysenka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2999746"/>
            <a:ext cx="2232248" cy="34535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Pictures\Дети\1\V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83668" y="436960"/>
            <a:ext cx="5976664" cy="598408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91880" y="1850048"/>
            <a:ext cx="28803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Где ты, брат Иван?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- В горнице.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- А что делаешь?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- Помогаю Петру.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- А Петр что делает?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- Да на печи лежит.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Лариса\Desktop\4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35896" y="3933056"/>
            <a:ext cx="2304256" cy="2191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3600451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002060"/>
                </a:solidFill>
              </a:rPr>
              <a:t>-Определи и назови героев </a:t>
            </a:r>
            <a:r>
              <a:rPr lang="ru-RU" sz="3600" b="1" dirty="0" err="1" smtClean="0">
                <a:solidFill>
                  <a:srgbClr val="002060"/>
                </a:solidFill>
              </a:rPr>
              <a:t>потешки</a:t>
            </a:r>
            <a:r>
              <a:rPr lang="ru-RU" sz="3600" b="1" dirty="0" smtClean="0">
                <a:solidFill>
                  <a:srgbClr val="002060"/>
                </a:solidFill>
              </a:rPr>
              <a:t>.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-Разыграйте с другом сценку. Сначала пусть каждый выберет себе роль.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140968"/>
            <a:ext cx="8136904" cy="2497832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002060"/>
                </a:solidFill>
              </a:rPr>
              <a:t>Обрати внимание на то, что </a:t>
            </a:r>
            <a:r>
              <a:rPr lang="ru-RU" b="1" dirty="0" err="1" smtClean="0">
                <a:solidFill>
                  <a:srgbClr val="002060"/>
                </a:solidFill>
              </a:rPr>
              <a:t>потешки</a:t>
            </a:r>
            <a:r>
              <a:rPr lang="ru-RU" b="1" dirty="0" smtClean="0">
                <a:solidFill>
                  <a:srgbClr val="002060"/>
                </a:solidFill>
              </a:rPr>
              <a:t> составлены в виде разговора (диалога) хозяйки и кошечки, Ивана и его брата.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C:\Users\Лариса\Desktop\kisonka-murysenka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44208" y="2924945"/>
            <a:ext cx="2232248" cy="3453591"/>
          </a:xfrm>
          <a:prstGeom prst="rect">
            <a:avLst/>
          </a:prstGeom>
          <a:noFill/>
        </p:spPr>
      </p:pic>
      <p:pic>
        <p:nvPicPr>
          <p:cNvPr id="5" name="Picture 2" descr="C:\Users\Лариса\Desktop\4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4437112"/>
            <a:ext cx="2304256" cy="2191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Pictures\Дети\1\V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404665"/>
            <a:ext cx="5976664" cy="5984083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304160" y="1775176"/>
            <a:ext cx="421205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b="1" dirty="0" smtClean="0">
                <a:solidFill>
                  <a:srgbClr val="800080"/>
                </a:solidFill>
              </a:rPr>
              <a:t>ФИЗКУЛЬТМИНУТКА</a:t>
            </a:r>
          </a:p>
          <a:p>
            <a:r>
              <a:rPr lang="ru-RU" sz="2000" b="1" dirty="0" smtClean="0">
                <a:solidFill>
                  <a:srgbClr val="262699"/>
                </a:solidFill>
              </a:rPr>
              <a:t>Раз – подняться, потянуться.</a:t>
            </a:r>
          </a:p>
          <a:p>
            <a:r>
              <a:rPr lang="ru-RU" sz="2000" b="1" dirty="0" smtClean="0">
                <a:solidFill>
                  <a:srgbClr val="262699"/>
                </a:solidFill>
              </a:rPr>
              <a:t>Два – согнуться, разогнуться.</a:t>
            </a:r>
          </a:p>
          <a:p>
            <a:r>
              <a:rPr lang="ru-RU" sz="2000" b="1" dirty="0" smtClean="0">
                <a:solidFill>
                  <a:srgbClr val="262699"/>
                </a:solidFill>
              </a:rPr>
              <a:t>Три- в ладоши три хлопка, головою три кивка.</a:t>
            </a:r>
          </a:p>
          <a:p>
            <a:r>
              <a:rPr lang="ru-RU" sz="2000" b="1" dirty="0" smtClean="0">
                <a:solidFill>
                  <a:srgbClr val="262699"/>
                </a:solidFill>
              </a:rPr>
              <a:t>Четыре – руки шире.</a:t>
            </a:r>
          </a:p>
          <a:p>
            <a:r>
              <a:rPr lang="ru-RU" sz="2000" b="1" dirty="0" smtClean="0">
                <a:solidFill>
                  <a:srgbClr val="262699"/>
                </a:solidFill>
              </a:rPr>
              <a:t>Пять -  руками </a:t>
            </a:r>
            <a:r>
              <a:rPr lang="ru-RU" sz="2000" b="1" dirty="0" err="1" smtClean="0">
                <a:solidFill>
                  <a:srgbClr val="262699"/>
                </a:solidFill>
              </a:rPr>
              <a:t>помохать</a:t>
            </a:r>
            <a:r>
              <a:rPr lang="ru-RU" sz="2000" b="1" dirty="0" smtClean="0">
                <a:solidFill>
                  <a:srgbClr val="262699"/>
                </a:solidFill>
              </a:rPr>
              <a:t>.</a:t>
            </a:r>
          </a:p>
          <a:p>
            <a:r>
              <a:rPr lang="ru-RU" sz="2000" b="1" dirty="0" smtClean="0">
                <a:solidFill>
                  <a:srgbClr val="262699"/>
                </a:solidFill>
              </a:rPr>
              <a:t>Шесть – за парты тихо сесть.</a:t>
            </a:r>
            <a:endParaRPr lang="ru-RU" sz="2000" b="1" dirty="0" smtClean="0">
              <a:solidFill>
                <a:srgbClr val="002060"/>
              </a:solidFill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5" name="Изображение 6" descr="16342229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3" y="4941168"/>
            <a:ext cx="3960441" cy="864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</TotalTime>
  <Words>425</Words>
  <Application>Microsoft Office PowerPoint</Application>
  <PresentationFormat>Экран (4:3)</PresentationFormat>
  <Paragraphs>85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   Встало солнышко давно, Заглянуло к нам в окно.  Нас оно торопит в класс, Урок чтения у нас. </vt:lpstr>
      <vt:lpstr>Проверка домашнего чтения </vt:lpstr>
      <vt:lpstr>РЕЧЕВАЯ РАЗМИНКА</vt:lpstr>
      <vt:lpstr>Слайд 5</vt:lpstr>
      <vt:lpstr>Слайд 6</vt:lpstr>
      <vt:lpstr>Слайд 7</vt:lpstr>
      <vt:lpstr>-Определи и назови героев потешки. -Разыграйте с другом сценку. Сначала пусть каждый выберет себе роль.</vt:lpstr>
      <vt:lpstr>Слайд 9</vt:lpstr>
      <vt:lpstr>Чтение потешек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 ИТОГ УРОКА </vt:lpstr>
      <vt:lpstr>СПАСИБО ЗА РАБОТУ НА УРОКЕ!</vt:lpstr>
      <vt:lpstr>Источники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Premium</cp:lastModifiedBy>
  <cp:revision>88</cp:revision>
  <dcterms:created xsi:type="dcterms:W3CDTF">2019-04-12T18:05:10Z</dcterms:created>
  <dcterms:modified xsi:type="dcterms:W3CDTF">2020-04-10T12:03:26Z</dcterms:modified>
</cp:coreProperties>
</file>