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1" r:id="rId4"/>
    <p:sldId id="274" r:id="rId5"/>
    <p:sldId id="265" r:id="rId6"/>
    <p:sldId id="297" r:id="rId7"/>
    <p:sldId id="266" r:id="rId8"/>
    <p:sldId id="267" r:id="rId9"/>
    <p:sldId id="269" r:id="rId10"/>
    <p:sldId id="298" r:id="rId11"/>
    <p:sldId id="268" r:id="rId12"/>
    <p:sldId id="270" r:id="rId13"/>
    <p:sldId id="271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3300"/>
    <a:srgbClr val="FF6699"/>
    <a:srgbClr val="12B244"/>
    <a:srgbClr val="FCF737"/>
    <a:srgbClr val="00CDC8"/>
    <a:srgbClr val="4D4D4D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1" autoAdjust="0"/>
    <p:restoredTop sz="94660"/>
  </p:normalViewPr>
  <p:slideViewPr>
    <p:cSldViewPr>
      <p:cViewPr varScale="1">
        <p:scale>
          <a:sx n="97" d="100"/>
          <a:sy n="97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91489-92DB-4AE9-86A8-A8A8F6790A82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64188-2261-47CA-9744-3210F641F9D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163B-89D0-4459-982F-2F9FF14A63E0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D4B01-651B-44F8-B621-744E2C40FEB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D737D-1B13-4FA9-A119-AD80C3AD5C10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AFEE-02CB-42CE-8BE6-11F81D0EF63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A6B6-B5ED-4A07-BCE6-E124E7080D8E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08BA-1B9D-4903-9B03-0CFCC6AA4C0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3593F-90EF-4C2E-AFA9-3FB03E51B619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AF3ED-5968-4E40-A3F4-9C5F853CEA6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E8CA-D609-4773-B241-F0F31A248F4F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57F54-06BF-4A6B-B97C-4C5263A8E09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77290-0CA6-4BBE-8B77-E31098EF3E38}" type="datetimeFigureOut">
              <a:rPr lang="ru-RU"/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19E16-4B45-4325-9ADF-E0CB54B933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8729E-9685-4B4A-9858-CFFED05034DC}" type="datetimeFigureOut">
              <a:rPr lang="ru-RU"/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2C3A4-1611-4B5F-9566-E04C815A6BF1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35366-6A96-4614-824E-B23FC8116EBC}" type="datetimeFigureOut">
              <a:rPr lang="ru-RU"/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0613B-CB03-4D66-8F67-E5D7D786BBF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9B5BC-332D-4962-AD69-7A146177A8C6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45249-EF74-454E-BF95-781E6C0CA4E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2622-2E1F-4DC2-9669-59CBF2726FE8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F21CC-C6DD-477A-B39B-424660CDBE9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A4264B8-93C0-4EE2-B08E-10D62C277F07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42D2E481-0DC2-4914-B040-9D0A09028255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image" Target="../media/image25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8"/>
          <p:cNvGrpSpPr/>
          <p:nvPr/>
        </p:nvGrpSpPr>
        <p:grpSpPr bwMode="auto">
          <a:xfrm>
            <a:off x="6227763" y="4365625"/>
            <a:ext cx="985837" cy="1662113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1295" cy="43182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999" y="5290677"/>
              <a:ext cx="367869" cy="3683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842" y="5843162"/>
              <a:ext cx="183935" cy="18416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3322" name="Rectangle 10"/>
          <p:cNvSpPr>
            <a:spLocks noGrp="1"/>
          </p:cNvSpPr>
          <p:nvPr>
            <p:ph type="title" idx="4294967295"/>
          </p:nvPr>
        </p:nvSpPr>
        <p:spPr>
          <a:xfrm>
            <a:off x="1187450" y="274638"/>
            <a:ext cx="6769100" cy="37306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Презентация </a:t>
            </a:r>
            <a:r>
              <a:rPr lang="ru-RU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«СИМФОНИЧЕСКИЙ ОРКЕСТР»</a:t>
            </a:r>
            <a:br>
              <a:rPr lang="ru-RU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</a:br>
            <a:endParaRPr lang="ru-RU" b="1" i="1" u="sng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3316" name="Rectangle 7"/>
          <p:cNvSpPr>
            <a:spLocks noGrp="1"/>
          </p:cNvSpPr>
          <p:nvPr>
            <p:ph type="body" idx="4294967295"/>
          </p:nvPr>
        </p:nvSpPr>
        <p:spPr>
          <a:xfrm>
            <a:off x="468313" y="4581525"/>
            <a:ext cx="7354887" cy="1544638"/>
          </a:xfrm>
        </p:spPr>
        <p:txBody>
          <a:bodyPr/>
          <a:lstStyle/>
          <a:p>
            <a:pPr algn="r">
              <a:buFont typeface="Arial" panose="020B0604020202020204" pitchFamily="34" charset="0"/>
              <a:buNone/>
            </a:pPr>
            <a:r>
              <a:rPr lang="ru-RU" b="1" i="1" smtClean="0">
                <a:solidFill>
                  <a:schemeClr val="folHlink"/>
                </a:solidFill>
              </a:rPr>
              <a:t>Подготовила муз.рук-ль </a:t>
            </a:r>
            <a:endParaRPr lang="ru-RU" b="1" i="1" smtClean="0">
              <a:solidFill>
                <a:schemeClr val="folHlink"/>
              </a:solidFill>
            </a:endParaRPr>
          </a:p>
          <a:p>
            <a:pPr algn="r">
              <a:buFont typeface="Arial" panose="020B0604020202020204" pitchFamily="34" charset="0"/>
              <a:buNone/>
            </a:pPr>
            <a:r>
              <a:rPr lang="ru-RU" b="1" i="1" smtClean="0">
                <a:solidFill>
                  <a:schemeClr val="folHlink"/>
                </a:solidFill>
              </a:rPr>
              <a:t>Палян К.С.</a:t>
            </a:r>
            <a:endParaRPr lang="ru-RU" b="1" i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2969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Группа деревянно-духовых  музыкальных инструментов</a:t>
            </a:r>
            <a:endParaRPr lang="ru-RU" sz="4000" b="1" u="sng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2531" name="Picture 8" descr="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484313"/>
            <a:ext cx="23939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9" descr="15 кларн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775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628775"/>
            <a:ext cx="1563687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1" descr="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581525"/>
            <a:ext cx="20574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2" descr="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4652963"/>
            <a:ext cx="2819400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3" descr="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4581525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179388" y="260350"/>
            <a:ext cx="8507412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ФЛЕЙТА</a:t>
            </a:r>
            <a:endParaRPr lang="ru-RU" sz="6600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6372225" y="1746250"/>
            <a:ext cx="2305050" cy="51117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1600" smtClean="0"/>
              <a:t>Флейта - современные флейты очень редко бывают из дерева, чаще из металла (в т.ч. драгоценных металлов), иногда из пластика и стекла. Флейту держат горизонтально. Флейта - один из самых высоких по звучанию инструментов в оркестре. Самый виртуозный и технически подвижный инструмент в семействе духовых, благодаря этим её достоинствам ей часто поручается оркестровое соло. </a:t>
            </a:r>
            <a:endParaRPr lang="ru-RU" sz="1600" smtClean="0"/>
          </a:p>
        </p:txBody>
      </p:sp>
      <p:pic>
        <p:nvPicPr>
          <p:cNvPr id="23556" name="Picture 4" descr="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5761038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Гобой</a:t>
            </a:r>
            <a:endParaRPr lang="ru-RU" sz="5400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5580063" y="1916113"/>
            <a:ext cx="3563937" cy="42100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400" smtClean="0">
                <a:latin typeface="Times New Roman" panose="02020603050405020304" pitchFamily="18" charset="0"/>
              </a:rPr>
              <a:t> Гобой - мелодичный инструмент с диапазоном ниже, чем у флейты. По форме немного конический, гобой обладает певучим, однако несколько гнусавым тембром, а в верхнем регистре даже резким. Он в основном используется как оркестровый сольный инструмент. </a:t>
            </a:r>
            <a:r>
              <a:rPr lang="ru-RU" sz="2400" smtClean="0"/>
              <a:t> </a:t>
            </a:r>
            <a:endParaRPr lang="ru-RU" sz="2400" smtClean="0"/>
          </a:p>
        </p:txBody>
      </p:sp>
      <p:pic>
        <p:nvPicPr>
          <p:cNvPr id="24580" name="Picture 4" descr="16 гоб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628775"/>
            <a:ext cx="5257800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КЛАРНЕТ</a:t>
            </a:r>
            <a:endParaRPr lang="ru-RU" b="1" i="1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5603" name="Rectangle 5"/>
          <p:cNvSpPr>
            <a:spLocks noGrp="1"/>
          </p:cNvSpPr>
          <p:nvPr>
            <p:ph type="body" idx="4294967295"/>
          </p:nvPr>
        </p:nvSpPr>
        <p:spPr>
          <a:xfrm>
            <a:off x="5148263" y="1484313"/>
            <a:ext cx="3538537" cy="5373687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100" smtClean="0">
                <a:latin typeface="Times New Roman" panose="02020603050405020304" pitchFamily="18" charset="0"/>
              </a:rPr>
              <a:t>Кларнет - бывает нескольких размеров, в зависимости от требуемой высоты звучания. Кларнет использует только один язычок (трость), а не двойной как у флейты или фагота. Кларнет обладает широким диапазоном, тёплым, мягким тембром и предоставляет исполнителю широкие выразительные возможности. </a:t>
            </a:r>
            <a:endParaRPr lang="ru-RU" sz="210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100" smtClean="0">
                <a:latin typeface="Times New Roman" panose="02020603050405020304" pitchFamily="18" charset="0"/>
              </a:rPr>
              <a:t>Есть скороговорка такая: Карл у Клары украл кораллы, а Клара у Карла украла кларнет.</a:t>
            </a:r>
            <a:r>
              <a:rPr lang="ru-RU" sz="2100" smtClean="0"/>
              <a:t> </a:t>
            </a:r>
            <a:endParaRPr lang="ru-RU" sz="2100" smtClean="0"/>
          </a:p>
        </p:txBody>
      </p:sp>
      <p:pic>
        <p:nvPicPr>
          <p:cNvPr id="25604" name="Picture 6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3732213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3995738" y="274638"/>
            <a:ext cx="46910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ФАГОТ</a:t>
            </a:r>
            <a:r>
              <a:rPr lang="ru-RU" sz="5400" smtClean="0"/>
              <a:t> </a:t>
            </a:r>
            <a:endParaRPr lang="ru-RU" sz="5400" smtClean="0"/>
          </a:p>
        </p:txBody>
      </p:sp>
      <p:sp>
        <p:nvSpPr>
          <p:cNvPr id="26627" name="Rectangle 5"/>
          <p:cNvSpPr>
            <a:spLocks noGrp="1"/>
          </p:cNvSpPr>
          <p:nvPr>
            <p:ph type="body" idx="4294967295"/>
          </p:nvPr>
        </p:nvSpPr>
        <p:spPr>
          <a:xfrm>
            <a:off x="4932363" y="1673225"/>
            <a:ext cx="3827462" cy="5184775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sz="2400" smtClean="0">
                <a:latin typeface="Times New Roman" panose="02020603050405020304" pitchFamily="18" charset="0"/>
              </a:rPr>
              <a:t>Фагот - самый низкий по звучанию из деревянных духовых инструментов, используется как для басовой линии, так в качестве альтернативного инструмента мелодии. В оркестре обычно три-четыре фагота. Играть на фаготе в силу его размеров тяжелее, чем на остальных инструментах этого семейства. </a:t>
            </a:r>
            <a:endParaRPr lang="ru-RU" sz="2400" smtClean="0">
              <a:latin typeface="Times New Roman" panose="02020603050405020304" pitchFamily="18" charset="0"/>
            </a:endParaRPr>
          </a:p>
        </p:txBody>
      </p:sp>
      <p:pic>
        <p:nvPicPr>
          <p:cNvPr id="26628" name="Picture 6" descr="220px-FoxBasso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0"/>
            <a:ext cx="2998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107950" y="274638"/>
            <a:ext cx="6769100" cy="6583362"/>
          </a:xfrm>
        </p:spPr>
        <p:txBody>
          <a:bodyPr/>
          <a:lstStyle/>
          <a:p>
            <a:pPr>
              <a:defRPr/>
            </a:pPr>
            <a:r>
              <a:rPr lang="ru-RU" sz="40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Симфонический оркестр</a:t>
            </a:r>
            <a: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— большой коллектив музыкантов, исполняющих симфонические музыкальные произведения </a:t>
            </a:r>
            <a:b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(т.е. произведения, написанные для симфонического оркестра).</a:t>
            </a:r>
            <a:r>
              <a:rPr lang="ru-RU" sz="4000" smtClean="0"/>
              <a:t> </a:t>
            </a:r>
            <a:endParaRPr lang="ru-RU" sz="4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147050" cy="5689600"/>
          </a:xfrm>
        </p:spPr>
        <p:txBody>
          <a:bodyPr/>
          <a:lstStyle/>
          <a:p>
            <a:pPr eaLnBrk="1" hangingPunct="1">
              <a:defRPr/>
            </a:pPr>
            <a:br>
              <a:rPr lang="ru-RU" sz="36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ru-RU" sz="36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Инструменты симфонического оркестра.</a:t>
            </a:r>
            <a:br>
              <a:rPr lang="ru-RU" sz="36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br>
              <a:rPr lang="ru-RU" sz="2800" smtClean="0">
                <a:latin typeface="Times New Roman" panose="02020603050405020304" pitchFamily="18" charset="0"/>
              </a:rPr>
            </a:br>
            <a:r>
              <a:rPr lang="ru-RU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Струнно-смычковые</a:t>
            </a:r>
            <a:r>
              <a:rPr lang="ru-RU" sz="2800" b="1" smtClean="0">
                <a:latin typeface="Times New Roman" panose="02020603050405020304" pitchFamily="18" charset="0"/>
              </a:rPr>
              <a:t> (скрипка, альт, виолончель, контрабас), </a:t>
            </a:r>
            <a:br>
              <a:rPr lang="ru-RU" sz="2800" b="1" smtClean="0">
                <a:latin typeface="Times New Roman" panose="02020603050405020304" pitchFamily="18" charset="0"/>
              </a:rPr>
            </a:br>
            <a:r>
              <a:rPr lang="ru-RU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деревянно-духовые</a:t>
            </a:r>
            <a:r>
              <a:rPr lang="ru-RU" sz="2800" b="1" smtClean="0">
                <a:latin typeface="Times New Roman" panose="02020603050405020304" pitchFamily="18" charset="0"/>
              </a:rPr>
              <a:t> (флейта, гобой, кларнет, фагот), </a:t>
            </a:r>
            <a:br>
              <a:rPr lang="ru-RU" sz="2800" b="1" smtClean="0">
                <a:latin typeface="Times New Roman" panose="02020603050405020304" pitchFamily="18" charset="0"/>
              </a:rPr>
            </a:br>
            <a:r>
              <a:rPr lang="ru-RU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медно-духовые</a:t>
            </a:r>
            <a:r>
              <a:rPr lang="ru-RU" sz="2800" b="1" smtClean="0">
                <a:latin typeface="Times New Roman" panose="02020603050405020304" pitchFamily="18" charset="0"/>
              </a:rPr>
              <a:t> (валторна ,труба), </a:t>
            </a:r>
            <a:br>
              <a:rPr lang="ru-RU" sz="2800" b="1" smtClean="0">
                <a:latin typeface="Times New Roman" panose="02020603050405020304" pitchFamily="18" charset="0"/>
              </a:rPr>
            </a:br>
            <a:r>
              <a:rPr lang="ru-RU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ударные</a:t>
            </a:r>
            <a:r>
              <a:rPr lang="ru-RU" sz="2800" b="1" smtClean="0">
                <a:latin typeface="Times New Roman" panose="02020603050405020304" pitchFamily="18" charset="0"/>
              </a:rPr>
              <a:t> (большой барабан, литавры).</a:t>
            </a:r>
            <a:endParaRPr lang="ru-RU" sz="2800" b="1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5580063" y="0"/>
            <a:ext cx="3205162" cy="3573463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Струнно-смычковая группа инструментов</a:t>
            </a:r>
            <a:endParaRPr lang="ru-RU" sz="4200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16387" name="Picture 5" descr="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3141663"/>
            <a:ext cx="24987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922713"/>
            <a:ext cx="3529013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0009-017-Kontrab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500438"/>
            <a:ext cx="18764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620713"/>
            <a:ext cx="302577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1520825"/>
            <a:ext cx="22320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все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33375"/>
            <a:ext cx="91440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1763713" y="0"/>
            <a:ext cx="3779837" cy="144145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СКРИПКА</a:t>
            </a:r>
            <a:endParaRPr lang="ru-RU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0" y="5661025"/>
            <a:ext cx="8820150" cy="1196975"/>
          </a:xfrm>
        </p:spPr>
        <p:txBody>
          <a:bodyPr/>
          <a:lstStyle/>
          <a:p>
            <a:pPr marL="35433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1800" smtClean="0">
                <a:latin typeface="Times New Roman" panose="02020603050405020304" pitchFamily="18" charset="0"/>
              </a:rPr>
              <a:t>Скрипка-королева оркестра.  Скрипка - 4-хструнный смычковый инструмент (иногда 5-ти струнный), самый высокий по звучанию в своём семействе и важнейший в оркестре. Скрипка обладает таким сочетанием красоты и выразительности звука, как, пожалуй, ни один другой инструмент. </a:t>
            </a:r>
            <a:endParaRPr lang="ru-RU" sz="1800" smtClean="0">
              <a:latin typeface="Times New Roman" panose="02020603050405020304" pitchFamily="18" charset="0"/>
            </a:endParaRPr>
          </a:p>
        </p:txBody>
      </p:sp>
      <p:pic>
        <p:nvPicPr>
          <p:cNvPr id="18436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96975"/>
            <a:ext cx="57610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2124075" y="0"/>
            <a:ext cx="2016125" cy="112553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АЛЬТ</a:t>
            </a:r>
            <a:endParaRPr lang="ru-RU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0" y="5300663"/>
            <a:ext cx="8748713" cy="1557337"/>
          </a:xfrm>
        </p:spPr>
        <p:txBody>
          <a:bodyPr/>
          <a:lstStyle/>
          <a:p>
            <a:pPr marL="36195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400" smtClean="0">
                <a:latin typeface="Times New Roman" panose="02020603050405020304" pitchFamily="18" charset="0"/>
              </a:rPr>
              <a:t>Альт - по внешнему виду копия скрипки, только чуть больших размеров, отчего звучит в более низком регистре и играть на нем немного сложнее, чем на скрипке. По сложившейся традиции альту отводится вспомогательная роль в оркестре. </a:t>
            </a:r>
            <a:endParaRPr lang="ru-RU" sz="2400" smtClean="0">
              <a:latin typeface="Times New Roman" panose="02020603050405020304" pitchFamily="18" charset="0"/>
            </a:endParaRPr>
          </a:p>
        </p:txBody>
      </p:sp>
      <p:pic>
        <p:nvPicPr>
          <p:cNvPr id="19460" name="Picture 4" descr="аль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81075"/>
            <a:ext cx="56102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755650" y="115888"/>
            <a:ext cx="4716463" cy="836612"/>
          </a:xfrm>
        </p:spPr>
        <p:txBody>
          <a:bodyPr/>
          <a:lstStyle/>
          <a:p>
            <a:pPr algn="l" eaLnBrk="1" hangingPunct="1"/>
            <a:r>
              <a:rPr lang="ru-RU" b="1" i="1" u="sng" smtClean="0">
                <a:latin typeface="Times New Roman" panose="02020603050405020304" pitchFamily="18" charset="0"/>
              </a:rPr>
              <a:t>ВИОЛОНЧЕЛЬ</a:t>
            </a:r>
            <a:endParaRPr lang="ru-RU" b="1" i="1" u="sng" smtClean="0">
              <a:latin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0" y="5589588"/>
            <a:ext cx="9144000" cy="12684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400" smtClean="0">
                <a:latin typeface="Times New Roman" panose="02020603050405020304" pitchFamily="18" charset="0"/>
              </a:rPr>
              <a:t>Виолончель - большая скрипка, на которой играют сидя, удерживая инструмент между коленями и упирая его шпилем в пол. Виолончель имеет богатый низкий звук, широкие выразительные способности </a:t>
            </a:r>
            <a:endParaRPr lang="ru-RU" sz="2400" smtClean="0">
              <a:latin typeface="Times New Roman" panose="02020603050405020304" pitchFamily="18" charset="0"/>
            </a:endParaRPr>
          </a:p>
        </p:txBody>
      </p:sp>
      <p:pic>
        <p:nvPicPr>
          <p:cNvPr id="20484" name="Picture 4" descr="Cello_front_side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76250"/>
            <a:ext cx="3290888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7_cello_gir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052513"/>
            <a:ext cx="3444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0" y="1557338"/>
            <a:ext cx="3779838" cy="981075"/>
          </a:xfrm>
        </p:spPr>
        <p:txBody>
          <a:bodyPr/>
          <a:lstStyle/>
          <a:p>
            <a:pPr>
              <a:defRPr/>
            </a:pPr>
            <a:r>
              <a:rPr lang="ru-RU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КОНТРАБАС</a:t>
            </a:r>
            <a:endParaRPr lang="ru-RU" b="1" i="1" u="sng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250825" y="2565400"/>
            <a:ext cx="4186238" cy="395922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2400" smtClean="0"/>
              <a:t>Контрабас - самый низкий по звучанию и самый большой по размеру (до 2-х метров) среди семейства смычковых струнных инструментов. Контрабасисты должны стоять или сидеть на высоком стуле, чтобы дотянуться до верха инструмента. Контрабас обладает густым, хриплым и несколько глуховатым тембром и является басовым фундаментом всего оркестра. </a:t>
            </a:r>
            <a:endParaRPr lang="ru-RU" sz="2400" smtClean="0"/>
          </a:p>
        </p:txBody>
      </p:sp>
      <p:pic>
        <p:nvPicPr>
          <p:cNvPr id="21508" name="Picture 4" descr="833ab0939cddffe2e8839a5daaf060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8913"/>
            <a:ext cx="4241800" cy="636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2908</Words>
  <Application>WPS Presentation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SimSun</vt:lpstr>
      <vt:lpstr>Wingdings</vt:lpstr>
      <vt:lpstr>Calibri</vt:lpstr>
      <vt:lpstr>Monotype Corsiva</vt:lpstr>
      <vt:lpstr>Times New Roman</vt:lpstr>
      <vt:lpstr>Microsoft YaHei</vt:lpstr>
      <vt:lpstr/>
      <vt:lpstr>Arial Unicode MS</vt:lpstr>
      <vt:lpstr>Тема Office</vt:lpstr>
      <vt:lpstr>Презентация «СИМФОНИЧЕСКИЙ ОРКЕСТР» </vt:lpstr>
      <vt:lpstr>Симфонический оркестр — большой коллектив музыкантов, исполняющих симфонические музыкальные произведения  (т.е. произведения, написанные для симфонического оркестра). </vt:lpstr>
      <vt:lpstr> Инструменты симфонического оркестра.  Струнно-смычковые (скрипка, альт, виолончель, контрабас),  деревянно-духовые (флейта, гобой, кларнет, фагот),  медно-духовые (валторна ,труба),  ударные (большой барабан, литавры).</vt:lpstr>
      <vt:lpstr>Струнно-смычковая группа инструментов</vt:lpstr>
      <vt:lpstr>PowerPoint 演示文稿</vt:lpstr>
      <vt:lpstr>СКРИПКА</vt:lpstr>
      <vt:lpstr>АЛЬТ</vt:lpstr>
      <vt:lpstr>ВИОЛОНЧЕЛЬ</vt:lpstr>
      <vt:lpstr>КОНТРАБАС</vt:lpstr>
      <vt:lpstr>Группа деревянно-духовых  музыкальных инструментов</vt:lpstr>
      <vt:lpstr>ФЛЕЙТА</vt:lpstr>
      <vt:lpstr>Гобой</vt:lpstr>
      <vt:lpstr>КЛАРНЕТ</vt:lpstr>
      <vt:lpstr>ФАГОТ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Актовый зал</cp:lastModifiedBy>
  <cp:revision>13</cp:revision>
  <dcterms:created xsi:type="dcterms:W3CDTF">2012-08-02T12:17:00Z</dcterms:created>
  <dcterms:modified xsi:type="dcterms:W3CDTF">2020-02-12T07:59:56Z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  <property fmtid="{D5CDD505-2E9C-101B-9397-08002B2CF9AE}" pid="5" name="KSOProductBuildVer">
    <vt:lpwstr>1049-11.2.0.9144</vt:lpwstr>
  </property>
</Properties>
</file>