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319" r:id="rId2"/>
    <p:sldId id="324" r:id="rId3"/>
    <p:sldId id="329" r:id="rId4"/>
    <p:sldId id="290" r:id="rId5"/>
    <p:sldId id="336" r:id="rId6"/>
    <p:sldId id="334" r:id="rId7"/>
    <p:sldId id="296" r:id="rId8"/>
    <p:sldId id="344" r:id="rId9"/>
    <p:sldId id="340" r:id="rId10"/>
    <p:sldId id="338" r:id="rId11"/>
    <p:sldId id="337" r:id="rId12"/>
    <p:sldId id="297" r:id="rId13"/>
    <p:sldId id="348" r:id="rId14"/>
    <p:sldId id="345" r:id="rId1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635"/>
    <a:srgbClr val="7A5100"/>
    <a:srgbClr val="BEAA12"/>
    <a:srgbClr val="264B96"/>
    <a:srgbClr val="70578F"/>
    <a:srgbClr val="FFA3A3"/>
    <a:srgbClr val="1E3C78"/>
    <a:srgbClr val="3366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4" d="100"/>
          <a:sy n="74" d="100"/>
        </p:scale>
        <p:origin x="-1224" y="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A68E9FF0-A5EC-443F-9C10-C5248122A36F}" type="datetimeFigureOut">
              <a:rPr lang="ru-RU"/>
              <a:pPr>
                <a:defRPr/>
              </a:pPr>
              <a:t>10.04.2020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463B5C49-4C1E-48F8-87E2-FA690576A66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058780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2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15363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C033A23E-0362-4AFE-A582-C08A29409554}" type="slidenum">
              <a:rPr lang="ru-RU">
                <a:latin typeface="Georgia" pitchFamily="18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ru-RU">
              <a:latin typeface="Georgia" pitchFamily="18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6322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56323" name="Номер слайда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0DEC0BB5-6995-4F1E-B4E7-371D23EF140B}" type="slidenum">
              <a:rPr lang="ru-RU" sz="1200">
                <a:latin typeface="Georgia" pitchFamily="18" charset="0"/>
              </a:rPr>
              <a:pPr algn="r"/>
              <a:t>10</a:t>
            </a:fld>
            <a:endParaRPr lang="ru-RU" sz="1200">
              <a:latin typeface="Georgia" pitchFamily="18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8370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58371" name="Номер слайда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76841E08-0682-4E36-9E0A-EA668C63DC3B}" type="slidenum">
              <a:rPr lang="ru-RU" sz="1200">
                <a:latin typeface="Georgia" pitchFamily="18" charset="0"/>
              </a:rPr>
              <a:pPr algn="r"/>
              <a:t>11</a:t>
            </a:fld>
            <a:endParaRPr lang="ru-RU" sz="1200">
              <a:latin typeface="Georgia" pitchFamily="18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7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0418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60419" name="Номер слайда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9224CBAA-2611-483E-BEA1-CB3108E791B2}" type="slidenum">
              <a:rPr lang="ru-RU" sz="1200">
                <a:latin typeface="Georgia" pitchFamily="18" charset="0"/>
              </a:rPr>
              <a:pPr algn="r"/>
              <a:t>12</a:t>
            </a:fld>
            <a:endParaRPr lang="ru-RU" sz="1200">
              <a:latin typeface="Georgia" pitchFamily="18" charset="0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5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2466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62467" name="Номер слайда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BF3E3AF0-5870-4B32-BAFC-430AA5456255}" type="slidenum">
              <a:rPr lang="ru-RU" sz="1200">
                <a:latin typeface="Georgia" pitchFamily="18" charset="0"/>
              </a:rPr>
              <a:pPr algn="r"/>
              <a:t>13</a:t>
            </a:fld>
            <a:endParaRPr lang="ru-RU" sz="1200">
              <a:latin typeface="Georgia" pitchFamily="18" charset="0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09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8610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68611" name="Номер слайда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F1E068AC-8BF8-4F56-B0EA-6FDB6DFA8BE9}" type="slidenum">
              <a:rPr lang="ru-RU" sz="1200">
                <a:latin typeface="Georgia" pitchFamily="18" charset="0"/>
              </a:rPr>
              <a:pPr algn="r"/>
              <a:t>14</a:t>
            </a:fld>
            <a:endParaRPr lang="ru-RU" sz="1200">
              <a:latin typeface="Georgia" pitchFamily="18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8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19459" name="Номер слайда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7539142B-C541-4A55-B6E6-C5D7B81CC4BB}" type="slidenum">
              <a:rPr lang="ru-RU" sz="1200">
                <a:latin typeface="Georgia" pitchFamily="18" charset="0"/>
              </a:rPr>
              <a:pPr algn="r"/>
              <a:t>2</a:t>
            </a:fld>
            <a:endParaRPr lang="ru-RU" sz="1200">
              <a:latin typeface="Georgia" pitchFamily="18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0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27651" name="Номер слайда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7E4D9ADB-2C7F-43FA-9A13-92485207FE58}" type="slidenum">
              <a:rPr lang="ru-RU" sz="1200">
                <a:latin typeface="Georgia" pitchFamily="18" charset="0"/>
              </a:rPr>
              <a:pPr algn="r"/>
              <a:t>3</a:t>
            </a:fld>
            <a:endParaRPr lang="ru-RU" sz="1200">
              <a:latin typeface="Georgia" pitchFamily="18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8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29699" name="Номер слайда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80E4901C-9354-4EF2-8A95-D658D746DD6D}" type="slidenum">
              <a:rPr lang="ru-RU" sz="1200">
                <a:latin typeface="Georgia" pitchFamily="18" charset="0"/>
              </a:rPr>
              <a:pPr algn="r"/>
              <a:t>4</a:t>
            </a:fld>
            <a:endParaRPr lang="ru-RU" sz="1200">
              <a:latin typeface="Georgia" pitchFamily="18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6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31747" name="Номер слайда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E6DA28BE-7327-4734-A18F-0B369F3AD137}" type="slidenum">
              <a:rPr lang="ru-RU" sz="1200">
                <a:latin typeface="Georgia" pitchFamily="18" charset="0"/>
              </a:rPr>
              <a:pPr algn="r"/>
              <a:t>5</a:t>
            </a:fld>
            <a:endParaRPr lang="ru-RU" sz="1200">
              <a:latin typeface="Georgia" pitchFamily="18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2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35843" name="Номер слайда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9C6A143E-B444-4961-B30F-7E2FDF2974D1}" type="slidenum">
              <a:rPr lang="ru-RU" sz="1200">
                <a:latin typeface="Georgia" pitchFamily="18" charset="0"/>
              </a:rPr>
              <a:pPr algn="r"/>
              <a:t>6</a:t>
            </a:fld>
            <a:endParaRPr lang="ru-RU" sz="1200">
              <a:latin typeface="Georgia" pitchFamily="18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9938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39939" name="Номер слайда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D000901F-15FA-4120-8FFC-5B544AFB2E5F}" type="slidenum">
              <a:rPr lang="ru-RU" sz="1200">
                <a:latin typeface="Georgia" pitchFamily="18" charset="0"/>
              </a:rPr>
              <a:pPr algn="r"/>
              <a:t>7</a:t>
            </a:fld>
            <a:endParaRPr lang="ru-RU" sz="1200">
              <a:latin typeface="Georgia" pitchFamily="18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4034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44035" name="Номер слайда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89985DDA-B9C2-48D5-882F-F7CE780650BD}" type="slidenum">
              <a:rPr lang="ru-RU" sz="1200">
                <a:latin typeface="Georgia" pitchFamily="18" charset="0"/>
              </a:rPr>
              <a:pPr algn="r"/>
              <a:t>8</a:t>
            </a:fld>
            <a:endParaRPr lang="ru-RU" sz="1200">
              <a:latin typeface="Georgia" pitchFamily="18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2226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52227" name="Номер слайда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2DD8BFBB-6F54-4FF9-A8AD-33E4B4D8775B}" type="slidenum">
              <a:rPr lang="ru-RU" sz="1200">
                <a:latin typeface="Georgia" pitchFamily="18" charset="0"/>
              </a:rPr>
              <a:pPr algn="r"/>
              <a:t>9</a:t>
            </a:fld>
            <a:endParaRPr lang="ru-RU" sz="1200">
              <a:latin typeface="Georgia" pitchFamily="18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351359-FD36-4B75-981E-CE98D60F9BA4}" type="datetimeFigureOut">
              <a:rPr lang="ru-RU"/>
              <a:pPr>
                <a:defRPr/>
              </a:pPr>
              <a:t>10.04.2020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66E4A5-1071-4916-AC8A-4CE14D6ECE3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369E1B-CDD9-4258-9BF0-506B79B2E8B9}" type="datetimeFigureOut">
              <a:rPr lang="ru-RU"/>
              <a:pPr>
                <a:defRPr/>
              </a:pPr>
              <a:t>10.04.2020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7C1D6B-9956-4D13-8715-19A55460231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02344E-D255-4177-B6A1-8328832BB72E}" type="datetimeFigureOut">
              <a:rPr lang="ru-RU"/>
              <a:pPr>
                <a:defRPr/>
              </a:pPr>
              <a:t>10.04.2020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36F08D-4805-4759-803C-91017ED097D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8EED0B-73B6-457B-8EE1-77DD9CABD487}" type="datetimeFigureOut">
              <a:rPr lang="ru-RU"/>
              <a:pPr>
                <a:defRPr/>
              </a:pPr>
              <a:t>10.04.2020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D1EBBC-D478-4C3E-8047-4E6922DB4B1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25AA24-39EF-48CF-8778-632C399C8913}" type="datetimeFigureOut">
              <a:rPr lang="ru-RU"/>
              <a:pPr>
                <a:defRPr/>
              </a:pPr>
              <a:t>10.04.2020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C6F953-D579-47CC-ACE5-1D3278948C6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FD4289-52A9-4B70-85D7-2FFC32F943DA}" type="datetimeFigureOut">
              <a:rPr lang="ru-RU"/>
              <a:pPr>
                <a:defRPr/>
              </a:pPr>
              <a:t>10.04.2020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781BE7-DFDC-4C97-ACFA-A6C4DFF3CDD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8B0B85-E691-472A-83FC-54CCFD8A08C8}" type="datetimeFigureOut">
              <a:rPr lang="ru-RU"/>
              <a:pPr>
                <a:defRPr/>
              </a:pPr>
              <a:t>10.04.2020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B9BA0B-CB5E-4EFF-9529-AFEF16FB660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695F58-68B8-4039-BF94-B38C9F91848D}" type="datetimeFigureOut">
              <a:rPr lang="ru-RU"/>
              <a:pPr>
                <a:defRPr/>
              </a:pPr>
              <a:t>10.04.2020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249591-E338-42B8-BC89-44AA2F91BC8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4BE12C-6172-4AF8-AE2C-567E88E8AB59}" type="datetimeFigureOut">
              <a:rPr lang="ru-RU"/>
              <a:pPr>
                <a:defRPr/>
              </a:pPr>
              <a:t>10.04.2020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CABF59-A01E-4AA2-9D6F-213CC1CA2A8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460FD1-89BF-4D56-B44A-338450F2AB4E}" type="datetimeFigureOut">
              <a:rPr lang="ru-RU"/>
              <a:pPr>
                <a:defRPr/>
              </a:pPr>
              <a:t>10.04.2020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0C04C0-1699-4A92-8811-EBE1A979CCF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E5B445-A343-4B10-936D-B63DE856312E}" type="datetimeFigureOut">
              <a:rPr lang="ru-RU"/>
              <a:pPr>
                <a:defRPr/>
              </a:pPr>
              <a:t>10.04.2020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70E645-1595-4ADF-9809-449E3E3B406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A656376-B72E-4961-ADA2-B9F13F78D9D5}" type="datetimeFigureOut">
              <a:rPr lang="ru-RU"/>
              <a:pPr>
                <a:defRPr/>
              </a:pPr>
              <a:t>10.04.2020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DE0646C-BAD8-4400-84A4-1F87833601C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eorgia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eorgia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eorgia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eorgia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eorgia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eorgia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eorgia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eorgia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1.jpeg"/><Relationship Id="rId7" Type="http://schemas.openxmlformats.org/officeDocument/2006/relationships/slide" Target="slide2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gif"/><Relationship Id="rId5" Type="http://schemas.openxmlformats.org/officeDocument/2006/relationships/image" Target="../media/image3.gif"/><Relationship Id="rId10" Type="http://schemas.openxmlformats.org/officeDocument/2006/relationships/image" Target="../media/image7.jpeg"/><Relationship Id="rId4" Type="http://schemas.openxmlformats.org/officeDocument/2006/relationships/image" Target="../media/image2.gif"/><Relationship Id="rId9" Type="http://schemas.openxmlformats.org/officeDocument/2006/relationships/image" Target="../media/image6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jpeg"/><Relationship Id="rId3" Type="http://schemas.openxmlformats.org/officeDocument/2006/relationships/image" Target="../media/image24.jpeg"/><Relationship Id="rId7" Type="http://schemas.openxmlformats.org/officeDocument/2006/relationships/image" Target="../media/image11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slide" Target="slide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7" Type="http://schemas.openxmlformats.org/officeDocument/2006/relationships/image" Target="../media/image11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slide" Target="slide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7" Type="http://schemas.openxmlformats.org/officeDocument/2006/relationships/image" Target="../media/image11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slide" Target="slide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jpeg"/><Relationship Id="rId3" Type="http://schemas.openxmlformats.org/officeDocument/2006/relationships/image" Target="../media/image27.jpeg"/><Relationship Id="rId7" Type="http://schemas.openxmlformats.org/officeDocument/2006/relationships/image" Target="../media/image11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slide" Target="slide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jpeg"/><Relationship Id="rId3" Type="http://schemas.openxmlformats.org/officeDocument/2006/relationships/image" Target="../media/image27.jpeg"/><Relationship Id="rId7" Type="http://schemas.openxmlformats.org/officeDocument/2006/relationships/image" Target="../media/image11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slide" Target="slide2.xml"/><Relationship Id="rId9" Type="http://schemas.openxmlformats.org/officeDocument/2006/relationships/image" Target="../media/image30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image" Target="../media/image8.jpeg"/><Relationship Id="rId7" Type="http://schemas.openxmlformats.org/officeDocument/2006/relationships/image" Target="../media/image1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slide" Target="slide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image" Target="../media/image8.jpeg"/><Relationship Id="rId7" Type="http://schemas.openxmlformats.org/officeDocument/2006/relationships/image" Target="../media/image1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slide" Target="slide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openxmlformats.org/officeDocument/2006/relationships/image" Target="../media/image14.jpeg"/><Relationship Id="rId7" Type="http://schemas.openxmlformats.org/officeDocument/2006/relationships/image" Target="../media/image1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slide" Target="slide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image" Target="../media/image14.jpeg"/><Relationship Id="rId7" Type="http://schemas.openxmlformats.org/officeDocument/2006/relationships/image" Target="../media/image1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11" Type="http://schemas.openxmlformats.org/officeDocument/2006/relationships/image" Target="../media/image19.jpeg"/><Relationship Id="rId5" Type="http://schemas.openxmlformats.org/officeDocument/2006/relationships/image" Target="../media/image9.png"/><Relationship Id="rId10" Type="http://schemas.openxmlformats.org/officeDocument/2006/relationships/image" Target="../media/image18.jpeg"/><Relationship Id="rId4" Type="http://schemas.openxmlformats.org/officeDocument/2006/relationships/slide" Target="slide2.xml"/><Relationship Id="rId9" Type="http://schemas.openxmlformats.org/officeDocument/2006/relationships/image" Target="../media/image17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jpeg"/><Relationship Id="rId3" Type="http://schemas.openxmlformats.org/officeDocument/2006/relationships/image" Target="../media/image14.jpeg"/><Relationship Id="rId7" Type="http://schemas.openxmlformats.org/officeDocument/2006/relationships/image" Target="../media/image1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slide" Target="slide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jpeg"/><Relationship Id="rId3" Type="http://schemas.openxmlformats.org/officeDocument/2006/relationships/image" Target="../media/image21.jpeg"/><Relationship Id="rId7" Type="http://schemas.openxmlformats.org/officeDocument/2006/relationships/image" Target="../media/image1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slide" Target="slide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jpeg"/><Relationship Id="rId3" Type="http://schemas.openxmlformats.org/officeDocument/2006/relationships/image" Target="../media/image21.jpeg"/><Relationship Id="rId7" Type="http://schemas.openxmlformats.org/officeDocument/2006/relationships/image" Target="../media/image1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slide" Target="slide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jpeg"/><Relationship Id="rId3" Type="http://schemas.openxmlformats.org/officeDocument/2006/relationships/image" Target="../media/image24.jpeg"/><Relationship Id="rId7" Type="http://schemas.openxmlformats.org/officeDocument/2006/relationships/image" Target="../media/image11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slide" Target="slid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Text Box 3"/>
          <p:cNvSpPr txBox="1">
            <a:spLocks noChangeArrowheads="1"/>
          </p:cNvSpPr>
          <p:nvPr/>
        </p:nvSpPr>
        <p:spPr bwMode="auto">
          <a:xfrm>
            <a:off x="2123728" y="534642"/>
            <a:ext cx="4896544" cy="3020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h="25400" prst="softRound"/>
            </a:sp3d>
          </a:bodyPr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algn="ctr" eaLnBrk="1" fontAlgn="auto" hangingPunct="1">
              <a:lnSpc>
                <a:spcPct val="50000"/>
              </a:lnSpc>
              <a:spcBef>
                <a:spcPct val="50000"/>
              </a:spcBef>
              <a:spcAft>
                <a:spcPts val="0"/>
              </a:spcAft>
              <a:defRPr/>
            </a:pPr>
            <a:r>
              <a:rPr lang="ru-RU" sz="2400" b="1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Интеллектуальная </a:t>
            </a:r>
            <a:r>
              <a:rPr lang="ru-RU" sz="2400" b="1" i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игра</a:t>
            </a:r>
            <a:endParaRPr lang="ru-RU" sz="2400" b="1" i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cs typeface="+mn-cs"/>
            </a:endParaRPr>
          </a:p>
        </p:txBody>
      </p:sp>
      <p:sp>
        <p:nvSpPr>
          <p:cNvPr id="14339" name="AutoShape 19" descr="yH5BAEAAAAALAAAAAABAAEAAAIBRAA7"/>
          <p:cNvSpPr>
            <a:spLocks noChangeAspect="1" noChangeArrowheads="1"/>
          </p:cNvSpPr>
          <p:nvPr/>
        </p:nvSpPr>
        <p:spPr bwMode="auto">
          <a:xfrm>
            <a:off x="4405313" y="2636838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>
              <a:latin typeface="Georgia" pitchFamily="18" charset="0"/>
            </a:endParaRPr>
          </a:p>
        </p:txBody>
      </p:sp>
      <p:pic>
        <p:nvPicPr>
          <p:cNvPr id="14340" name="Picture 2" descr="http://img0.liveinternet.ru/images/attach/c/3/77/957/77957384_77772038_zvezdochki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flipH="1">
            <a:off x="679450" y="2317750"/>
            <a:ext cx="942975" cy="94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1" name="Picture 2" descr="http://img0.liveinternet.ru/images/attach/c/3/77/957/77957384_77772038_zvezdochki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65175" y="3459163"/>
            <a:ext cx="942975" cy="94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2" name="Picture 2" descr="http://img0.liveinternet.ru/images/attach/c/3/77/957/77957384_77772038_zvezdochki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flipH="1">
            <a:off x="793750" y="4605338"/>
            <a:ext cx="942975" cy="94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3" name="Picture 6" descr="http://img1.liveinternet.ru/images/attach/b/2/2/633/2633622_6076627_5283499_i102714521_66418.gif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405313" y="2036763"/>
            <a:ext cx="2066925" cy="866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4" name="Picture 10" descr="http://img1.liveinternet.ru/images/attach/b/2/2/633/2633622_6076627_5283499_i102714521_66418.gif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622425" y="2971800"/>
            <a:ext cx="2066925" cy="866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5" name="Picture 12" descr="http://img1.liveinternet.ru/images/attach/b/2/2/633/2633622_6076627_5283499_i102714521_66418.gif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476375" y="3876675"/>
            <a:ext cx="2066925" cy="866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6" name="Picture 14" descr="http://img1.liveinternet.ru/images/attach/b/2/2/633/2633622_6076627_5283499_i102714521_66418.gif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673725" y="2827338"/>
            <a:ext cx="2066925" cy="866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7" name="Picture 16" descr="http://img1.liveinternet.ru/images/attach/b/2/2/633/2633622_6076627_5283499_i102714521_66418.gif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600700" y="3784600"/>
            <a:ext cx="2066925" cy="866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8" name="Picture 6" descr="http://img1.liveinternet.ru/images/attach/b/2/2/633/2633622_6076627_5283499_i102714521_66418.gif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239963" y="1985963"/>
            <a:ext cx="2066925" cy="866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9" name="Picture 2" descr="http://img0.liveinternet.ru/images/attach/c/3/77/957/77957384_77772038_zvezdochki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277100" y="2225675"/>
            <a:ext cx="942975" cy="94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50" name="Picture 2" descr="http://img0.liveinternet.ru/images/attach/c/3/77/957/77957384_77772038_zvezdochki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flipH="1">
            <a:off x="7362825" y="3367088"/>
            <a:ext cx="942975" cy="94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51" name="Picture 2" descr="http://img0.liveinternet.ru/images/attach/c/3/77/957/77957384_77772038_zvezdochki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391400" y="4513263"/>
            <a:ext cx="942975" cy="94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52" name="Picture 12" descr="http://img1.liveinternet.ru/images/attach/b/2/2/633/2633622_6076627_5283499_i102714521_66418.gif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236663" y="4818063"/>
            <a:ext cx="2066925" cy="866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53" name="Picture 12" descr="http://img1.liveinternet.ru/images/attach/b/2/2/633/2633622_6076627_5283499_i102714521_66418.gif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402263" y="4702175"/>
            <a:ext cx="2066925" cy="866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54" name="Picture 10" descr="http://img1.liveinternet.ru/images/attach/b/2/2/633/2633622_6076627_5283499_i102714521_66418.gif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6988" y="2257425"/>
            <a:ext cx="2066925" cy="866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55" name="Picture 10" descr="http://img1.liveinternet.ru/images/attach/b/2/2/633/2633622_6076627_5283499_i102714521_66418.gif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6988" y="3260725"/>
            <a:ext cx="2066925" cy="866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56" name="Picture 10" descr="http://img1.liveinternet.ru/images/attach/b/2/2/633/2633622_6076627_5283499_i102714521_66418.gif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7150" y="4268788"/>
            <a:ext cx="2066925" cy="866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57" name="Picture 10" descr="http://img1.liveinternet.ru/images/attach/b/2/2/633/2633622_6076627_5283499_i102714521_66418.gif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083425" y="2508250"/>
            <a:ext cx="2066925" cy="866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58" name="Picture 10" descr="http://img1.liveinternet.ru/images/attach/b/2/2/633/2633622_6076627_5283499_i102714521_66418.gif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083425" y="3511550"/>
            <a:ext cx="2066925" cy="866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59" name="Picture 10" descr="http://img1.liveinternet.ru/images/attach/b/2/2/633/2633622_6076627_5283499_i102714521_66418.gif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113588" y="4521200"/>
            <a:ext cx="2066925" cy="866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60" name="Picture 16" descr="http://img1.liveinternet.ru/images/attach/b/2/2/633/2633622_6076627_5283499_i102714521_66418.gif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17475" y="125413"/>
            <a:ext cx="2066925" cy="866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61" name="Picture 16" descr="http://img1.liveinternet.ru/images/attach/b/2/2/633/2633622_6076627_5283499_i102714521_66418.gif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843213" y="84138"/>
            <a:ext cx="2066925" cy="866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62" name="Picture 16" descr="http://img1.liveinternet.ru/images/attach/b/2/2/633/2633622_6076627_5283499_i102714521_66418.gif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046663" y="101600"/>
            <a:ext cx="2066925" cy="866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63" name="Picture 16" descr="http://img1.liveinternet.ru/images/attach/b/2/2/633/2633622_6076627_5283499_i102714521_66418.gif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042150" y="469900"/>
            <a:ext cx="2066925" cy="866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64" name="Picture 16" descr="http://img1.liveinternet.ru/images/attach/b/2/2/633/2633622_6076627_5283499_i102714521_66418.gif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655888" y="903288"/>
            <a:ext cx="3702050" cy="866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65" name="Picture 16" descr="http://img1.liveinternet.ru/images/attach/b/2/2/633/2633622_6076627_5283499_i102714521_66418.gif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09550" y="1046163"/>
            <a:ext cx="2066925" cy="866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66" name="Picture 16" descr="http://img1.liveinternet.ru/images/attach/b/2/2/633/2633622_6076627_5283499_i102714521_66418.gif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042150" y="1450975"/>
            <a:ext cx="2066925" cy="866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67" name="Picture 16" descr="http://img1.liveinternet.ru/images/attach/b/2/2/633/2633622_6076627_5283499_i102714521_66418.gif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722813" y="1058863"/>
            <a:ext cx="2066925" cy="866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68" name="Picture 2" descr="http://domashniirestoran.ru/images/star-511-106(3).gif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514725" y="125413"/>
            <a:ext cx="2241550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69" name="Picture 2" descr="http://domashniirestoran.ru/images/star-511-106(3).gif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492500" y="6284913"/>
            <a:ext cx="2239963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70" name="Рисунок 54" descr="Рисунок19.png">
            <a:hlinkClick r:id="rId7" action="ppaction://hlinksldjump"/>
          </p:cNvPr>
          <p:cNvPicPr>
            <a:picLocks noChangeAspect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3429000" y="5643563"/>
            <a:ext cx="2405063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71" name="Рисунок 55" descr="Рисунок18.png">
            <a:hlinkClick r:id="" action="ppaction://noaction"/>
          </p:cNvPr>
          <p:cNvPicPr>
            <a:picLocks noChangeAspect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696913" y="5934075"/>
            <a:ext cx="1079500" cy="24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 descr="http://serp-dm.ru/_nw/0/71629456.jpg"/>
          <p:cNvPicPr>
            <a:picLocks noChangeAspect="1" noChangeArrowheads="1"/>
          </p:cNvPicPr>
          <p:nvPr/>
        </p:nvPicPr>
        <p:blipFill rotWithShape="1">
          <a:blip r:embed="rId1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/>
        </p:blipFill>
        <p:spPr bwMode="auto">
          <a:xfrm>
            <a:off x="3357563" y="2714625"/>
            <a:ext cx="2219325" cy="2825750"/>
          </a:xfrm>
          <a:prstGeom prst="rect">
            <a:avLst/>
          </a:prstGeom>
          <a:noFill/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/>
        </p:spPr>
      </p:pic>
      <p:sp>
        <p:nvSpPr>
          <p:cNvPr id="57" name="Прямоугольник 56"/>
          <p:cNvSpPr/>
          <p:nvPr/>
        </p:nvSpPr>
        <p:spPr>
          <a:xfrm>
            <a:off x="1714480" y="1214422"/>
            <a:ext cx="6439584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lt"/>
                <a:cs typeface="+mn-cs"/>
              </a:rPr>
              <a:t>Разные - Равные</a:t>
            </a:r>
          </a:p>
        </p:txBody>
      </p:sp>
    </p:spTree>
  </p:cSld>
  <p:clrMapOvr>
    <a:masterClrMapping/>
  </p:clrMapOvr>
  <p:transition spd="slow" advClick="0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Text Box 5"/>
          <p:cNvSpPr txBox="1">
            <a:spLocks noChangeArrowheads="1"/>
          </p:cNvSpPr>
          <p:nvPr/>
        </p:nvSpPr>
        <p:spPr bwMode="auto">
          <a:xfrm>
            <a:off x="750888" y="1511300"/>
            <a:ext cx="7648575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800">
                <a:latin typeface="Georgia" pitchFamily="18" charset="0"/>
              </a:rPr>
              <a:t>Перечислите способы безопасности в сети интернет. </a:t>
            </a:r>
          </a:p>
        </p:txBody>
      </p:sp>
      <p:pic>
        <p:nvPicPr>
          <p:cNvPr id="16" name="Picture 13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>
            <a:duotone>
              <a:schemeClr val="accent4">
                <a:shade val="45000"/>
                <a:satMod val="135000"/>
              </a:schemeClr>
              <a:prstClr val="white"/>
            </a:duotone>
            <a:extLst/>
          </a:blip>
          <a:srcRect/>
          <a:stretch>
            <a:fillRect/>
          </a:stretch>
        </p:blipFill>
        <p:spPr bwMode="auto">
          <a:xfrm>
            <a:off x="8219951" y="5924823"/>
            <a:ext cx="744537" cy="744537"/>
          </a:xfrm>
          <a:prstGeom prst="rect">
            <a:avLst/>
          </a:prstGeom>
          <a:noFill/>
          <a:ln>
            <a:noFill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14300" prst="artDeco"/>
          </a:sp3d>
          <a:extLst/>
        </p:spPr>
      </p:pic>
      <p:sp>
        <p:nvSpPr>
          <p:cNvPr id="17" name="Прямоугольник 16"/>
          <p:cNvSpPr/>
          <p:nvPr/>
        </p:nvSpPr>
        <p:spPr>
          <a:xfrm>
            <a:off x="1838657" y="406405"/>
            <a:ext cx="5472608" cy="646331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ln w="11430"/>
                <a:solidFill>
                  <a:schemeClr val="accent4">
                    <a:lumMod val="75000"/>
                  </a:schemeClr>
                </a:solidFill>
                <a:latin typeface="+mn-lt"/>
                <a:cs typeface="+mn-cs"/>
              </a:rPr>
              <a:t>Безопасность в сети</a:t>
            </a:r>
          </a:p>
        </p:txBody>
      </p:sp>
      <p:sp>
        <p:nvSpPr>
          <p:cNvPr id="18" name="Прямоугольник 17"/>
          <p:cNvSpPr/>
          <p:nvPr/>
        </p:nvSpPr>
        <p:spPr>
          <a:xfrm>
            <a:off x="7720806" y="546692"/>
            <a:ext cx="853210" cy="769441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>
                <a:ln w="11430"/>
                <a:solidFill>
                  <a:schemeClr val="accent4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40</a:t>
            </a: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screen">
            <a:duotone>
              <a:schemeClr val="accent4">
                <a:shade val="45000"/>
                <a:satMod val="135000"/>
              </a:schemeClr>
              <a:prstClr val="white"/>
            </a:duotone>
            <a:extLst/>
          </a:blip>
          <a:stretch>
            <a:fillRect/>
          </a:stretch>
        </p:blipFill>
        <p:spPr>
          <a:xfrm>
            <a:off x="251520" y="5295747"/>
            <a:ext cx="2191737" cy="1258152"/>
          </a:xfrm>
          <a:prstGeom prst="rect">
            <a:avLst/>
          </a:prstGeom>
        </p:spPr>
      </p:pic>
      <p:pic>
        <p:nvPicPr>
          <p:cNvPr id="10" name="Picture 2" descr="http://serp-dm.ru/_nw/0/71629456.jpg"/>
          <p:cNvPicPr>
            <a:picLocks noChangeAspect="1" noChangeArrowheads="1"/>
          </p:cNvPicPr>
          <p:nvPr/>
        </p:nvPicPr>
        <p:blipFill rotWithShape="1"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/>
        </p:blipFill>
        <p:spPr bwMode="auto">
          <a:xfrm>
            <a:off x="539750" y="4076700"/>
            <a:ext cx="1228725" cy="1565275"/>
          </a:xfrm>
          <a:prstGeom prst="rect">
            <a:avLst/>
          </a:prstGeom>
          <a:noFill/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/>
        </p:spPr>
      </p:pic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2443163" y="4152900"/>
            <a:ext cx="6305550" cy="206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000">
                <a:latin typeface="Georgia" pitchFamily="18" charset="0"/>
              </a:rPr>
              <a:t>Установка антишпионского и антивирусного ПО. Удаляйте сразу же все письма подозрительного содержания, не вздумайте открывать файлы из неизвестных источников. Используйте только сложные пароли, состоящие из сложного набора цифр, букв и символов</a:t>
            </a:r>
            <a:r>
              <a:rPr lang="ru-RU" sz="2800">
                <a:latin typeface="Georgia" pitchFamily="18" charset="0"/>
              </a:rPr>
              <a:t>. </a:t>
            </a:r>
            <a:endParaRPr lang="ru-RU" sz="2800" i="1">
              <a:latin typeface="Georgia" pitchFamily="18" charset="0"/>
            </a:endParaRPr>
          </a:p>
        </p:txBody>
      </p:sp>
      <p:pic>
        <p:nvPicPr>
          <p:cNvPr id="55305" name="Рисунок 11" descr="53146.jpg"/>
          <p:cNvPicPr>
            <a:picLocks noChangeAspect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3857625" y="2143125"/>
            <a:ext cx="2071688" cy="2012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Text Box 5"/>
          <p:cNvSpPr txBox="1">
            <a:spLocks noChangeArrowheads="1"/>
          </p:cNvSpPr>
          <p:nvPr/>
        </p:nvSpPr>
        <p:spPr bwMode="auto">
          <a:xfrm>
            <a:off x="750888" y="1511300"/>
            <a:ext cx="7648575" cy="1385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800" b="1">
                <a:latin typeface="Georgia" pitchFamily="18" charset="0"/>
              </a:rPr>
              <a:t>Какими способами мошенники могут получить доступ к учетной записи жертвы?</a:t>
            </a:r>
            <a:endParaRPr lang="ru-RU" sz="2800">
              <a:latin typeface="Georgia" pitchFamily="18" charset="0"/>
            </a:endParaRPr>
          </a:p>
        </p:txBody>
      </p:sp>
      <p:pic>
        <p:nvPicPr>
          <p:cNvPr id="16" name="Picture 13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>
            <a:duotone>
              <a:schemeClr val="accent4">
                <a:shade val="45000"/>
                <a:satMod val="135000"/>
              </a:schemeClr>
              <a:prstClr val="white"/>
            </a:duotone>
            <a:extLst/>
          </a:blip>
          <a:srcRect/>
          <a:stretch>
            <a:fillRect/>
          </a:stretch>
        </p:blipFill>
        <p:spPr bwMode="auto">
          <a:xfrm>
            <a:off x="8219951" y="5924823"/>
            <a:ext cx="744537" cy="744537"/>
          </a:xfrm>
          <a:prstGeom prst="rect">
            <a:avLst/>
          </a:prstGeom>
          <a:noFill/>
          <a:ln>
            <a:noFill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14300" prst="artDeco"/>
          </a:sp3d>
          <a:extLst/>
        </p:spPr>
      </p:pic>
      <p:sp>
        <p:nvSpPr>
          <p:cNvPr id="17" name="Прямоугольник 16"/>
          <p:cNvSpPr/>
          <p:nvPr/>
        </p:nvSpPr>
        <p:spPr>
          <a:xfrm>
            <a:off x="1838657" y="406405"/>
            <a:ext cx="5472608" cy="646331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ln w="11430"/>
                <a:solidFill>
                  <a:schemeClr val="accent4">
                    <a:lumMod val="75000"/>
                  </a:schemeClr>
                </a:solidFill>
                <a:latin typeface="+mn-lt"/>
                <a:cs typeface="+mn-cs"/>
              </a:rPr>
              <a:t>Безопасность в сети</a:t>
            </a:r>
          </a:p>
        </p:txBody>
      </p:sp>
      <p:sp>
        <p:nvSpPr>
          <p:cNvPr id="18" name="Прямоугольник 17"/>
          <p:cNvSpPr/>
          <p:nvPr/>
        </p:nvSpPr>
        <p:spPr>
          <a:xfrm>
            <a:off x="7720806" y="546692"/>
            <a:ext cx="853210" cy="769441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>
                <a:ln w="11430"/>
                <a:solidFill>
                  <a:schemeClr val="accent4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50</a:t>
            </a: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screen">
            <a:duotone>
              <a:schemeClr val="accent4">
                <a:shade val="45000"/>
                <a:satMod val="135000"/>
              </a:schemeClr>
              <a:prstClr val="white"/>
            </a:duotone>
            <a:extLst/>
          </a:blip>
          <a:stretch>
            <a:fillRect/>
          </a:stretch>
        </p:blipFill>
        <p:spPr>
          <a:xfrm>
            <a:off x="251520" y="5295747"/>
            <a:ext cx="2191737" cy="1258152"/>
          </a:xfrm>
          <a:prstGeom prst="rect">
            <a:avLst/>
          </a:prstGeom>
        </p:spPr>
      </p:pic>
      <p:pic>
        <p:nvPicPr>
          <p:cNvPr id="10" name="Picture 2" descr="http://serp-dm.ru/_nw/0/71629456.jpg"/>
          <p:cNvPicPr>
            <a:picLocks noChangeAspect="1" noChangeArrowheads="1"/>
          </p:cNvPicPr>
          <p:nvPr/>
        </p:nvPicPr>
        <p:blipFill rotWithShape="1"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/>
        </p:blipFill>
        <p:spPr bwMode="auto">
          <a:xfrm>
            <a:off x="539750" y="4076700"/>
            <a:ext cx="1228725" cy="1565275"/>
          </a:xfrm>
          <a:prstGeom prst="rect">
            <a:avLst/>
          </a:prstGeom>
          <a:noFill/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/>
        </p:spPr>
      </p:pic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2500313" y="3294063"/>
            <a:ext cx="6305550" cy="3563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ru-RU" sz="1600" i="1">
                <a:latin typeface="Georgia" pitchFamily="18" charset="0"/>
              </a:rPr>
              <a:t>Мошенники могут получить доступ к учeтной записи жертвы следующими</a:t>
            </a:r>
            <a:endParaRPr lang="ru-RU" sz="1600">
              <a:latin typeface="Georgia" pitchFamily="18" charset="0"/>
            </a:endParaRPr>
          </a:p>
          <a:p>
            <a:pPr eaLnBrk="0" hangingPunct="0"/>
            <a:r>
              <a:rPr lang="ru-RU" sz="1600" i="1">
                <a:latin typeface="Georgia" pitchFamily="18" charset="0"/>
              </a:rPr>
              <a:t>способами:</a:t>
            </a:r>
            <a:endParaRPr lang="ru-RU" sz="1600">
              <a:latin typeface="Georgia" pitchFamily="18" charset="0"/>
            </a:endParaRPr>
          </a:p>
          <a:p>
            <a:pPr eaLnBrk="0" hangingPunct="0"/>
            <a:r>
              <a:rPr lang="ru-RU" sz="1600">
                <a:latin typeface="Georgia" pitchFamily="18" charset="0"/>
              </a:rPr>
              <a:t>• </a:t>
            </a:r>
            <a:r>
              <a:rPr lang="ru-RU" sz="1600" i="1">
                <a:latin typeface="Georgia" pitchFamily="18" charset="0"/>
              </a:rPr>
              <a:t>Заставить жертву ввести свои данные на поддельном сайте.</a:t>
            </a:r>
            <a:endParaRPr lang="ru-RU" sz="1600">
              <a:latin typeface="Georgia" pitchFamily="18" charset="0"/>
            </a:endParaRPr>
          </a:p>
          <a:p>
            <a:pPr eaLnBrk="0" hangingPunct="0"/>
            <a:r>
              <a:rPr lang="ru-RU" sz="1600">
                <a:latin typeface="Georgia" pitchFamily="18" charset="0"/>
              </a:rPr>
              <a:t>• </a:t>
            </a:r>
            <a:r>
              <a:rPr lang="ru-RU" sz="1600" i="1">
                <a:latin typeface="Georgia" pitchFamily="18" charset="0"/>
              </a:rPr>
              <a:t>Подобрать пароль жертвы, если он не сложный.</a:t>
            </a:r>
            <a:endParaRPr lang="ru-RU" sz="1600">
              <a:latin typeface="Georgia" pitchFamily="18" charset="0"/>
            </a:endParaRPr>
          </a:p>
          <a:p>
            <a:pPr eaLnBrk="0" hangingPunct="0"/>
            <a:r>
              <a:rPr lang="ru-RU" sz="1600">
                <a:latin typeface="Georgia" pitchFamily="18" charset="0"/>
              </a:rPr>
              <a:t>• </a:t>
            </a:r>
            <a:r>
              <a:rPr lang="ru-RU" sz="1600" i="1">
                <a:latin typeface="Georgia" pitchFamily="18" charset="0"/>
              </a:rPr>
              <a:t>Восстановить пароль жертвы с помощью «секретного вопроса» или</a:t>
            </a:r>
            <a:endParaRPr lang="ru-RU" sz="1600">
              <a:latin typeface="Georgia" pitchFamily="18" charset="0"/>
            </a:endParaRPr>
          </a:p>
          <a:p>
            <a:pPr eaLnBrk="0" hangingPunct="0"/>
            <a:r>
              <a:rPr lang="ru-RU" sz="1600" i="1">
                <a:latin typeface="Georgia" pitchFamily="18" charset="0"/>
              </a:rPr>
              <a:t>указанной при регистрации электронной почты.</a:t>
            </a:r>
            <a:endParaRPr lang="ru-RU" sz="1600">
              <a:latin typeface="Georgia" pitchFamily="18" charset="0"/>
            </a:endParaRPr>
          </a:p>
          <a:p>
            <a:pPr eaLnBrk="0" hangingPunct="0"/>
            <a:r>
              <a:rPr lang="ru-RU" sz="1600">
                <a:latin typeface="Georgia" pitchFamily="18" charset="0"/>
              </a:rPr>
              <a:t>• </a:t>
            </a:r>
            <a:r>
              <a:rPr lang="ru-RU" sz="1600" i="1">
                <a:latin typeface="Georgia" pitchFamily="18" charset="0"/>
              </a:rPr>
              <a:t>Перехватить пароль жертвы при передаче по незащищенным каналам</a:t>
            </a:r>
            <a:endParaRPr lang="ru-RU" sz="1600">
              <a:latin typeface="Georgia" pitchFamily="18" charset="0"/>
            </a:endParaRPr>
          </a:p>
          <a:p>
            <a:pPr eaLnBrk="0" hangingPunct="0"/>
            <a:r>
              <a:rPr lang="ru-RU" sz="1600" i="1">
                <a:latin typeface="Georgia" pitchFamily="18" charset="0"/>
              </a:rPr>
              <a:t>связи.</a:t>
            </a:r>
            <a:endParaRPr lang="ru-RU" sz="1600">
              <a:latin typeface="Georgia" pitchFamily="18" charset="0"/>
            </a:endParaRPr>
          </a:p>
          <a:p>
            <a:pPr>
              <a:spcBef>
                <a:spcPct val="20000"/>
              </a:spcBef>
            </a:pPr>
            <a:endParaRPr lang="ru-RU" sz="2800" i="1">
              <a:latin typeface="Georgia" pitchFamily="18" charset="0"/>
            </a:endParaRPr>
          </a:p>
        </p:txBody>
      </p:sp>
    </p:spTree>
  </p:cSld>
  <p:clrMapOvr>
    <a:masterClrMapping/>
  </p:clrMapOvr>
  <p:transition spd="slow"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Text Box 5"/>
          <p:cNvSpPr txBox="1">
            <a:spLocks noChangeArrowheads="1"/>
          </p:cNvSpPr>
          <p:nvPr/>
        </p:nvSpPr>
        <p:spPr bwMode="auto">
          <a:xfrm>
            <a:off x="750888" y="1511300"/>
            <a:ext cx="7648575" cy="1385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800">
                <a:latin typeface="Georgia" pitchFamily="18" charset="0"/>
              </a:rPr>
              <a:t>Почему существует проблема адаптации инвалидов ? И что предпринимают для решения этой проблемы, в наше время? </a:t>
            </a:r>
          </a:p>
        </p:txBody>
      </p:sp>
      <p:pic>
        <p:nvPicPr>
          <p:cNvPr id="12" name="Picture 13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>
            <a:duotone>
              <a:schemeClr val="accent6">
                <a:shade val="45000"/>
                <a:satMod val="135000"/>
              </a:schemeClr>
              <a:prstClr val="white"/>
            </a:duotone>
            <a:extLst/>
          </a:blip>
          <a:srcRect/>
          <a:stretch>
            <a:fillRect/>
          </a:stretch>
        </p:blipFill>
        <p:spPr bwMode="auto">
          <a:xfrm>
            <a:off x="8219951" y="5924823"/>
            <a:ext cx="744537" cy="744537"/>
          </a:xfrm>
          <a:prstGeom prst="rect">
            <a:avLst/>
          </a:prstGeom>
          <a:noFill/>
          <a:ln>
            <a:noFill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14300" prst="artDeco"/>
          </a:sp3d>
          <a:extLst/>
        </p:spPr>
      </p:pic>
      <p:sp>
        <p:nvSpPr>
          <p:cNvPr id="13" name="Прямоугольник 12"/>
          <p:cNvSpPr/>
          <p:nvPr/>
        </p:nvSpPr>
        <p:spPr>
          <a:xfrm>
            <a:off x="1838657" y="406405"/>
            <a:ext cx="5472608" cy="1200329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ln w="11430"/>
                <a:solidFill>
                  <a:schemeClr val="accent6">
                    <a:lumMod val="50000"/>
                  </a:schemeClr>
                </a:solidFill>
                <a:latin typeface="+mn-lt"/>
                <a:cs typeface="+mn-cs"/>
              </a:rPr>
              <a:t>Люди в трудной жизненной ситуации 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7720806" y="546692"/>
            <a:ext cx="853210" cy="769441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>
                <a:ln w="11430"/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10</a:t>
            </a: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screen">
            <a:duotone>
              <a:schemeClr val="accent6">
                <a:shade val="45000"/>
                <a:satMod val="135000"/>
              </a:schemeClr>
              <a:prstClr val="white"/>
            </a:duotone>
            <a:extLst/>
          </a:blip>
          <a:stretch>
            <a:fillRect/>
          </a:stretch>
        </p:blipFill>
        <p:spPr>
          <a:xfrm>
            <a:off x="251520" y="5295747"/>
            <a:ext cx="2191737" cy="1258152"/>
          </a:xfrm>
          <a:prstGeom prst="rect">
            <a:avLst/>
          </a:prstGeom>
        </p:spPr>
      </p:pic>
      <p:pic>
        <p:nvPicPr>
          <p:cNvPr id="10" name="Picture 2" descr="http://serp-dm.ru/_nw/0/71629456.jpg"/>
          <p:cNvPicPr>
            <a:picLocks noChangeAspect="1" noChangeArrowheads="1"/>
          </p:cNvPicPr>
          <p:nvPr/>
        </p:nvPicPr>
        <p:blipFill rotWithShape="1"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/>
        </p:blipFill>
        <p:spPr bwMode="auto">
          <a:xfrm>
            <a:off x="539750" y="4076700"/>
            <a:ext cx="1228725" cy="1565275"/>
          </a:xfrm>
          <a:prstGeom prst="rect">
            <a:avLst/>
          </a:prstGeom>
          <a:noFill/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/>
        </p:spPr>
      </p:pic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2357438" y="3786188"/>
            <a:ext cx="6305550" cy="2554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000" i="1">
                <a:latin typeface="Georgia" pitchFamily="18" charset="0"/>
              </a:rPr>
              <a:t>В древние времена,  такие занимали самую низшую ступень в обществе, но постепенно, отношение к ним менялось. Уже сейчас построены адаптировные школы, секции, больницы. Проблема существует, из – за не готовности принять, не похожего на тебя. Не понимание другого мира, отсутствие сострадания делает, человека жестоким! </a:t>
            </a:r>
          </a:p>
        </p:txBody>
      </p:sp>
    </p:spTree>
  </p:cSld>
  <p:clrMapOvr>
    <a:masterClrMapping/>
  </p:clrMapOvr>
  <p:transition spd="slow"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Text Box 5"/>
          <p:cNvSpPr txBox="1">
            <a:spLocks noChangeArrowheads="1"/>
          </p:cNvSpPr>
          <p:nvPr/>
        </p:nvSpPr>
        <p:spPr bwMode="auto">
          <a:xfrm>
            <a:off x="750888" y="1511300"/>
            <a:ext cx="7648575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800">
                <a:latin typeface="Georgia" pitchFamily="18" charset="0"/>
              </a:rPr>
              <a:t>Почему в нашей стране существуют  беженцы?</a:t>
            </a:r>
          </a:p>
        </p:txBody>
      </p:sp>
      <p:pic>
        <p:nvPicPr>
          <p:cNvPr id="12" name="Picture 13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>
            <a:duotone>
              <a:schemeClr val="accent6">
                <a:shade val="45000"/>
                <a:satMod val="135000"/>
              </a:schemeClr>
              <a:prstClr val="white"/>
            </a:duotone>
            <a:extLst/>
          </a:blip>
          <a:srcRect/>
          <a:stretch>
            <a:fillRect/>
          </a:stretch>
        </p:blipFill>
        <p:spPr bwMode="auto">
          <a:xfrm>
            <a:off x="8219951" y="5924823"/>
            <a:ext cx="744537" cy="744537"/>
          </a:xfrm>
          <a:prstGeom prst="rect">
            <a:avLst/>
          </a:prstGeom>
          <a:noFill/>
          <a:ln>
            <a:noFill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14300" prst="artDeco"/>
          </a:sp3d>
          <a:extLst/>
        </p:spPr>
      </p:pic>
      <p:sp>
        <p:nvSpPr>
          <p:cNvPr id="13" name="Прямоугольник 12"/>
          <p:cNvSpPr/>
          <p:nvPr/>
        </p:nvSpPr>
        <p:spPr>
          <a:xfrm>
            <a:off x="1838657" y="406405"/>
            <a:ext cx="5472608" cy="1754326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ln w="11430"/>
                <a:solidFill>
                  <a:schemeClr val="accent6">
                    <a:lumMod val="50000"/>
                  </a:schemeClr>
                </a:solidFill>
                <a:latin typeface="+mn-lt"/>
                <a:cs typeface="+mn-cs"/>
              </a:rPr>
              <a:t>Люди в трудной жизненной ситуации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600" b="1" dirty="0">
              <a:ln w="11430"/>
              <a:solidFill>
                <a:schemeClr val="accent6">
                  <a:lumMod val="50000"/>
                </a:schemeClr>
              </a:solidFill>
              <a:latin typeface="+mn-lt"/>
              <a:cs typeface="+mn-cs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7720806" y="546692"/>
            <a:ext cx="853210" cy="769441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>
                <a:ln w="11430"/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20</a:t>
            </a: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screen">
            <a:duotone>
              <a:schemeClr val="accent6">
                <a:shade val="45000"/>
                <a:satMod val="135000"/>
              </a:schemeClr>
              <a:prstClr val="white"/>
            </a:duotone>
            <a:extLst/>
          </a:blip>
          <a:stretch>
            <a:fillRect/>
          </a:stretch>
        </p:blipFill>
        <p:spPr>
          <a:xfrm>
            <a:off x="251520" y="5295747"/>
            <a:ext cx="2191737" cy="1258152"/>
          </a:xfrm>
          <a:prstGeom prst="rect">
            <a:avLst/>
          </a:prstGeom>
        </p:spPr>
      </p:pic>
      <p:pic>
        <p:nvPicPr>
          <p:cNvPr id="10" name="Picture 2" descr="http://serp-dm.ru/_nw/0/71629456.jpg"/>
          <p:cNvPicPr>
            <a:picLocks noChangeAspect="1" noChangeArrowheads="1"/>
          </p:cNvPicPr>
          <p:nvPr/>
        </p:nvPicPr>
        <p:blipFill rotWithShape="1"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/>
        </p:blipFill>
        <p:spPr bwMode="auto">
          <a:xfrm>
            <a:off x="539750" y="4076700"/>
            <a:ext cx="1228725" cy="1565275"/>
          </a:xfrm>
          <a:prstGeom prst="rect">
            <a:avLst/>
          </a:prstGeom>
          <a:noFill/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/>
        </p:spPr>
      </p:pic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2500313" y="4286250"/>
            <a:ext cx="6305550" cy="175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20000"/>
              </a:spcBef>
            </a:pPr>
            <a:r>
              <a:rPr lang="ru-RU">
                <a:latin typeface="Georgia" pitchFamily="18" charset="0"/>
              </a:rPr>
              <a:t>Во многих точках планеты идет война, гибнут люди, рушатся здания, страдают дети. Люди вынуждены покидать свои дома и убегать из родных городов, чтобы спастись от голода, разрухи, болезней. Эти люди называются беженцами. Они уезжают в другие города в надежде, что мы протянем им руку помощи</a:t>
            </a:r>
            <a:endParaRPr lang="ru-RU" i="1">
              <a:latin typeface="Georgia" pitchFamily="18" charset="0"/>
            </a:endParaRPr>
          </a:p>
        </p:txBody>
      </p:sp>
      <p:pic>
        <p:nvPicPr>
          <p:cNvPr id="14" name="Рисунок 13" descr="1471621506_33.jpg"/>
          <p:cNvPicPr>
            <a:picLocks noChangeAspect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3357563" y="2000250"/>
            <a:ext cx="3498850" cy="2327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Text Box 5"/>
          <p:cNvSpPr txBox="1">
            <a:spLocks noChangeArrowheads="1"/>
          </p:cNvSpPr>
          <p:nvPr/>
        </p:nvSpPr>
        <p:spPr bwMode="auto">
          <a:xfrm>
            <a:off x="750888" y="1511300"/>
            <a:ext cx="7648575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800">
                <a:latin typeface="Georgia" pitchFamily="18" charset="0"/>
              </a:rPr>
              <a:t>Приведите в пример пути решения проблемы «Инотолерантности» </a:t>
            </a:r>
          </a:p>
        </p:txBody>
      </p:sp>
      <p:pic>
        <p:nvPicPr>
          <p:cNvPr id="12" name="Picture 13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>
            <a:duotone>
              <a:schemeClr val="accent6">
                <a:shade val="45000"/>
                <a:satMod val="135000"/>
              </a:schemeClr>
              <a:prstClr val="white"/>
            </a:duotone>
            <a:extLst/>
          </a:blip>
          <a:srcRect/>
          <a:stretch>
            <a:fillRect/>
          </a:stretch>
        </p:blipFill>
        <p:spPr bwMode="auto">
          <a:xfrm>
            <a:off x="8219951" y="5924823"/>
            <a:ext cx="744537" cy="744537"/>
          </a:xfrm>
          <a:prstGeom prst="rect">
            <a:avLst/>
          </a:prstGeom>
          <a:noFill/>
          <a:ln>
            <a:noFill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14300" prst="artDeco"/>
          </a:sp3d>
          <a:extLst/>
        </p:spPr>
      </p:pic>
      <p:sp>
        <p:nvSpPr>
          <p:cNvPr id="13" name="Прямоугольник 12"/>
          <p:cNvSpPr/>
          <p:nvPr/>
        </p:nvSpPr>
        <p:spPr>
          <a:xfrm>
            <a:off x="1838657" y="406405"/>
            <a:ext cx="5472608" cy="1754326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ln w="11430"/>
                <a:solidFill>
                  <a:schemeClr val="accent6">
                    <a:lumMod val="50000"/>
                  </a:schemeClr>
                </a:solidFill>
                <a:latin typeface="+mn-lt"/>
                <a:cs typeface="+mn-cs"/>
              </a:rPr>
              <a:t>Люди в трудной жизненной ситуации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600" b="1" dirty="0">
              <a:ln w="11430"/>
              <a:solidFill>
                <a:schemeClr val="accent6">
                  <a:lumMod val="50000"/>
                </a:schemeClr>
              </a:solidFill>
              <a:latin typeface="+mn-lt"/>
              <a:cs typeface="+mn-cs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7720806" y="546692"/>
            <a:ext cx="853210" cy="769441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>
                <a:ln w="11430"/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50</a:t>
            </a: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screen">
            <a:duotone>
              <a:schemeClr val="accent6">
                <a:shade val="45000"/>
                <a:satMod val="135000"/>
              </a:schemeClr>
              <a:prstClr val="white"/>
            </a:duotone>
            <a:extLst/>
          </a:blip>
          <a:stretch>
            <a:fillRect/>
          </a:stretch>
        </p:blipFill>
        <p:spPr>
          <a:xfrm>
            <a:off x="251520" y="5295747"/>
            <a:ext cx="2191737" cy="1258152"/>
          </a:xfrm>
          <a:prstGeom prst="rect">
            <a:avLst/>
          </a:prstGeom>
        </p:spPr>
      </p:pic>
      <p:pic>
        <p:nvPicPr>
          <p:cNvPr id="10" name="Picture 2" descr="http://serp-dm.ru/_nw/0/71629456.jpg"/>
          <p:cNvPicPr>
            <a:picLocks noChangeAspect="1" noChangeArrowheads="1"/>
          </p:cNvPicPr>
          <p:nvPr/>
        </p:nvPicPr>
        <p:blipFill rotWithShape="1"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/>
        </p:blipFill>
        <p:spPr bwMode="auto">
          <a:xfrm>
            <a:off x="539750" y="4076700"/>
            <a:ext cx="1228725" cy="1565275"/>
          </a:xfrm>
          <a:prstGeom prst="rect">
            <a:avLst/>
          </a:prstGeom>
          <a:noFill/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/>
        </p:spPr>
      </p:pic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2443163" y="4152900"/>
            <a:ext cx="630555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800" i="1">
                <a:latin typeface="Georgia" pitchFamily="18" charset="0"/>
              </a:rPr>
              <a:t>.</a:t>
            </a:r>
          </a:p>
        </p:txBody>
      </p:sp>
      <p:pic>
        <p:nvPicPr>
          <p:cNvPr id="15" name="Рисунок 14" descr="C5FB5C39_7FF3_4A1D_B898_3437B05D36C1_300x199.jpg"/>
          <p:cNvPicPr>
            <a:picLocks noChangeAspect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2571750" y="2786063"/>
            <a:ext cx="2857500" cy="189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Рисунок 16" descr="img5.jpg"/>
          <p:cNvPicPr>
            <a:picLocks noChangeAspect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4786313" y="4660900"/>
            <a:ext cx="3238500" cy="1817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 Box 5"/>
          <p:cNvSpPr txBox="1">
            <a:spLocks noChangeArrowheads="1"/>
          </p:cNvSpPr>
          <p:nvPr/>
        </p:nvSpPr>
        <p:spPr bwMode="auto">
          <a:xfrm>
            <a:off x="750888" y="1511300"/>
            <a:ext cx="7648575" cy="104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800">
                <a:latin typeface="Georgia" pitchFamily="18" charset="0"/>
              </a:rPr>
              <a:t>Что такое национальность? </a:t>
            </a:r>
          </a:p>
          <a:p>
            <a:pPr>
              <a:spcBef>
                <a:spcPct val="20000"/>
              </a:spcBef>
            </a:pPr>
            <a:r>
              <a:rPr lang="ru-RU" sz="2800">
                <a:latin typeface="Georgia" pitchFamily="18" charset="0"/>
              </a:rPr>
              <a:t>Дайте подробный ответ! 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1838657" y="406405"/>
            <a:ext cx="5472608" cy="646331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ln w="11430"/>
                <a:solidFill>
                  <a:srgbClr val="264B96"/>
                </a:solidFill>
                <a:latin typeface="+mn-lt"/>
                <a:cs typeface="+mn-cs"/>
              </a:rPr>
              <a:t>Культура народов</a:t>
            </a:r>
          </a:p>
        </p:txBody>
      </p:sp>
      <p:sp>
        <p:nvSpPr>
          <p:cNvPr id="8" name="Text Box 5"/>
          <p:cNvSpPr txBox="1">
            <a:spLocks noChangeArrowheads="1"/>
          </p:cNvSpPr>
          <p:nvPr/>
        </p:nvSpPr>
        <p:spPr bwMode="auto">
          <a:xfrm>
            <a:off x="2443163" y="4152900"/>
            <a:ext cx="630555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20000"/>
              </a:spcBef>
            </a:pPr>
            <a:r>
              <a:rPr lang="ru-RU" i="1">
                <a:latin typeface="Georgia" pitchFamily="18" charset="0"/>
              </a:rPr>
              <a:t>Национальность – это принадлежность человека к определенной группе людей, у которых есть: 1. Своя страна; 2. Свой язык. 3. Своя история развития государства; 4. Своя культура; 5.Свои традиции. 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7720806" y="546692"/>
            <a:ext cx="853210" cy="769441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>
                <a:ln w="11430"/>
                <a:solidFill>
                  <a:srgbClr val="264B96"/>
                </a:solidFill>
                <a:latin typeface="Arial" pitchFamily="34" charset="0"/>
                <a:cs typeface="Arial" pitchFamily="34" charset="0"/>
              </a:rPr>
              <a:t>10</a:t>
            </a:r>
          </a:p>
        </p:txBody>
      </p:sp>
      <p:pic>
        <p:nvPicPr>
          <p:cNvPr id="11" name="Picture 13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>
            <a:duotone>
              <a:schemeClr val="accent1">
                <a:shade val="45000"/>
                <a:satMod val="135000"/>
              </a:schemeClr>
              <a:prstClr val="white"/>
            </a:duotone>
            <a:extLst/>
          </a:blip>
          <a:srcRect/>
          <a:stretch>
            <a:fillRect/>
          </a:stretch>
        </p:blipFill>
        <p:spPr bwMode="auto">
          <a:xfrm>
            <a:off x="8219951" y="5924823"/>
            <a:ext cx="744537" cy="744537"/>
          </a:xfrm>
          <a:prstGeom prst="rect">
            <a:avLst/>
          </a:prstGeom>
          <a:noFill/>
          <a:ln>
            <a:noFill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14300" prst="artDeco"/>
          </a:sp3d>
          <a:extLst/>
        </p:spPr>
      </p:pic>
      <p:pic>
        <p:nvPicPr>
          <p:cNvPr id="22" name="Рисунок 21"/>
          <p:cNvPicPr>
            <a:picLocks noChangeAspect="1"/>
          </p:cNvPicPr>
          <p:nvPr/>
        </p:nvPicPr>
        <p:blipFill>
          <a:blip r:embed="rId6" cstate="screen">
            <a:duotone>
              <a:schemeClr val="accent1">
                <a:shade val="45000"/>
                <a:satMod val="135000"/>
              </a:schemeClr>
              <a:prstClr val="white"/>
            </a:duotone>
            <a:extLst/>
          </a:blip>
          <a:stretch>
            <a:fillRect/>
          </a:stretch>
        </p:blipFill>
        <p:spPr>
          <a:xfrm>
            <a:off x="251520" y="5295747"/>
            <a:ext cx="2191737" cy="1258152"/>
          </a:xfrm>
          <a:prstGeom prst="rect">
            <a:avLst/>
          </a:prstGeom>
        </p:spPr>
      </p:pic>
      <p:pic>
        <p:nvPicPr>
          <p:cNvPr id="19" name="Picture 2" descr="http://serp-dm.ru/_nw/0/71629456.jpg"/>
          <p:cNvPicPr>
            <a:picLocks noChangeAspect="1" noChangeArrowheads="1"/>
          </p:cNvPicPr>
          <p:nvPr/>
        </p:nvPicPr>
        <p:blipFill rotWithShape="1"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/>
        </p:blipFill>
        <p:spPr bwMode="auto">
          <a:xfrm>
            <a:off x="539750" y="4076700"/>
            <a:ext cx="1228725" cy="1565275"/>
          </a:xfrm>
          <a:prstGeom prst="rect">
            <a:avLst/>
          </a:prstGeom>
          <a:noFill/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/>
        </p:spPr>
      </p:pic>
      <p:pic>
        <p:nvPicPr>
          <p:cNvPr id="10" name="Рисунок 9" descr="ф.jpg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6143625" y="1928813"/>
            <a:ext cx="2206625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ext Box 5"/>
          <p:cNvSpPr txBox="1">
            <a:spLocks noChangeArrowheads="1"/>
          </p:cNvSpPr>
          <p:nvPr/>
        </p:nvSpPr>
        <p:spPr bwMode="auto">
          <a:xfrm>
            <a:off x="750888" y="1511300"/>
            <a:ext cx="7648575" cy="1385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800">
                <a:latin typeface="Georgia" pitchFamily="18" charset="0"/>
              </a:rPr>
              <a:t>Что такое толерантность??? Что означает быть толерантным человеком?  (Дайте подробный ответ) 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1838657" y="406405"/>
            <a:ext cx="5472608" cy="646331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ln w="11430"/>
                <a:solidFill>
                  <a:srgbClr val="264B96"/>
                </a:solidFill>
                <a:latin typeface="+mn-lt"/>
                <a:cs typeface="+mn-cs"/>
              </a:rPr>
              <a:t>Культура народов</a:t>
            </a:r>
          </a:p>
        </p:txBody>
      </p:sp>
      <p:sp>
        <p:nvSpPr>
          <p:cNvPr id="8" name="Text Box 5"/>
          <p:cNvSpPr txBox="1">
            <a:spLocks noChangeArrowheads="1"/>
          </p:cNvSpPr>
          <p:nvPr/>
        </p:nvSpPr>
        <p:spPr bwMode="auto">
          <a:xfrm>
            <a:off x="2443163" y="4152900"/>
            <a:ext cx="6305550" cy="2025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20000"/>
              </a:spcBef>
            </a:pPr>
            <a:r>
              <a:rPr lang="ru-RU" sz="1600">
                <a:latin typeface="Georgia" pitchFamily="18" charset="0"/>
              </a:rPr>
              <a:t>ТОЛЕРАНТНОСТЬ – УВАЖЕНИЕ, ПРИНЯТИЕ ЛЮДЕЙ, КАКИМИ БЫ ОТЛИЧНЫМИ ОТ НАС ОНИ НЕ БЫЛИ</a:t>
            </a:r>
            <a:r>
              <a:rPr lang="ru-RU" sz="2800">
                <a:latin typeface="Georgia" pitchFamily="18" charset="0"/>
              </a:rPr>
              <a:t>. </a:t>
            </a:r>
            <a:r>
              <a:rPr lang="ru-RU" sz="1600">
                <a:latin typeface="Georgia" pitchFamily="18" charset="0"/>
              </a:rPr>
              <a:t>Быть толерантным – уметь ладить с другими людьми, жить в обществе без конфликтов, проявлять терпимость к чужому мнению</a:t>
            </a:r>
          </a:p>
          <a:p>
            <a:pPr>
              <a:spcBef>
                <a:spcPct val="20000"/>
              </a:spcBef>
            </a:pPr>
            <a:endParaRPr lang="ru-RU" sz="2800" i="1">
              <a:latin typeface="Georgia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7720806" y="546692"/>
            <a:ext cx="853210" cy="769441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>
                <a:ln w="11430"/>
                <a:solidFill>
                  <a:srgbClr val="264B96"/>
                </a:solidFill>
                <a:latin typeface="Arial" pitchFamily="34" charset="0"/>
                <a:cs typeface="Arial" pitchFamily="34" charset="0"/>
              </a:rPr>
              <a:t>50</a:t>
            </a:r>
          </a:p>
        </p:txBody>
      </p:sp>
      <p:pic>
        <p:nvPicPr>
          <p:cNvPr id="11" name="Picture 13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>
            <a:duotone>
              <a:schemeClr val="accent1">
                <a:shade val="45000"/>
                <a:satMod val="135000"/>
              </a:schemeClr>
              <a:prstClr val="white"/>
            </a:duotone>
            <a:extLst/>
          </a:blip>
          <a:srcRect/>
          <a:stretch>
            <a:fillRect/>
          </a:stretch>
        </p:blipFill>
        <p:spPr bwMode="auto">
          <a:xfrm>
            <a:off x="8219951" y="5924823"/>
            <a:ext cx="744537" cy="744537"/>
          </a:xfrm>
          <a:prstGeom prst="rect">
            <a:avLst/>
          </a:prstGeom>
          <a:noFill/>
          <a:ln>
            <a:noFill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14300" prst="artDeco"/>
          </a:sp3d>
          <a:extLst/>
        </p:spPr>
      </p:pic>
      <p:pic>
        <p:nvPicPr>
          <p:cNvPr id="22" name="Рисунок 21"/>
          <p:cNvPicPr>
            <a:picLocks noChangeAspect="1"/>
          </p:cNvPicPr>
          <p:nvPr/>
        </p:nvPicPr>
        <p:blipFill>
          <a:blip r:embed="rId6" cstate="screen">
            <a:duotone>
              <a:schemeClr val="accent1">
                <a:shade val="45000"/>
                <a:satMod val="135000"/>
              </a:schemeClr>
              <a:prstClr val="white"/>
            </a:duotone>
            <a:extLst/>
          </a:blip>
          <a:stretch>
            <a:fillRect/>
          </a:stretch>
        </p:blipFill>
        <p:spPr>
          <a:xfrm>
            <a:off x="251520" y="5295747"/>
            <a:ext cx="2191737" cy="1258152"/>
          </a:xfrm>
          <a:prstGeom prst="rect">
            <a:avLst/>
          </a:prstGeom>
        </p:spPr>
      </p:pic>
      <p:pic>
        <p:nvPicPr>
          <p:cNvPr id="19" name="Picture 2" descr="http://serp-dm.ru/_nw/0/71629456.jpg"/>
          <p:cNvPicPr>
            <a:picLocks noChangeAspect="1" noChangeArrowheads="1"/>
          </p:cNvPicPr>
          <p:nvPr/>
        </p:nvPicPr>
        <p:blipFill rotWithShape="1"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/>
        </p:blipFill>
        <p:spPr bwMode="auto">
          <a:xfrm>
            <a:off x="539750" y="4076700"/>
            <a:ext cx="1228725" cy="1565275"/>
          </a:xfrm>
          <a:prstGeom prst="rect">
            <a:avLst/>
          </a:prstGeom>
          <a:noFill/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/>
        </p:spPr>
      </p:pic>
      <p:pic>
        <p:nvPicPr>
          <p:cNvPr id="10" name="Рисунок 9" descr="img4.jpg"/>
          <p:cNvPicPr>
            <a:picLocks noChangeAspect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6143625" y="2643188"/>
            <a:ext cx="190500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ext Box 5"/>
          <p:cNvSpPr txBox="1">
            <a:spLocks noChangeArrowheads="1"/>
          </p:cNvSpPr>
          <p:nvPr/>
        </p:nvSpPr>
        <p:spPr bwMode="auto">
          <a:xfrm>
            <a:off x="750888" y="1511300"/>
            <a:ext cx="7648575" cy="1385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800">
                <a:latin typeface="Georgia" pitchFamily="18" charset="0"/>
              </a:rPr>
              <a:t>Дайте определение: </a:t>
            </a:r>
            <a:r>
              <a:rPr lang="ru-RU" sz="2800">
                <a:solidFill>
                  <a:srgbClr val="007635"/>
                </a:solidFill>
                <a:latin typeface="Georgia" pitchFamily="18" charset="0"/>
              </a:rPr>
              <a:t>Религиозная толерантность.</a:t>
            </a:r>
            <a:r>
              <a:rPr lang="ru-RU" sz="2800">
                <a:latin typeface="Georgia" pitchFamily="18" charset="0"/>
              </a:rPr>
              <a:t>   </a:t>
            </a:r>
            <a:r>
              <a:rPr lang="ru-RU" sz="2800">
                <a:solidFill>
                  <a:srgbClr val="FF0000"/>
                </a:solidFill>
                <a:latin typeface="Georgia" pitchFamily="18" charset="0"/>
              </a:rPr>
              <a:t>Религиозная инотолерантность.  </a:t>
            </a:r>
          </a:p>
        </p:txBody>
      </p:sp>
      <p:pic>
        <p:nvPicPr>
          <p:cNvPr id="11" name="Picture 13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>
            <a:duotone>
              <a:schemeClr val="accent2">
                <a:shade val="45000"/>
                <a:satMod val="135000"/>
              </a:schemeClr>
              <a:prstClr val="white"/>
            </a:duotone>
            <a:extLst/>
          </a:blip>
          <a:srcRect/>
          <a:stretch>
            <a:fillRect/>
          </a:stretch>
        </p:blipFill>
        <p:spPr bwMode="auto">
          <a:xfrm>
            <a:off x="8219951" y="5924823"/>
            <a:ext cx="744537" cy="744537"/>
          </a:xfrm>
          <a:prstGeom prst="rect">
            <a:avLst/>
          </a:prstGeom>
          <a:noFill/>
          <a:ln>
            <a:noFill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14300" prst="artDeco"/>
          </a:sp3d>
          <a:extLst/>
        </p:spPr>
      </p:pic>
      <p:sp>
        <p:nvSpPr>
          <p:cNvPr id="16" name="Прямоугольник 15"/>
          <p:cNvSpPr/>
          <p:nvPr/>
        </p:nvSpPr>
        <p:spPr>
          <a:xfrm>
            <a:off x="1838657" y="406405"/>
            <a:ext cx="5472608" cy="646331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ln w="11430"/>
                <a:solidFill>
                  <a:schemeClr val="accent2">
                    <a:lumMod val="75000"/>
                  </a:schemeClr>
                </a:solidFill>
                <a:latin typeface="+mn-lt"/>
                <a:cs typeface="+mn-cs"/>
              </a:rPr>
              <a:t>Мировые религии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7720806" y="546692"/>
            <a:ext cx="853210" cy="769441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>
                <a:ln w="11430"/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10</a:t>
            </a: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screen">
            <a:duotone>
              <a:schemeClr val="accent2">
                <a:shade val="45000"/>
                <a:satMod val="135000"/>
              </a:schemeClr>
              <a:prstClr val="white"/>
            </a:duotone>
            <a:extLst/>
          </a:blip>
          <a:stretch>
            <a:fillRect/>
          </a:stretch>
        </p:blipFill>
        <p:spPr>
          <a:xfrm>
            <a:off x="251520" y="5295747"/>
            <a:ext cx="2191737" cy="1258152"/>
          </a:xfrm>
          <a:prstGeom prst="rect">
            <a:avLst/>
          </a:prstGeom>
        </p:spPr>
      </p:pic>
      <p:pic>
        <p:nvPicPr>
          <p:cNvPr id="10" name="Picture 2" descr="http://serp-dm.ru/_nw/0/71629456.jpg"/>
          <p:cNvPicPr>
            <a:picLocks noChangeAspect="1" noChangeArrowheads="1"/>
          </p:cNvPicPr>
          <p:nvPr/>
        </p:nvPicPr>
        <p:blipFill rotWithShape="1"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/>
        </p:blipFill>
        <p:spPr bwMode="auto">
          <a:xfrm>
            <a:off x="539750" y="4076700"/>
            <a:ext cx="1228725" cy="1565275"/>
          </a:xfrm>
          <a:prstGeom prst="rect">
            <a:avLst/>
          </a:prstGeom>
          <a:noFill/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/>
        </p:spPr>
      </p:pic>
      <p:sp>
        <p:nvSpPr>
          <p:cNvPr id="12" name="Text Box 5"/>
          <p:cNvSpPr txBox="1">
            <a:spLocks noChangeArrowheads="1"/>
          </p:cNvSpPr>
          <p:nvPr/>
        </p:nvSpPr>
        <p:spPr bwMode="auto">
          <a:xfrm>
            <a:off x="2357438" y="4500563"/>
            <a:ext cx="6305550" cy="2074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20000"/>
              </a:spcBef>
            </a:pPr>
            <a:r>
              <a:rPr lang="ru-RU" sz="1400" b="1">
                <a:solidFill>
                  <a:srgbClr val="007635"/>
                </a:solidFill>
                <a:latin typeface="Georgia" pitchFamily="18" charset="0"/>
              </a:rPr>
              <a:t>это терпимые, толерантные отношения между верующими различных религий и конфессий, религиозными объединениями, основанные на принципе взаимоуважения, взаимного признания прав на существование и деятельность.</a:t>
            </a:r>
            <a:r>
              <a:rPr lang="ru-RU" sz="1400" b="1">
                <a:latin typeface="Georgia" pitchFamily="18" charset="0"/>
              </a:rPr>
              <a:t> </a:t>
            </a:r>
            <a:r>
              <a:rPr lang="ru-RU" sz="1400" b="1">
                <a:solidFill>
                  <a:srgbClr val="C00000"/>
                </a:solidFill>
                <a:latin typeface="Georgia" pitchFamily="18" charset="0"/>
              </a:rPr>
              <a:t>Религиозная же интолерантность (нетерпимость)</a:t>
            </a:r>
            <a:r>
              <a:rPr lang="ru-RU" sz="1400">
                <a:solidFill>
                  <a:srgbClr val="C00000"/>
                </a:solidFill>
                <a:latin typeface="Georgia" pitchFamily="18" charset="0"/>
              </a:rPr>
              <a:t> – это резко отрицательное, негативное отношение к верующим иной религиозной традиции, иной конфессии, которая может выражаться в ущемлении их прав, в репрессиях, гонениях и преследованиях. </a:t>
            </a:r>
          </a:p>
          <a:p>
            <a:pPr>
              <a:spcBef>
                <a:spcPct val="20000"/>
              </a:spcBef>
            </a:pPr>
            <a:endParaRPr lang="ru-RU" sz="1400" b="1" i="1">
              <a:solidFill>
                <a:srgbClr val="007635"/>
              </a:solidFill>
              <a:latin typeface="Georgia" pitchFamily="18" charset="0"/>
            </a:endParaRPr>
          </a:p>
        </p:txBody>
      </p:sp>
      <p:pic>
        <p:nvPicPr>
          <p:cNvPr id="13" name="Рисунок 12" descr="img17.jpg"/>
          <p:cNvPicPr>
            <a:picLocks noChangeAspect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5143500" y="2571750"/>
            <a:ext cx="3357563" cy="188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ext Box 5"/>
          <p:cNvSpPr txBox="1">
            <a:spLocks noChangeArrowheads="1"/>
          </p:cNvSpPr>
          <p:nvPr/>
        </p:nvSpPr>
        <p:spPr bwMode="auto">
          <a:xfrm>
            <a:off x="750888" y="1511300"/>
            <a:ext cx="7648575" cy="1169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800">
                <a:latin typeface="Georgia" pitchFamily="18" charset="0"/>
              </a:rPr>
              <a:t>Схематично изобразите  символы каждой мировой религии. Дайте определение </a:t>
            </a:r>
            <a:r>
              <a:rPr lang="ru-RU" sz="1400" i="1">
                <a:latin typeface="Georgia" pitchFamily="18" charset="0"/>
              </a:rPr>
              <a:t>Время выполнения 3 минуты</a:t>
            </a:r>
          </a:p>
        </p:txBody>
      </p:sp>
      <p:pic>
        <p:nvPicPr>
          <p:cNvPr id="11" name="Picture 13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>
            <a:duotone>
              <a:schemeClr val="accent2">
                <a:shade val="45000"/>
                <a:satMod val="135000"/>
              </a:schemeClr>
              <a:prstClr val="white"/>
            </a:duotone>
            <a:extLst/>
          </a:blip>
          <a:srcRect/>
          <a:stretch>
            <a:fillRect/>
          </a:stretch>
        </p:blipFill>
        <p:spPr bwMode="auto">
          <a:xfrm>
            <a:off x="8219951" y="5924823"/>
            <a:ext cx="744537" cy="744537"/>
          </a:xfrm>
          <a:prstGeom prst="rect">
            <a:avLst/>
          </a:prstGeom>
          <a:noFill/>
          <a:ln>
            <a:noFill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14300" prst="artDeco"/>
          </a:sp3d>
          <a:extLst/>
        </p:spPr>
      </p:pic>
      <p:sp>
        <p:nvSpPr>
          <p:cNvPr id="16" name="Прямоугольник 15"/>
          <p:cNvSpPr/>
          <p:nvPr/>
        </p:nvSpPr>
        <p:spPr>
          <a:xfrm>
            <a:off x="1838657" y="406405"/>
            <a:ext cx="5472608" cy="646331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ln w="11430"/>
                <a:solidFill>
                  <a:schemeClr val="accent2">
                    <a:lumMod val="75000"/>
                  </a:schemeClr>
                </a:solidFill>
                <a:latin typeface="+mn-lt"/>
                <a:cs typeface="+mn-cs"/>
              </a:rPr>
              <a:t>Мировые религии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7720806" y="546692"/>
            <a:ext cx="853210" cy="769441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>
                <a:ln w="11430"/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20</a:t>
            </a: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screen">
            <a:duotone>
              <a:schemeClr val="accent2">
                <a:shade val="45000"/>
                <a:satMod val="135000"/>
              </a:schemeClr>
              <a:prstClr val="white"/>
            </a:duotone>
            <a:extLst/>
          </a:blip>
          <a:stretch>
            <a:fillRect/>
          </a:stretch>
        </p:blipFill>
        <p:spPr>
          <a:xfrm>
            <a:off x="251520" y="5295747"/>
            <a:ext cx="2191737" cy="1258152"/>
          </a:xfrm>
          <a:prstGeom prst="rect">
            <a:avLst/>
          </a:prstGeom>
        </p:spPr>
      </p:pic>
      <p:pic>
        <p:nvPicPr>
          <p:cNvPr id="10" name="Picture 2" descr="http://serp-dm.ru/_nw/0/71629456.jpg"/>
          <p:cNvPicPr>
            <a:picLocks noChangeAspect="1" noChangeArrowheads="1"/>
          </p:cNvPicPr>
          <p:nvPr/>
        </p:nvPicPr>
        <p:blipFill rotWithShape="1"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/>
        </p:blipFill>
        <p:spPr bwMode="auto">
          <a:xfrm>
            <a:off x="539750" y="4076700"/>
            <a:ext cx="1228725" cy="1565275"/>
          </a:xfrm>
          <a:prstGeom prst="rect">
            <a:avLst/>
          </a:prstGeom>
          <a:noFill/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/>
        </p:spPr>
      </p:pic>
      <p:sp>
        <p:nvSpPr>
          <p:cNvPr id="12" name="Text Box 5"/>
          <p:cNvSpPr txBox="1">
            <a:spLocks noChangeArrowheads="1"/>
          </p:cNvSpPr>
          <p:nvPr/>
        </p:nvSpPr>
        <p:spPr bwMode="auto">
          <a:xfrm>
            <a:off x="2443163" y="4152900"/>
            <a:ext cx="630555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800" i="1">
                <a:latin typeface="Georgia" pitchFamily="18" charset="0"/>
              </a:rPr>
              <a:t>.</a:t>
            </a:r>
          </a:p>
        </p:txBody>
      </p:sp>
      <p:pic>
        <p:nvPicPr>
          <p:cNvPr id="13" name="Рисунок 12" descr="img3.jpg"/>
          <p:cNvPicPr>
            <a:picLocks noChangeAspect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2286000" y="2428875"/>
            <a:ext cx="3000375" cy="2249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Рисунок 13" descr="12392250-christianity-symbol-golden-cross-crucifix-symbol-of-christian-faith-white-background--Stock-Vector.jpg"/>
          <p:cNvPicPr>
            <a:picLocks noChangeAspect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5072063" y="4286250"/>
            <a:ext cx="2105025" cy="2105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Рисунок 14" descr="14670016-Ислам-знак-с-полумесяцем-и-меньший-звезды.jpg"/>
          <p:cNvPicPr>
            <a:picLocks noChangeAspect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6500813" y="2428875"/>
            <a:ext cx="1714500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Рисунок 17" descr="15249-img_4.jpg"/>
          <p:cNvPicPr>
            <a:picLocks noChangeAspect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3071813" y="4857750"/>
            <a:ext cx="2143125" cy="160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5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ext Box 5"/>
          <p:cNvSpPr txBox="1">
            <a:spLocks noChangeArrowheads="1"/>
          </p:cNvSpPr>
          <p:nvPr/>
        </p:nvSpPr>
        <p:spPr bwMode="auto">
          <a:xfrm>
            <a:off x="750888" y="1511300"/>
            <a:ext cx="764857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800">
                <a:latin typeface="Georgia" pitchFamily="18" charset="0"/>
              </a:rPr>
              <a:t>Что лежит в основе каждой религии?   </a:t>
            </a:r>
          </a:p>
        </p:txBody>
      </p:sp>
      <p:pic>
        <p:nvPicPr>
          <p:cNvPr id="11" name="Picture 13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>
            <a:duotone>
              <a:schemeClr val="accent2">
                <a:shade val="45000"/>
                <a:satMod val="135000"/>
              </a:schemeClr>
              <a:prstClr val="white"/>
            </a:duotone>
            <a:extLst/>
          </a:blip>
          <a:srcRect/>
          <a:stretch>
            <a:fillRect/>
          </a:stretch>
        </p:blipFill>
        <p:spPr bwMode="auto">
          <a:xfrm>
            <a:off x="8219951" y="5924823"/>
            <a:ext cx="744537" cy="744537"/>
          </a:xfrm>
          <a:prstGeom prst="rect">
            <a:avLst/>
          </a:prstGeom>
          <a:noFill/>
          <a:ln>
            <a:noFill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14300" prst="artDeco"/>
          </a:sp3d>
          <a:extLst/>
        </p:spPr>
      </p:pic>
      <p:sp>
        <p:nvSpPr>
          <p:cNvPr id="16" name="Прямоугольник 15"/>
          <p:cNvSpPr/>
          <p:nvPr/>
        </p:nvSpPr>
        <p:spPr>
          <a:xfrm>
            <a:off x="1838657" y="406405"/>
            <a:ext cx="5472608" cy="646331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ln w="11430"/>
                <a:solidFill>
                  <a:schemeClr val="accent2">
                    <a:lumMod val="75000"/>
                  </a:schemeClr>
                </a:solidFill>
                <a:latin typeface="+mn-lt"/>
                <a:cs typeface="+mn-cs"/>
              </a:rPr>
              <a:t>Мировые религии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7720806" y="546692"/>
            <a:ext cx="853210" cy="769441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>
                <a:ln w="11430"/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40</a:t>
            </a: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screen">
            <a:duotone>
              <a:schemeClr val="accent2">
                <a:shade val="45000"/>
                <a:satMod val="135000"/>
              </a:schemeClr>
              <a:prstClr val="white"/>
            </a:duotone>
            <a:extLst/>
          </a:blip>
          <a:stretch>
            <a:fillRect/>
          </a:stretch>
        </p:blipFill>
        <p:spPr>
          <a:xfrm>
            <a:off x="251520" y="5295747"/>
            <a:ext cx="2191737" cy="1258152"/>
          </a:xfrm>
          <a:prstGeom prst="rect">
            <a:avLst/>
          </a:prstGeom>
        </p:spPr>
      </p:pic>
      <p:pic>
        <p:nvPicPr>
          <p:cNvPr id="10" name="Picture 2" descr="http://serp-dm.ru/_nw/0/71629456.jpg"/>
          <p:cNvPicPr>
            <a:picLocks noChangeAspect="1" noChangeArrowheads="1"/>
          </p:cNvPicPr>
          <p:nvPr/>
        </p:nvPicPr>
        <p:blipFill rotWithShape="1"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/>
        </p:blipFill>
        <p:spPr bwMode="auto">
          <a:xfrm>
            <a:off x="539750" y="4076700"/>
            <a:ext cx="1228725" cy="1565275"/>
          </a:xfrm>
          <a:prstGeom prst="rect">
            <a:avLst/>
          </a:prstGeom>
          <a:noFill/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/>
        </p:spPr>
      </p:pic>
      <p:sp>
        <p:nvSpPr>
          <p:cNvPr id="12" name="Text Box 5"/>
          <p:cNvSpPr txBox="1">
            <a:spLocks noChangeArrowheads="1"/>
          </p:cNvSpPr>
          <p:nvPr/>
        </p:nvSpPr>
        <p:spPr bwMode="auto">
          <a:xfrm>
            <a:off x="2443163" y="4152900"/>
            <a:ext cx="6305550" cy="181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800">
                <a:latin typeface="Georgia" pitchFamily="18" charset="0"/>
              </a:rPr>
              <a:t>В основе каждой религии лежит нравственность, а это </a:t>
            </a:r>
            <a:r>
              <a:rPr lang="ru-RU" sz="2800" u="sng">
                <a:latin typeface="Georgia" pitchFamily="18" charset="0"/>
              </a:rPr>
              <a:t>честность, доброта, целомудрие, уважение к личности и собственности других.</a:t>
            </a:r>
            <a:endParaRPr lang="ru-RU" sz="2800" i="1">
              <a:latin typeface="Georgia" pitchFamily="18" charset="0"/>
            </a:endParaRPr>
          </a:p>
        </p:txBody>
      </p:sp>
      <p:pic>
        <p:nvPicPr>
          <p:cNvPr id="13" name="Рисунок 12" descr="rizk--768x565.jpg"/>
          <p:cNvPicPr>
            <a:picLocks noChangeAspect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3429000" y="2000250"/>
            <a:ext cx="3929063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ext Box 5"/>
          <p:cNvSpPr txBox="1">
            <a:spLocks noChangeArrowheads="1"/>
          </p:cNvSpPr>
          <p:nvPr/>
        </p:nvSpPr>
        <p:spPr bwMode="auto">
          <a:xfrm>
            <a:off x="750888" y="1511300"/>
            <a:ext cx="764857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800">
                <a:latin typeface="Georgia" pitchFamily="18" charset="0"/>
              </a:rPr>
              <a:t>Дайте  определение  - «Субкультуры» </a:t>
            </a:r>
          </a:p>
        </p:txBody>
      </p:sp>
      <p:pic>
        <p:nvPicPr>
          <p:cNvPr id="10" name="Picture 13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>
            <a:duotone>
              <a:schemeClr val="accent3">
                <a:shade val="45000"/>
                <a:satMod val="135000"/>
              </a:schemeClr>
              <a:prstClr val="white"/>
            </a:duotone>
            <a:extLst/>
          </a:blip>
          <a:srcRect/>
          <a:stretch>
            <a:fillRect/>
          </a:stretch>
        </p:blipFill>
        <p:spPr bwMode="auto">
          <a:xfrm>
            <a:off x="8219951" y="5924823"/>
            <a:ext cx="744537" cy="744537"/>
          </a:xfrm>
          <a:prstGeom prst="rect">
            <a:avLst/>
          </a:prstGeom>
          <a:noFill/>
          <a:ln>
            <a:noFill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14300" prst="artDeco"/>
          </a:sp3d>
          <a:extLst/>
        </p:spPr>
      </p:pic>
      <p:sp>
        <p:nvSpPr>
          <p:cNvPr id="20" name="Прямоугольник 19"/>
          <p:cNvSpPr/>
          <p:nvPr/>
        </p:nvSpPr>
        <p:spPr>
          <a:xfrm>
            <a:off x="1838657" y="406405"/>
            <a:ext cx="5472608" cy="646331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ln w="11430"/>
                <a:solidFill>
                  <a:srgbClr val="007635"/>
                </a:solidFill>
                <a:latin typeface="+mn-lt"/>
                <a:cs typeface="+mn-cs"/>
              </a:rPr>
              <a:t>Субкультуры</a:t>
            </a:r>
          </a:p>
        </p:txBody>
      </p:sp>
      <p:sp>
        <p:nvSpPr>
          <p:cNvPr id="21" name="Прямоугольник 20"/>
          <p:cNvSpPr/>
          <p:nvPr/>
        </p:nvSpPr>
        <p:spPr>
          <a:xfrm>
            <a:off x="7720806" y="546692"/>
            <a:ext cx="853210" cy="769441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>
                <a:ln w="11430"/>
                <a:solidFill>
                  <a:srgbClr val="007635"/>
                </a:solidFill>
                <a:latin typeface="Arial" pitchFamily="34" charset="0"/>
                <a:cs typeface="Arial" pitchFamily="34" charset="0"/>
              </a:rPr>
              <a:t>10</a:t>
            </a: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screen">
            <a:duotone>
              <a:schemeClr val="accent3">
                <a:shade val="45000"/>
                <a:satMod val="135000"/>
              </a:schemeClr>
              <a:prstClr val="white"/>
            </a:duotone>
            <a:extLst/>
          </a:blip>
          <a:stretch>
            <a:fillRect/>
          </a:stretch>
        </p:blipFill>
        <p:spPr>
          <a:xfrm>
            <a:off x="251520" y="5295747"/>
            <a:ext cx="2191737" cy="1258152"/>
          </a:xfrm>
          <a:prstGeom prst="rect">
            <a:avLst/>
          </a:prstGeom>
        </p:spPr>
      </p:pic>
      <p:pic>
        <p:nvPicPr>
          <p:cNvPr id="11" name="Picture 2" descr="http://serp-dm.ru/_nw/0/71629456.jpg"/>
          <p:cNvPicPr>
            <a:picLocks noChangeAspect="1" noChangeArrowheads="1"/>
          </p:cNvPicPr>
          <p:nvPr/>
        </p:nvPicPr>
        <p:blipFill rotWithShape="1"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/>
        </p:blipFill>
        <p:spPr bwMode="auto">
          <a:xfrm>
            <a:off x="539750" y="4076700"/>
            <a:ext cx="1228725" cy="1565275"/>
          </a:xfrm>
          <a:prstGeom prst="rect">
            <a:avLst/>
          </a:prstGeom>
          <a:noFill/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/>
        </p:spPr>
      </p:pic>
      <p:sp>
        <p:nvSpPr>
          <p:cNvPr id="12" name="Text Box 5"/>
          <p:cNvSpPr txBox="1">
            <a:spLocks noChangeArrowheads="1"/>
          </p:cNvSpPr>
          <p:nvPr/>
        </p:nvSpPr>
        <p:spPr bwMode="auto">
          <a:xfrm>
            <a:off x="2428875" y="4714875"/>
            <a:ext cx="630555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20000"/>
              </a:spcBef>
            </a:pPr>
            <a:r>
              <a:rPr lang="ru-RU" b="1">
                <a:latin typeface="Georgia" pitchFamily="18" charset="0"/>
              </a:rPr>
              <a:t>это</a:t>
            </a:r>
            <a:r>
              <a:rPr lang="ru-RU">
                <a:latin typeface="Georgia" pitchFamily="18" charset="0"/>
              </a:rPr>
              <a:t> часть </a:t>
            </a:r>
            <a:r>
              <a:rPr lang="ru-RU" b="1">
                <a:latin typeface="Georgia" pitchFamily="18" charset="0"/>
              </a:rPr>
              <a:t>культуры</a:t>
            </a:r>
            <a:r>
              <a:rPr lang="ru-RU">
                <a:latin typeface="Georgia" pitchFamily="18" charset="0"/>
              </a:rPr>
              <a:t> того или иного общества, которая отличается от большинства отдельными признаками: поведением, взглядами, мнениями, внешностью, языком, системой ценностей и т.д.</a:t>
            </a:r>
            <a:endParaRPr lang="ru-RU" i="1">
              <a:latin typeface="Georgia" pitchFamily="18" charset="0"/>
            </a:endParaRPr>
          </a:p>
        </p:txBody>
      </p:sp>
      <p:pic>
        <p:nvPicPr>
          <p:cNvPr id="13" name="Рисунок 12" descr="img0.jpg"/>
          <p:cNvPicPr>
            <a:picLocks noChangeAspect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5357813" y="2143125"/>
            <a:ext cx="3333750" cy="2500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Text Box 5"/>
          <p:cNvSpPr txBox="1">
            <a:spLocks noChangeArrowheads="1"/>
          </p:cNvSpPr>
          <p:nvPr/>
        </p:nvSpPr>
        <p:spPr bwMode="auto">
          <a:xfrm>
            <a:off x="750888" y="1511300"/>
            <a:ext cx="7648575" cy="1385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800">
                <a:latin typeface="Georgia" pitchFamily="18" charset="0"/>
              </a:rPr>
              <a:t>Почему субкультура  футбольного фан клуба, считается опасной? Приведите пример.  </a:t>
            </a:r>
          </a:p>
        </p:txBody>
      </p:sp>
      <p:pic>
        <p:nvPicPr>
          <p:cNvPr id="10" name="Picture 13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>
            <a:duotone>
              <a:schemeClr val="accent3">
                <a:shade val="45000"/>
                <a:satMod val="135000"/>
              </a:schemeClr>
              <a:prstClr val="white"/>
            </a:duotone>
            <a:extLst/>
          </a:blip>
          <a:srcRect/>
          <a:stretch>
            <a:fillRect/>
          </a:stretch>
        </p:blipFill>
        <p:spPr bwMode="auto">
          <a:xfrm>
            <a:off x="8219951" y="5924823"/>
            <a:ext cx="744537" cy="744537"/>
          </a:xfrm>
          <a:prstGeom prst="rect">
            <a:avLst/>
          </a:prstGeom>
          <a:noFill/>
          <a:ln>
            <a:noFill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14300" prst="artDeco"/>
          </a:sp3d>
          <a:extLst/>
        </p:spPr>
      </p:pic>
      <p:sp>
        <p:nvSpPr>
          <p:cNvPr id="20" name="Прямоугольник 19"/>
          <p:cNvSpPr/>
          <p:nvPr/>
        </p:nvSpPr>
        <p:spPr>
          <a:xfrm>
            <a:off x="1838657" y="406405"/>
            <a:ext cx="5472608" cy="646331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ln w="11430"/>
                <a:solidFill>
                  <a:srgbClr val="007635"/>
                </a:solidFill>
                <a:latin typeface="+mn-lt"/>
                <a:cs typeface="+mn-cs"/>
              </a:rPr>
              <a:t>Субкультуры</a:t>
            </a:r>
          </a:p>
        </p:txBody>
      </p:sp>
      <p:sp>
        <p:nvSpPr>
          <p:cNvPr id="21" name="Прямоугольник 20"/>
          <p:cNvSpPr/>
          <p:nvPr/>
        </p:nvSpPr>
        <p:spPr>
          <a:xfrm>
            <a:off x="7720806" y="546692"/>
            <a:ext cx="853210" cy="769441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>
                <a:ln w="11430"/>
                <a:solidFill>
                  <a:srgbClr val="007635"/>
                </a:solidFill>
                <a:latin typeface="Arial" pitchFamily="34" charset="0"/>
                <a:cs typeface="Arial" pitchFamily="34" charset="0"/>
              </a:rPr>
              <a:t>30</a:t>
            </a: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screen">
            <a:duotone>
              <a:schemeClr val="accent3">
                <a:shade val="45000"/>
                <a:satMod val="135000"/>
              </a:schemeClr>
              <a:prstClr val="white"/>
            </a:duotone>
            <a:extLst/>
          </a:blip>
          <a:stretch>
            <a:fillRect/>
          </a:stretch>
        </p:blipFill>
        <p:spPr>
          <a:xfrm>
            <a:off x="251520" y="5295747"/>
            <a:ext cx="2191737" cy="1258152"/>
          </a:xfrm>
          <a:prstGeom prst="rect">
            <a:avLst/>
          </a:prstGeom>
        </p:spPr>
      </p:pic>
      <p:pic>
        <p:nvPicPr>
          <p:cNvPr id="11" name="Picture 2" descr="http://serp-dm.ru/_nw/0/71629456.jpg"/>
          <p:cNvPicPr>
            <a:picLocks noChangeAspect="1" noChangeArrowheads="1"/>
          </p:cNvPicPr>
          <p:nvPr/>
        </p:nvPicPr>
        <p:blipFill rotWithShape="1"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/>
        </p:blipFill>
        <p:spPr bwMode="auto">
          <a:xfrm>
            <a:off x="539750" y="4076700"/>
            <a:ext cx="1228725" cy="1565275"/>
          </a:xfrm>
          <a:prstGeom prst="rect">
            <a:avLst/>
          </a:prstGeom>
          <a:noFill/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/>
        </p:spPr>
      </p:pic>
      <p:sp>
        <p:nvSpPr>
          <p:cNvPr id="12" name="Text Box 5"/>
          <p:cNvSpPr txBox="1">
            <a:spLocks noChangeArrowheads="1"/>
          </p:cNvSpPr>
          <p:nvPr/>
        </p:nvSpPr>
        <p:spPr bwMode="auto">
          <a:xfrm>
            <a:off x="2500313" y="5286375"/>
            <a:ext cx="630555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800" i="1">
                <a:latin typeface="Georgia" pitchFamily="18" charset="0"/>
              </a:rPr>
              <a:t>Устраивают массовые беспорядки</a:t>
            </a:r>
          </a:p>
        </p:txBody>
      </p:sp>
      <p:pic>
        <p:nvPicPr>
          <p:cNvPr id="13" name="Рисунок 12" descr="futbol_40.jpg"/>
          <p:cNvPicPr>
            <a:picLocks noChangeAspect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4786313" y="2786063"/>
            <a:ext cx="3384550" cy="2281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Text Box 5"/>
          <p:cNvSpPr txBox="1">
            <a:spLocks noChangeArrowheads="1"/>
          </p:cNvSpPr>
          <p:nvPr/>
        </p:nvSpPr>
        <p:spPr bwMode="auto">
          <a:xfrm>
            <a:off x="750888" y="1511300"/>
            <a:ext cx="7648575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800" b="1">
                <a:latin typeface="Georgia" pitchFamily="18" charset="0"/>
              </a:rPr>
              <a:t>Основные угрозы в сети интернет для детей?</a:t>
            </a:r>
            <a:endParaRPr lang="ru-RU" sz="2800">
              <a:latin typeface="Georgia" pitchFamily="18" charset="0"/>
            </a:endParaRPr>
          </a:p>
        </p:txBody>
      </p:sp>
      <p:pic>
        <p:nvPicPr>
          <p:cNvPr id="16" name="Picture 13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>
            <a:duotone>
              <a:schemeClr val="accent4">
                <a:shade val="45000"/>
                <a:satMod val="135000"/>
              </a:schemeClr>
              <a:prstClr val="white"/>
            </a:duotone>
            <a:extLst/>
          </a:blip>
          <a:srcRect/>
          <a:stretch>
            <a:fillRect/>
          </a:stretch>
        </p:blipFill>
        <p:spPr bwMode="auto">
          <a:xfrm>
            <a:off x="8219951" y="5924823"/>
            <a:ext cx="744537" cy="744537"/>
          </a:xfrm>
          <a:prstGeom prst="rect">
            <a:avLst/>
          </a:prstGeom>
          <a:noFill/>
          <a:ln>
            <a:noFill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14300" prst="artDeco"/>
          </a:sp3d>
          <a:extLst/>
        </p:spPr>
      </p:pic>
      <p:sp>
        <p:nvSpPr>
          <p:cNvPr id="17" name="Прямоугольник 16"/>
          <p:cNvSpPr/>
          <p:nvPr/>
        </p:nvSpPr>
        <p:spPr>
          <a:xfrm>
            <a:off x="1838657" y="406405"/>
            <a:ext cx="5472608" cy="646331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ln w="11430"/>
                <a:solidFill>
                  <a:schemeClr val="accent4">
                    <a:lumMod val="75000"/>
                  </a:schemeClr>
                </a:solidFill>
                <a:latin typeface="+mn-lt"/>
                <a:cs typeface="+mn-cs"/>
              </a:rPr>
              <a:t>Безопасность в сети</a:t>
            </a:r>
          </a:p>
        </p:txBody>
      </p:sp>
      <p:sp>
        <p:nvSpPr>
          <p:cNvPr id="18" name="Прямоугольник 17"/>
          <p:cNvSpPr/>
          <p:nvPr/>
        </p:nvSpPr>
        <p:spPr>
          <a:xfrm>
            <a:off x="7720806" y="546692"/>
            <a:ext cx="853210" cy="769441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>
                <a:ln w="11430"/>
                <a:solidFill>
                  <a:schemeClr val="accent4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20</a:t>
            </a: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screen">
            <a:duotone>
              <a:schemeClr val="accent4">
                <a:shade val="45000"/>
                <a:satMod val="135000"/>
              </a:schemeClr>
              <a:prstClr val="white"/>
            </a:duotone>
            <a:extLst/>
          </a:blip>
          <a:stretch>
            <a:fillRect/>
          </a:stretch>
        </p:blipFill>
        <p:spPr>
          <a:xfrm>
            <a:off x="251520" y="5295747"/>
            <a:ext cx="2191737" cy="1258152"/>
          </a:xfrm>
          <a:prstGeom prst="rect">
            <a:avLst/>
          </a:prstGeom>
        </p:spPr>
      </p:pic>
      <p:pic>
        <p:nvPicPr>
          <p:cNvPr id="10" name="Picture 2" descr="http://serp-dm.ru/_nw/0/71629456.jpg"/>
          <p:cNvPicPr>
            <a:picLocks noChangeAspect="1" noChangeArrowheads="1"/>
          </p:cNvPicPr>
          <p:nvPr/>
        </p:nvPicPr>
        <p:blipFill rotWithShape="1"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/>
        </p:blipFill>
        <p:spPr bwMode="auto">
          <a:xfrm>
            <a:off x="539750" y="4076700"/>
            <a:ext cx="1228725" cy="1565275"/>
          </a:xfrm>
          <a:prstGeom prst="rect">
            <a:avLst/>
          </a:prstGeom>
          <a:noFill/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/>
        </p:spPr>
      </p:pic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2443163" y="4152900"/>
            <a:ext cx="6305550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800" i="1">
                <a:latin typeface="Georgia" pitchFamily="18" charset="0"/>
              </a:rPr>
              <a:t>Интернет зависимость, опасная информация для подростка, мошенничество. </a:t>
            </a:r>
          </a:p>
        </p:txBody>
      </p:sp>
      <p:pic>
        <p:nvPicPr>
          <p:cNvPr id="51209" name="Рисунок 11" descr="086a4204ace889f028a6fb0801d61ed5_XL.jpg"/>
          <p:cNvPicPr>
            <a:picLocks noChangeAspect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3286125" y="2000250"/>
            <a:ext cx="4214813" cy="2205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2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860000"/>
      </a:hlink>
      <a:folHlink>
        <a:srgbClr val="E36C09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1266</TotalTime>
  <Words>537</Words>
  <Application>Microsoft Office PowerPoint</Application>
  <PresentationFormat>Экран (4:3)</PresentationFormat>
  <Paragraphs>76</Paragraphs>
  <Slides>14</Slides>
  <Notes>14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Ранько Елена</dc:creator>
  <cp:lastModifiedBy>Школа</cp:lastModifiedBy>
  <cp:revision>86</cp:revision>
  <dcterms:created xsi:type="dcterms:W3CDTF">2015-05-04T12:07:23Z</dcterms:created>
  <dcterms:modified xsi:type="dcterms:W3CDTF">2020-04-10T11:35:12Z</dcterms:modified>
</cp:coreProperties>
</file>