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3" r:id="rId16"/>
    <p:sldId id="275" r:id="rId17"/>
    <p:sldId id="274" r:id="rId18"/>
    <p:sldId id="276" r:id="rId19"/>
    <p:sldId id="277" r:id="rId20"/>
    <p:sldId id="278" r:id="rId2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ndara" panose="020E0502030303020204" pitchFamily="34" charset="0"/>
      <p:regular r:id="rId26"/>
      <p:bold r:id="rId27"/>
      <p:italic r:id="rId28"/>
      <p:boldItalic r:id="rId29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2391"/>
    <a:srgbClr val="F60000"/>
    <a:srgbClr val="2E6C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F42391-76DD-4C30-85B0-E4E5298A5FC5}" type="doc">
      <dgm:prSet loTypeId="urn:microsoft.com/office/officeart/2005/8/layout/vList3#1" loCatId="list" qsTypeId="urn:microsoft.com/office/officeart/2005/8/quickstyle/3d6" qsCatId="3D" csTypeId="urn:microsoft.com/office/officeart/2005/8/colors/colorful5" csCatId="colorful" phldr="1"/>
      <dgm:spPr/>
    </dgm:pt>
    <dgm:pt modelId="{CFF5DE86-867C-4B56-A968-CE58858DE112}" type="pres">
      <dgm:prSet presAssocID="{BCF42391-76DD-4C30-85B0-E4E5298A5FC5}" presName="linearFlow" presStyleCnt="0">
        <dgm:presLayoutVars>
          <dgm:dir/>
          <dgm:resizeHandles val="exact"/>
        </dgm:presLayoutVars>
      </dgm:prSet>
      <dgm:spPr/>
    </dgm:pt>
  </dgm:ptLst>
  <dgm:cxnLst>
    <dgm:cxn modelId="{D60B2055-760F-44D3-8F0A-9009D15981AD}" type="presOf" srcId="{BCF42391-76DD-4C30-85B0-E4E5298A5FC5}" destId="{CFF5DE86-867C-4B56-A968-CE58858DE112}" srcOrd="0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3C713A-5EFE-45F4-93E6-1C8DC3460145}" type="doc">
      <dgm:prSet loTypeId="urn:microsoft.com/office/officeart/2005/8/layout/vList3#2" loCatId="list" qsTypeId="urn:microsoft.com/office/officeart/2005/8/quickstyle/3d6" qsCatId="3D" csTypeId="urn:microsoft.com/office/officeart/2005/8/colors/colorful3" csCatId="colorful" phldr="1"/>
      <dgm:spPr/>
    </dgm:pt>
    <dgm:pt modelId="{34E16020-6A65-4D26-BC02-595EE4DE401C}" type="pres">
      <dgm:prSet presAssocID="{DC3C713A-5EFE-45F4-93E6-1C8DC3460145}" presName="linearFlow" presStyleCnt="0">
        <dgm:presLayoutVars>
          <dgm:dir/>
          <dgm:resizeHandles val="exact"/>
        </dgm:presLayoutVars>
      </dgm:prSet>
      <dgm:spPr/>
    </dgm:pt>
  </dgm:ptLst>
  <dgm:cxnLst>
    <dgm:cxn modelId="{BFAD4511-DE04-44E9-8B5F-0C9C39A9483A}" type="presOf" srcId="{DC3C713A-5EFE-45F4-93E6-1C8DC3460145}" destId="{34E16020-6A65-4D26-BC02-595EE4DE401C}" srcOrd="0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2EF30E-B827-41D5-87C5-B4EA05191E6B}" type="doc">
      <dgm:prSet loTypeId="urn:microsoft.com/office/officeart/2005/8/layout/vList3#3" loCatId="list" qsTypeId="urn:microsoft.com/office/officeart/2005/8/quickstyle/3d6" qsCatId="3D" csTypeId="urn:microsoft.com/office/officeart/2005/8/colors/colorful5" csCatId="colorful" phldr="1"/>
      <dgm:spPr/>
    </dgm:pt>
    <dgm:pt modelId="{FA07397E-F591-4FF1-AECF-D5A91FB19517}" type="pres">
      <dgm:prSet presAssocID="{DF2EF30E-B827-41D5-87C5-B4EA05191E6B}" presName="linearFlow" presStyleCnt="0">
        <dgm:presLayoutVars>
          <dgm:dir/>
          <dgm:resizeHandles val="exact"/>
        </dgm:presLayoutVars>
      </dgm:prSet>
      <dgm:spPr/>
    </dgm:pt>
  </dgm:ptLst>
  <dgm:cxnLst>
    <dgm:cxn modelId="{D28B2D40-17E6-45DD-84BA-5A670A3B9521}" type="presOf" srcId="{DF2EF30E-B827-41D5-87C5-B4EA05191E6B}" destId="{FA07397E-F591-4FF1-AECF-D5A91FB19517}" srcOrd="0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D7A57-4FCB-4EC8-8754-AD489A3AE95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AA230-9334-4A8B-8BC7-8208C9214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5D1A5-E122-473A-8BAF-5E8BF66202E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20C68-8DFF-4707-BADB-C8339B204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5361D-4DF1-4466-91E7-A2FEBAE15883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C3851-D01F-4BF9-9165-4DDF32234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D2C04-51D0-41DE-A527-DDC7F9C67392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CC70B-9CA7-4478-AA55-7309C2ABC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C305F-87EC-4598-A28E-C136F2B4B70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CC43B-8231-424E-8C29-73DC20B91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87D01-A57D-469D-8E10-D834ED139F8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D5FE4-6769-4E1E-A61C-B25D68C49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34D15-C486-4D55-8F2F-AFC701941BA6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25CED-B027-44C0-AEFC-DEE269BB8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162DE-9889-46D3-8FCB-BC50582F373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513A7-3179-4697-B9F0-0D79650E7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DB3E4-F16A-4C38-A57E-ADAD896B0FBB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6C64E-9457-4B3A-BA28-74E85FA70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41ABD-DDFB-4241-8A9A-C785B37EA1D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FE3A8-D93D-4E7A-A7F7-3C1D22BC1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0366E-D31B-419F-B383-9DFEA03E1955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D4C7A-92F6-4D1D-8C0A-64026FE71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1D5EA35-A2FD-4C6B-971C-A756B677040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A61FDE1-9F3C-4D9B-84F0-348B55411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34925" y="836613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Глобальные экологические проблемы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365104"/>
            <a:ext cx="6400800" cy="7921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dirty="0" smtClean="0"/>
              <a:t>        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6460" y="4414988"/>
            <a:ext cx="86281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Выполнил: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студент 2 курса Колосов Андрей</a:t>
            </a:r>
          </a:p>
          <a:p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преподаватель химии </a:t>
            </a:r>
          </a:p>
          <a:p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ХРОМЫХ  Валентина  Александровна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-180975" y="476250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Загрязнение воды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348880"/>
            <a:ext cx="3893051" cy="369331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Чистая вода прозрачна, бесцветна, не имеет запаха и вкуса, населена множеством рыб, растений и животных. Загрязненные воды мутные, с неприятным запахом, не пригодны для питья, часто содержат огромное количество бактерий и водорослей. Система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самоочистки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воды (аэрация проточной водой и осаждение на дно взвешенных частиц) не срабатывает из-за переизбытка в ней антропогенных загрязнителей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18" name="Объект 1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4539" y="2683371"/>
            <a:ext cx="4538486" cy="3024336"/>
          </a:xfrm>
        </p:spPr>
      </p:pic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-179388" y="260350"/>
            <a:ext cx="9144001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Проблема озонового слоя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695615"/>
            <a:ext cx="3672408" cy="31393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Озоновая дыра — локальное падение концентрации озона в озоновом слое Земли. По общепринятой в научной среде теории, во второй половине XX века всё возрастающее воздействие антропогенного фактора в виде выделения хлор- и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бромсодержащих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фреонов привело к значительному утончению озонового слоя.</a:t>
            </a:r>
          </a:p>
        </p:txBody>
      </p:sp>
      <p:pic>
        <p:nvPicPr>
          <p:cNvPr id="10" name="Picture 9" descr="200px-Largest_ever_Ozone_hole_sept2000_with_sca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695450"/>
            <a:ext cx="3527425" cy="3140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5436096" y="5013176"/>
            <a:ext cx="224064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Озоновая дыра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549275"/>
            <a:ext cx="9144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Проблема кислотных осадков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628800"/>
            <a:ext cx="4824536" cy="480131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из острейших глобальных проблем современности и обозримого будущего - это проблема возрастающей кислотности атмосферных осадков и почвенного покрова. Ежегодно в атмосферу Земли выбрасывается около 200 млн. твердых частиц (пыль, сажа, и др.), 200 млн. т. сернистого газа (SO2), 700.млн. т. оксида углерода , 150.млн. т. оксидов азота, что в сумме составляет более 1 млрд. т. вредных веществ. Кислотные дожди (или, более правильно), кислотные осадки, так как выпадение вредных веществ может происходить как в виде дождя, так и в виде снега, града, наносят экологический, экономический и эстетический ущерб. В результате выпадения кислотных осадков нарушается равновесие в экосистемах.</a:t>
            </a:r>
          </a:p>
        </p:txBody>
      </p:sp>
      <p:sp>
        <p:nvSpPr>
          <p:cNvPr id="2662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6275" y="2678113"/>
            <a:ext cx="3822700" cy="6397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700" cy="6397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33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5580112" y="2060848"/>
            <a:ext cx="3325812" cy="2716212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113" y="549275"/>
            <a:ext cx="9144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Проблема кислотных осадков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7896" y="1822177"/>
            <a:ext cx="4096072" cy="483209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Районы кислых почв не знают  засух,  но их естественное плодородие понижено и неустойчиво;  они быстро истощаются  и урожаи на них низкие.  Кислотные дожди вызывают не только подкисление поверхностных вод и верхних горизонтов почв. Кислотность с нисходящими потоками  воды  распространяется  на  весь почвенный профиль и вызывает значительное подкисление грунтовых вод.  Кислотные дожди возникают в результате хозяйственной деятельности человека, сопровождающейся эмиссией колоссальных количеств  </a:t>
            </a:r>
            <a:r>
              <a:rPr lang="ru-RU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оксилов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серы,  азота, углерода. Эти </a:t>
            </a:r>
            <a:r>
              <a:rPr lang="ru-RU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оксилы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поступая в атмосферу переносятся на большие расстояния, взаимодействуют с водой и превращаются в  растворы  смеси сернистой,  серной,  азотистой,  азотной и  угольной кислот,  которые выпадают в виде "кислых дождей"  на  сушу,  взаимодействуя  с растениями, почвами, водами. Главными  источниками в атмосфере является сжигание сланцев, нефти, углей,  газа в индустрии, в сельском хозяйстве, в быту.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4563" y="2166938"/>
            <a:ext cx="4029075" cy="4141787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Группа 8"/>
          <p:cNvGrpSpPr>
            <a:grpSpLocks/>
          </p:cNvGrpSpPr>
          <p:nvPr/>
        </p:nvGrpSpPr>
        <p:grpSpPr bwMode="auto">
          <a:xfrm>
            <a:off x="-107950" y="333375"/>
            <a:ext cx="9431338" cy="2192338"/>
            <a:chOff x="-288032" y="-1140706"/>
            <a:chExt cx="9432032" cy="219344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-673" y="-307"/>
              <a:ext cx="9144673" cy="105304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-288032" y="-1140706"/>
              <a:ext cx="9144673" cy="768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ru-RU" sz="4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Проблема парникового эффекта</a:t>
              </a: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79512" y="1268760"/>
            <a:ext cx="8784976" cy="92333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Утончение озонового слоя может привести к серьезным последствиям для человечества. Содержание озона в атмосфере менее 0.0001%, однако именно озон полностью поглощает жесткое ультрафиолетовое излучение солнца.</a:t>
            </a:r>
          </a:p>
        </p:txBody>
      </p:sp>
      <p:pic>
        <p:nvPicPr>
          <p:cNvPr id="9218" name="Picture 2" descr="C:\Users\Admin\Desktop\c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349500"/>
            <a:ext cx="5905500" cy="431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26035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Сокращение видового биоразнообразия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0825" y="1341438"/>
            <a:ext cx="2727325" cy="2087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последние 400 лет с лица Земли по вине человека исчезло 113 видов птиц, 83 вида млекопитающих и тысячи беспозвоночных. 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95625" y="1341438"/>
            <a:ext cx="2952750" cy="2735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протяжении всей своей жизни человек оказывал на животных прямое (истреблял) и косвенное (уничтожение мест обитания, вырубка лесов, распашка полей, загрязнение среды) воздействия. 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51575" y="1341438"/>
            <a:ext cx="2703513" cy="29511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Исчезновение многих видов может привести к разбалансировке экосистем. Свободные ниши займут низшие организмы, способные ускорить процесс деградации живых сообществ.  </a:t>
            </a:r>
          </a:p>
        </p:txBody>
      </p:sp>
      <p:sp>
        <p:nvSpPr>
          <p:cNvPr id="30725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-169863" y="6218238"/>
            <a:ext cx="3600451" cy="6397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/>
              <a:t>Индийская большая дрофа</a:t>
            </a:r>
          </a:p>
        </p:txBody>
      </p:sp>
      <p:pic>
        <p:nvPicPr>
          <p:cNvPr id="30727" name="Объект 1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6525" y="3716338"/>
            <a:ext cx="2957513" cy="2552700"/>
          </a:xfrm>
        </p:spPr>
      </p:pic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3203575" y="6218238"/>
            <a:ext cx="2736850" cy="6397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Золотой тигр</a:t>
            </a:r>
            <a:endParaRPr lang="ru-RU" sz="2000" dirty="0"/>
          </a:p>
        </p:txBody>
      </p:sp>
      <p:pic>
        <p:nvPicPr>
          <p:cNvPr id="30729" name="Объект 1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92463" y="4221163"/>
            <a:ext cx="2952750" cy="2087562"/>
          </a:xfrm>
        </p:spPr>
      </p:pic>
      <p:pic>
        <p:nvPicPr>
          <p:cNvPr id="30730" name="Picture 2" descr="C:\Users\Admin\Desktop\картинки\350px-794px-Ploug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575" y="4508500"/>
            <a:ext cx="2703513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-195263" y="188913"/>
            <a:ext cx="9144001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Сокращение видового биоразнообразия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2573" y="908720"/>
            <a:ext cx="8136904" cy="230832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меньшей мере 94% из примерно полумиллиарда различных видов, которые жили на земле, исчезли или эволюционировали в новые виды. Массовое вымирание в далеком прошлом происходило в результате неизвестных природных причин. В настоящее время ведутся разработки новых, более эффективных способов управления популяциями животных, делаются попытки оградить дикую природу от антропогенного воздействия, или хотя бы свести это воздействие к минимуму, при котором популяции животных перестали бы уменьшаться.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850" y="5876925"/>
            <a:ext cx="3821113" cy="6397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Окский заповедник</a:t>
            </a:r>
            <a:endParaRPr lang="ru-RU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2600" y="3429000"/>
            <a:ext cx="4102100" cy="2520950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837113" y="6021388"/>
            <a:ext cx="3822700" cy="6397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Байкальский заповедник</a:t>
            </a:r>
            <a:endParaRPr lang="ru-RU" dirty="0"/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7738" y="3429000"/>
            <a:ext cx="3902075" cy="2520950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206375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Радиоактивное загрязнение биосферы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0640" y="1124744"/>
            <a:ext cx="4798243" cy="535531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Радиоактивное заражение местности </a:t>
            </a:r>
            <a:r>
              <a:rPr lang="ru-RU" dirty="0">
                <a:solidFill>
                  <a:schemeClr val="tx1"/>
                </a:solidFill>
              </a:rPr>
              <a:t>— загрязнение местности радиоактивными веществами, приводящее к повышению уровня радиации до опасных для здоровья человека значений (свыше 30 </a:t>
            </a:r>
            <a:r>
              <a:rPr lang="ru-RU" dirty="0" err="1">
                <a:solidFill>
                  <a:schemeClr val="tx1"/>
                </a:solidFill>
              </a:rPr>
              <a:t>мкР</a:t>
            </a:r>
            <a:r>
              <a:rPr lang="ru-RU" dirty="0">
                <a:solidFill>
                  <a:schemeClr val="tx1"/>
                </a:solidFill>
              </a:rPr>
              <a:t>/час).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К радиоактивному заражению местности приводит, в частности, выпадение радиоактивных веществ с атмосферными осадками и их перенос с грунтовыми водами после боевого применения и испытаний ядерного оружия, а также аварий, связанных, в частности, с повреждением или разрушением активной зоны ядерных реакторов, хранилищ радиоактивных материалов на них или в результате утечки радиоактивных отходов с предприятий, занимающихся их хранением или утилизацией.</a:t>
            </a:r>
          </a:p>
        </p:txBody>
      </p:sp>
      <p:pic>
        <p:nvPicPr>
          <p:cNvPr id="32773" name="Picture 2" descr="C:\Users\Admin\Desktop\картинки\_41569234_sign_afp2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6550" y="1966913"/>
            <a:ext cx="3470275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147638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Радиоактивное загрязнение биосферы</a:t>
            </a:r>
          </a:p>
        </p:txBody>
      </p:sp>
      <p:sp>
        <p:nvSpPr>
          <p:cNvPr id="33794" name="Заголовок 18"/>
          <p:cNvSpPr>
            <a:spLocks noGrp="1"/>
          </p:cNvSpPr>
          <p:nvPr>
            <p:ph type="ctrTitle"/>
          </p:nvPr>
        </p:nvSpPr>
        <p:spPr>
          <a:xfrm>
            <a:off x="3421063" y="6092825"/>
            <a:ext cx="2301875" cy="527050"/>
          </a:xfrm>
        </p:spPr>
        <p:txBody>
          <a:bodyPr/>
          <a:lstStyle/>
          <a:p>
            <a:r>
              <a:rPr lang="ru-RU" sz="2000" smtClean="0">
                <a:solidFill>
                  <a:schemeClr val="tx1"/>
                </a:solidFill>
              </a:rPr>
              <a:t>Семипалатинск</a:t>
            </a:r>
          </a:p>
        </p:txBody>
      </p:sp>
      <p:sp>
        <p:nvSpPr>
          <p:cNvPr id="33795" name="Текст 8"/>
          <p:cNvSpPr>
            <a:spLocks noGrp="1"/>
          </p:cNvSpPr>
          <p:nvPr>
            <p:ph type="subTitle" idx="1"/>
          </p:nvPr>
        </p:nvSpPr>
        <p:spPr>
          <a:xfrm>
            <a:off x="179388" y="3354388"/>
            <a:ext cx="4105275" cy="649287"/>
          </a:xfrm>
        </p:spPr>
        <p:txBody>
          <a:bodyPr/>
          <a:lstStyle/>
          <a:p>
            <a:r>
              <a:rPr lang="ru-RU" smtClean="0"/>
              <a:t>Чернобыль</a:t>
            </a:r>
          </a:p>
        </p:txBody>
      </p:sp>
      <p:sp>
        <p:nvSpPr>
          <p:cNvPr id="33796" name="Текст 14"/>
          <p:cNvSpPr>
            <a:spLocks noGrp="1"/>
          </p:cNvSpPr>
          <p:nvPr>
            <p:ph type="body" sz="quarter" idx="4294967295"/>
          </p:nvPr>
        </p:nvSpPr>
        <p:spPr>
          <a:xfrm>
            <a:off x="5724525" y="3284538"/>
            <a:ext cx="2016125" cy="576262"/>
          </a:xfrm>
        </p:spPr>
        <p:txBody>
          <a:bodyPr/>
          <a:lstStyle/>
          <a:p>
            <a:r>
              <a:rPr lang="ru-RU" sz="2000" smtClean="0">
                <a:solidFill>
                  <a:schemeClr val="bg1"/>
                </a:solidFill>
              </a:rPr>
              <a:t>Фукусима</a:t>
            </a:r>
          </a:p>
        </p:txBody>
      </p:sp>
      <p:pic>
        <p:nvPicPr>
          <p:cNvPr id="33797" name="Объект 16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052513"/>
            <a:ext cx="3240087" cy="2168525"/>
          </a:xfrm>
        </p:spPr>
      </p:pic>
      <p:pic>
        <p:nvPicPr>
          <p:cNvPr id="33798" name="Объект 17"/>
          <p:cNvPicPr>
            <a:picLocks noGrp="1" noChangeAspect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825" y="1052513"/>
            <a:ext cx="3246438" cy="2165350"/>
          </a:xfrm>
        </p:spPr>
      </p:pic>
      <p:pic>
        <p:nvPicPr>
          <p:cNvPr id="33799" name="Picture 2" descr="C:\Users\Admin\Desktop\картинки\M1iniatyurka71-580x2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9075" y="4005263"/>
            <a:ext cx="362585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03101" y="1844824"/>
            <a:ext cx="8208912" cy="4705568"/>
            <a:chOff x="323528" y="1113788"/>
            <a:chExt cx="8352927" cy="5220580"/>
          </a:xfrm>
          <a:solidFill>
            <a:srgbClr val="00B050"/>
          </a:solidFill>
        </p:grpSpPr>
        <p:sp>
          <p:nvSpPr>
            <p:cNvPr id="3" name="Полилиния 2"/>
            <p:cNvSpPr/>
            <p:nvPr/>
          </p:nvSpPr>
          <p:spPr>
            <a:xfrm>
              <a:off x="323528" y="1113788"/>
              <a:ext cx="2610289" cy="1566173"/>
            </a:xfrm>
            <a:custGeom>
              <a:avLst/>
              <a:gdLst>
                <a:gd name="connsiteX0" fmla="*/ 0 w 2610289"/>
                <a:gd name="connsiteY0" fmla="*/ 0 h 1566173"/>
                <a:gd name="connsiteX1" fmla="*/ 2610289 w 2610289"/>
                <a:gd name="connsiteY1" fmla="*/ 0 h 1566173"/>
                <a:gd name="connsiteX2" fmla="*/ 2610289 w 2610289"/>
                <a:gd name="connsiteY2" fmla="*/ 1566173 h 1566173"/>
                <a:gd name="connsiteX3" fmla="*/ 0 w 2610289"/>
                <a:gd name="connsiteY3" fmla="*/ 1566173 h 1566173"/>
                <a:gd name="connsiteX4" fmla="*/ 0 w 2610289"/>
                <a:gd name="connsiteY4" fmla="*/ 0 h 156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289" h="1566173">
                  <a:moveTo>
                    <a:pt x="0" y="0"/>
                  </a:moveTo>
                  <a:lnTo>
                    <a:pt x="2610289" y="0"/>
                  </a:lnTo>
                  <a:lnTo>
                    <a:pt x="2610289" y="1566173"/>
                  </a:lnTo>
                  <a:lnTo>
                    <a:pt x="0" y="1566173"/>
                  </a:lnTo>
                  <a:lnTo>
                    <a:pt x="0" y="0"/>
                  </a:lnTo>
                  <a:close/>
                </a:path>
              </a:pathLst>
            </a:custGeom>
            <a:grpFill/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Осуществлять строгий контроль за выбросами вредных веществ. </a:t>
              </a:r>
              <a:endPara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3194847" y="1113788"/>
              <a:ext cx="2610289" cy="1566173"/>
            </a:xfrm>
            <a:custGeom>
              <a:avLst/>
              <a:gdLst>
                <a:gd name="connsiteX0" fmla="*/ 0 w 2610289"/>
                <a:gd name="connsiteY0" fmla="*/ 0 h 1566173"/>
                <a:gd name="connsiteX1" fmla="*/ 2610289 w 2610289"/>
                <a:gd name="connsiteY1" fmla="*/ 0 h 1566173"/>
                <a:gd name="connsiteX2" fmla="*/ 2610289 w 2610289"/>
                <a:gd name="connsiteY2" fmla="*/ 1566173 h 1566173"/>
                <a:gd name="connsiteX3" fmla="*/ 0 w 2610289"/>
                <a:gd name="connsiteY3" fmla="*/ 1566173 h 1566173"/>
                <a:gd name="connsiteX4" fmla="*/ 0 w 2610289"/>
                <a:gd name="connsiteY4" fmla="*/ 0 h 156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289" h="1566173">
                  <a:moveTo>
                    <a:pt x="0" y="0"/>
                  </a:moveTo>
                  <a:lnTo>
                    <a:pt x="2610289" y="0"/>
                  </a:lnTo>
                  <a:lnTo>
                    <a:pt x="2610289" y="1566173"/>
                  </a:lnTo>
                  <a:lnTo>
                    <a:pt x="0" y="1566173"/>
                  </a:lnTo>
                  <a:lnTo>
                    <a:pt x="0" y="0"/>
                  </a:lnTo>
                  <a:close/>
                </a:path>
              </a:pathLst>
            </a:custGeom>
            <a:grpFill/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Повторное использование отходов. Вторичная переработка.</a:t>
              </a:r>
              <a:endPara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6066166" y="1113788"/>
              <a:ext cx="2610289" cy="1566173"/>
            </a:xfrm>
            <a:custGeom>
              <a:avLst/>
              <a:gdLst>
                <a:gd name="connsiteX0" fmla="*/ 0 w 2610289"/>
                <a:gd name="connsiteY0" fmla="*/ 0 h 1566173"/>
                <a:gd name="connsiteX1" fmla="*/ 2610289 w 2610289"/>
                <a:gd name="connsiteY1" fmla="*/ 0 h 1566173"/>
                <a:gd name="connsiteX2" fmla="*/ 2610289 w 2610289"/>
                <a:gd name="connsiteY2" fmla="*/ 1566173 h 1566173"/>
                <a:gd name="connsiteX3" fmla="*/ 0 w 2610289"/>
                <a:gd name="connsiteY3" fmla="*/ 1566173 h 1566173"/>
                <a:gd name="connsiteX4" fmla="*/ 0 w 2610289"/>
                <a:gd name="connsiteY4" fmla="*/ 0 h 156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289" h="1566173">
                  <a:moveTo>
                    <a:pt x="0" y="0"/>
                  </a:moveTo>
                  <a:lnTo>
                    <a:pt x="2610289" y="0"/>
                  </a:lnTo>
                  <a:lnTo>
                    <a:pt x="2610289" y="1566173"/>
                  </a:lnTo>
                  <a:lnTo>
                    <a:pt x="0" y="1566173"/>
                  </a:lnTo>
                  <a:lnTo>
                    <a:pt x="0" y="0"/>
                  </a:lnTo>
                  <a:close/>
                </a:path>
              </a:pathLst>
            </a:custGeom>
            <a:grpFill/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Использовать фильтры, малоотходные технологии. </a:t>
              </a:r>
              <a:endPara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323528" y="2940992"/>
              <a:ext cx="2610289" cy="1566173"/>
            </a:xfrm>
            <a:custGeom>
              <a:avLst/>
              <a:gdLst>
                <a:gd name="connsiteX0" fmla="*/ 0 w 2610289"/>
                <a:gd name="connsiteY0" fmla="*/ 0 h 1566173"/>
                <a:gd name="connsiteX1" fmla="*/ 2610289 w 2610289"/>
                <a:gd name="connsiteY1" fmla="*/ 0 h 1566173"/>
                <a:gd name="connsiteX2" fmla="*/ 2610289 w 2610289"/>
                <a:gd name="connsiteY2" fmla="*/ 1566173 h 1566173"/>
                <a:gd name="connsiteX3" fmla="*/ 0 w 2610289"/>
                <a:gd name="connsiteY3" fmla="*/ 1566173 h 1566173"/>
                <a:gd name="connsiteX4" fmla="*/ 0 w 2610289"/>
                <a:gd name="connsiteY4" fmla="*/ 0 h 156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289" h="1566173">
                  <a:moveTo>
                    <a:pt x="0" y="0"/>
                  </a:moveTo>
                  <a:lnTo>
                    <a:pt x="2610289" y="0"/>
                  </a:lnTo>
                  <a:lnTo>
                    <a:pt x="2610289" y="1566173"/>
                  </a:lnTo>
                  <a:lnTo>
                    <a:pt x="0" y="1566173"/>
                  </a:lnTo>
                  <a:lnTo>
                    <a:pt x="0" y="0"/>
                  </a:lnTo>
                  <a:close/>
                </a:path>
              </a:pathLst>
            </a:custGeom>
            <a:grpFill/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Рациональное и полное использование ресурсов.</a:t>
              </a:r>
              <a:endPara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194847" y="2940991"/>
              <a:ext cx="2610289" cy="1566173"/>
            </a:xfrm>
            <a:custGeom>
              <a:avLst/>
              <a:gdLst>
                <a:gd name="connsiteX0" fmla="*/ 0 w 2610289"/>
                <a:gd name="connsiteY0" fmla="*/ 0 h 1566173"/>
                <a:gd name="connsiteX1" fmla="*/ 2610289 w 2610289"/>
                <a:gd name="connsiteY1" fmla="*/ 0 h 1566173"/>
                <a:gd name="connsiteX2" fmla="*/ 2610289 w 2610289"/>
                <a:gd name="connsiteY2" fmla="*/ 1566173 h 1566173"/>
                <a:gd name="connsiteX3" fmla="*/ 0 w 2610289"/>
                <a:gd name="connsiteY3" fmla="*/ 1566173 h 1566173"/>
                <a:gd name="connsiteX4" fmla="*/ 0 w 2610289"/>
                <a:gd name="connsiteY4" fmla="*/ 0 h 156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289" h="1566173">
                  <a:moveTo>
                    <a:pt x="0" y="0"/>
                  </a:moveTo>
                  <a:lnTo>
                    <a:pt x="2610289" y="0"/>
                  </a:lnTo>
                  <a:lnTo>
                    <a:pt x="2610289" y="1566173"/>
                  </a:lnTo>
                  <a:lnTo>
                    <a:pt x="0" y="1566173"/>
                  </a:lnTo>
                  <a:lnTo>
                    <a:pt x="0" y="0"/>
                  </a:lnTo>
                  <a:close/>
                </a:path>
              </a:pathLst>
            </a:custGeom>
            <a:grpFill/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Восстановление лесов.</a:t>
              </a:r>
              <a:endPara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6066166" y="2940991"/>
              <a:ext cx="2610289" cy="1566173"/>
            </a:xfrm>
            <a:custGeom>
              <a:avLst/>
              <a:gdLst>
                <a:gd name="connsiteX0" fmla="*/ 0 w 2610289"/>
                <a:gd name="connsiteY0" fmla="*/ 0 h 1566173"/>
                <a:gd name="connsiteX1" fmla="*/ 2610289 w 2610289"/>
                <a:gd name="connsiteY1" fmla="*/ 0 h 1566173"/>
                <a:gd name="connsiteX2" fmla="*/ 2610289 w 2610289"/>
                <a:gd name="connsiteY2" fmla="*/ 1566173 h 1566173"/>
                <a:gd name="connsiteX3" fmla="*/ 0 w 2610289"/>
                <a:gd name="connsiteY3" fmla="*/ 1566173 h 1566173"/>
                <a:gd name="connsiteX4" fmla="*/ 0 w 2610289"/>
                <a:gd name="connsiteY4" fmla="*/ 0 h 156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289" h="1566173">
                  <a:moveTo>
                    <a:pt x="0" y="0"/>
                  </a:moveTo>
                  <a:lnTo>
                    <a:pt x="2610289" y="0"/>
                  </a:lnTo>
                  <a:lnTo>
                    <a:pt x="2610289" y="1566173"/>
                  </a:lnTo>
                  <a:lnTo>
                    <a:pt x="0" y="1566173"/>
                  </a:lnTo>
                  <a:lnTo>
                    <a:pt x="0" y="0"/>
                  </a:lnTo>
                  <a:close/>
                </a:path>
              </a:pathLst>
            </a:custGeom>
            <a:grpFill/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Захоронение радиоактивных отходов. </a:t>
              </a:r>
              <a:endPara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23528" y="4768194"/>
              <a:ext cx="2610289" cy="1566173"/>
            </a:xfrm>
            <a:custGeom>
              <a:avLst/>
              <a:gdLst>
                <a:gd name="connsiteX0" fmla="*/ 0 w 2610289"/>
                <a:gd name="connsiteY0" fmla="*/ 0 h 1566173"/>
                <a:gd name="connsiteX1" fmla="*/ 2610289 w 2610289"/>
                <a:gd name="connsiteY1" fmla="*/ 0 h 1566173"/>
                <a:gd name="connsiteX2" fmla="*/ 2610289 w 2610289"/>
                <a:gd name="connsiteY2" fmla="*/ 1566173 h 1566173"/>
                <a:gd name="connsiteX3" fmla="*/ 0 w 2610289"/>
                <a:gd name="connsiteY3" fmla="*/ 1566173 h 1566173"/>
                <a:gd name="connsiteX4" fmla="*/ 0 w 2610289"/>
                <a:gd name="connsiteY4" fmla="*/ 0 h 156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289" h="1566173">
                  <a:moveTo>
                    <a:pt x="0" y="0"/>
                  </a:moveTo>
                  <a:lnTo>
                    <a:pt x="2610289" y="0"/>
                  </a:lnTo>
                  <a:lnTo>
                    <a:pt x="2610289" y="1566173"/>
                  </a:lnTo>
                  <a:lnTo>
                    <a:pt x="0" y="1566173"/>
                  </a:lnTo>
                  <a:lnTo>
                    <a:pt x="0" y="0"/>
                  </a:lnTo>
                  <a:close/>
                </a:path>
              </a:pathLst>
            </a:custGeom>
            <a:grpFill/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Использование нетрадиционных источников энергии (солнце, приливы и отливы, ветер).</a:t>
              </a:r>
              <a:endPara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3194847" y="4768194"/>
              <a:ext cx="2610289" cy="1566173"/>
            </a:xfrm>
            <a:custGeom>
              <a:avLst/>
              <a:gdLst>
                <a:gd name="connsiteX0" fmla="*/ 0 w 2610289"/>
                <a:gd name="connsiteY0" fmla="*/ 0 h 1566173"/>
                <a:gd name="connsiteX1" fmla="*/ 2610289 w 2610289"/>
                <a:gd name="connsiteY1" fmla="*/ 0 h 1566173"/>
                <a:gd name="connsiteX2" fmla="*/ 2610289 w 2610289"/>
                <a:gd name="connsiteY2" fmla="*/ 1566173 h 1566173"/>
                <a:gd name="connsiteX3" fmla="*/ 0 w 2610289"/>
                <a:gd name="connsiteY3" fmla="*/ 1566173 h 1566173"/>
                <a:gd name="connsiteX4" fmla="*/ 0 w 2610289"/>
                <a:gd name="connsiteY4" fmla="*/ 0 h 156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289" h="1566173">
                  <a:moveTo>
                    <a:pt x="0" y="0"/>
                  </a:moveTo>
                  <a:lnTo>
                    <a:pt x="2610289" y="0"/>
                  </a:lnTo>
                  <a:lnTo>
                    <a:pt x="2610289" y="1566173"/>
                  </a:lnTo>
                  <a:lnTo>
                    <a:pt x="0" y="1566173"/>
                  </a:lnTo>
                  <a:lnTo>
                    <a:pt x="0" y="0"/>
                  </a:lnTo>
                  <a:close/>
                </a:path>
              </a:pathLst>
            </a:custGeom>
            <a:grpFill/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Перевод автомобилей на газовое топливо и </a:t>
              </a:r>
              <a:r>
                <a:rPr lang="ru-RU" sz="2000" dirty="0" err="1"/>
                <a:t>электротопливо</a:t>
              </a:r>
              <a:r>
                <a:rPr lang="ru-RU" sz="2000" dirty="0"/>
                <a:t>. </a:t>
              </a:r>
              <a:endPara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6066166" y="4768195"/>
              <a:ext cx="2610289" cy="1566173"/>
            </a:xfrm>
            <a:custGeom>
              <a:avLst/>
              <a:gdLst>
                <a:gd name="connsiteX0" fmla="*/ 0 w 2610289"/>
                <a:gd name="connsiteY0" fmla="*/ 0 h 1566173"/>
                <a:gd name="connsiteX1" fmla="*/ 2610289 w 2610289"/>
                <a:gd name="connsiteY1" fmla="*/ 0 h 1566173"/>
                <a:gd name="connsiteX2" fmla="*/ 2610289 w 2610289"/>
                <a:gd name="connsiteY2" fmla="*/ 1566173 h 1566173"/>
                <a:gd name="connsiteX3" fmla="*/ 0 w 2610289"/>
                <a:gd name="connsiteY3" fmla="*/ 1566173 h 1566173"/>
                <a:gd name="connsiteX4" fmla="*/ 0 w 2610289"/>
                <a:gd name="connsiteY4" fmla="*/ 0 h 156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289" h="1566173">
                  <a:moveTo>
                    <a:pt x="0" y="0"/>
                  </a:moveTo>
                  <a:lnTo>
                    <a:pt x="2610289" y="0"/>
                  </a:lnTo>
                  <a:lnTo>
                    <a:pt x="2610289" y="1566173"/>
                  </a:lnTo>
                  <a:lnTo>
                    <a:pt x="0" y="1566173"/>
                  </a:lnTo>
                  <a:lnTo>
                    <a:pt x="0" y="0"/>
                  </a:lnTo>
                  <a:close/>
                </a:path>
              </a:pathLst>
            </a:custGeom>
            <a:grpFill/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dirty="0"/>
                <a:t>Создание сети заповедников и национальных парков</a:t>
              </a:r>
              <a:endPara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7625" y="439738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Пути выхода из сложившейся ситуации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79388" y="115888"/>
            <a:ext cx="9144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План</a:t>
            </a:r>
          </a:p>
        </p:txBody>
      </p:sp>
      <p:grpSp>
        <p:nvGrpSpPr>
          <p:cNvPr id="14338" name="Группа 1"/>
          <p:cNvGrpSpPr>
            <a:grpSpLocks/>
          </p:cNvGrpSpPr>
          <p:nvPr/>
        </p:nvGrpSpPr>
        <p:grpSpPr bwMode="auto">
          <a:xfrm>
            <a:off x="755650" y="981075"/>
            <a:ext cx="8064500" cy="5657850"/>
            <a:chOff x="755577" y="980732"/>
            <a:chExt cx="8065237" cy="5657620"/>
          </a:xfrm>
        </p:grpSpPr>
        <p:sp>
          <p:nvSpPr>
            <p:cNvPr id="3" name="Арка 2"/>
            <p:cNvSpPr/>
            <p:nvPr/>
          </p:nvSpPr>
          <p:spPr>
            <a:xfrm rot="16200000">
              <a:off x="4517020" y="3063835"/>
              <a:ext cx="671756" cy="26404"/>
            </a:xfrm>
            <a:prstGeom prst="blockArc">
              <a:avLst>
                <a:gd name="adj1" fmla="val 13403438"/>
                <a:gd name="adj2" fmla="val 17050553"/>
                <a:gd name="adj3" fmla="val 3431"/>
              </a:avLst>
            </a:prstGeom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Арка 3"/>
            <p:cNvSpPr/>
            <p:nvPr/>
          </p:nvSpPr>
          <p:spPr>
            <a:xfrm rot="16200000">
              <a:off x="4386673" y="2515644"/>
              <a:ext cx="95605" cy="23331"/>
            </a:xfrm>
            <a:prstGeom prst="blockArc">
              <a:avLst>
                <a:gd name="adj1" fmla="val 10797971"/>
                <a:gd name="adj2" fmla="val 13428494"/>
                <a:gd name="adj3" fmla="val 3431"/>
              </a:avLst>
            </a:prstGeom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Арка 4"/>
            <p:cNvSpPr/>
            <p:nvPr/>
          </p:nvSpPr>
          <p:spPr>
            <a:xfrm rot="16200000">
              <a:off x="3909002" y="2451496"/>
              <a:ext cx="2614890" cy="56068"/>
            </a:xfrm>
            <a:prstGeom prst="blockArc">
              <a:avLst>
                <a:gd name="adj1" fmla="val 8768994"/>
                <a:gd name="adj2" fmla="val 11485691"/>
                <a:gd name="adj3" fmla="val 3431"/>
              </a:avLst>
            </a:prstGeom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Арка 5"/>
            <p:cNvSpPr/>
            <p:nvPr/>
          </p:nvSpPr>
          <p:spPr>
            <a:xfrm flipV="1">
              <a:off x="4998854" y="1609359"/>
              <a:ext cx="239596" cy="959785"/>
            </a:xfrm>
            <a:prstGeom prst="blockArc">
              <a:avLst>
                <a:gd name="adj1" fmla="val 4457023"/>
                <a:gd name="adj2" fmla="val 8106309"/>
                <a:gd name="adj3" fmla="val 3431"/>
              </a:avLst>
            </a:prstGeom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Арка 9"/>
            <p:cNvSpPr/>
            <p:nvPr/>
          </p:nvSpPr>
          <p:spPr>
            <a:xfrm rot="16200000">
              <a:off x="5028816" y="2543522"/>
              <a:ext cx="219525" cy="29012"/>
            </a:xfrm>
            <a:prstGeom prst="blockArc">
              <a:avLst>
                <a:gd name="adj1" fmla="val 2500019"/>
                <a:gd name="adj2" fmla="val 6770285"/>
                <a:gd name="adj3" fmla="val 3431"/>
              </a:avLst>
            </a:prstGeom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Арка 15"/>
            <p:cNvSpPr/>
            <p:nvPr/>
          </p:nvSpPr>
          <p:spPr>
            <a:xfrm rot="16200000">
              <a:off x="3741905" y="2168943"/>
              <a:ext cx="1344537" cy="21468"/>
            </a:xfrm>
            <a:prstGeom prst="blockArc">
              <a:avLst>
                <a:gd name="adj1" fmla="val 21269310"/>
                <a:gd name="adj2" fmla="val 2332634"/>
                <a:gd name="adj3" fmla="val 3431"/>
              </a:avLst>
            </a:prstGeom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Арка 16"/>
            <p:cNvSpPr/>
            <p:nvPr/>
          </p:nvSpPr>
          <p:spPr>
            <a:xfrm flipH="1">
              <a:off x="7333567" y="1833781"/>
              <a:ext cx="343492" cy="912517"/>
            </a:xfrm>
            <a:prstGeom prst="blockArc">
              <a:avLst>
                <a:gd name="adj1" fmla="val 18822877"/>
                <a:gd name="adj2" fmla="val 21494928"/>
                <a:gd name="adj3" fmla="val 3431"/>
              </a:avLst>
            </a:prstGeom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Арка 17"/>
            <p:cNvSpPr/>
            <p:nvPr/>
          </p:nvSpPr>
          <p:spPr>
            <a:xfrm rot="16200000">
              <a:off x="3695873" y="3559738"/>
              <a:ext cx="1535795" cy="95699"/>
            </a:xfrm>
            <a:prstGeom prst="blockArc">
              <a:avLst>
                <a:gd name="adj1" fmla="val 15579768"/>
                <a:gd name="adj2" fmla="val 19080052"/>
                <a:gd name="adj3" fmla="val 3431"/>
              </a:avLst>
            </a:prstGeom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олилиния 18"/>
            <p:cNvSpPr/>
            <p:nvPr/>
          </p:nvSpPr>
          <p:spPr>
            <a:xfrm>
              <a:off x="3707922" y="2636891"/>
              <a:ext cx="2222735" cy="2226270"/>
            </a:xfrm>
            <a:custGeom>
              <a:avLst/>
              <a:gdLst>
                <a:gd name="connsiteX0" fmla="*/ 0 w 2222735"/>
                <a:gd name="connsiteY0" fmla="*/ 1113135 h 2226270"/>
                <a:gd name="connsiteX1" fmla="*/ 1111368 w 2222735"/>
                <a:gd name="connsiteY1" fmla="*/ 0 h 2226270"/>
                <a:gd name="connsiteX2" fmla="*/ 2222736 w 2222735"/>
                <a:gd name="connsiteY2" fmla="*/ 1113135 h 2226270"/>
                <a:gd name="connsiteX3" fmla="*/ 1111368 w 2222735"/>
                <a:gd name="connsiteY3" fmla="*/ 2226270 h 2226270"/>
                <a:gd name="connsiteX4" fmla="*/ 0 w 2222735"/>
                <a:gd name="connsiteY4" fmla="*/ 1113135 h 222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2735" h="2226270">
                  <a:moveTo>
                    <a:pt x="0" y="1113135"/>
                  </a:moveTo>
                  <a:cubicBezTo>
                    <a:pt x="0" y="498368"/>
                    <a:pt x="497576" y="0"/>
                    <a:pt x="1111368" y="0"/>
                  </a:cubicBezTo>
                  <a:cubicBezTo>
                    <a:pt x="1725160" y="0"/>
                    <a:pt x="2222736" y="498368"/>
                    <a:pt x="2222736" y="1113135"/>
                  </a:cubicBezTo>
                  <a:cubicBezTo>
                    <a:pt x="2222736" y="1727902"/>
                    <a:pt x="1725160" y="2226270"/>
                    <a:pt x="1111368" y="2226270"/>
                  </a:cubicBezTo>
                  <a:cubicBezTo>
                    <a:pt x="497576" y="2226270"/>
                    <a:pt x="0" y="1727902"/>
                    <a:pt x="0" y="1113135"/>
                  </a:cubicBezTo>
                  <a:close/>
                </a:path>
              </a:pathLst>
            </a:custGeom>
            <a:gradFill rotWithShape="0">
              <a:gsLst>
                <a:gs pos="0">
                  <a:srgbClr val="C00000"/>
                </a:gs>
                <a:gs pos="80000">
                  <a:srgbClr val="F60000"/>
                </a:gs>
                <a:gs pos="100000">
                  <a:srgbClr val="FF0000"/>
                </a:gs>
              </a:gsLst>
            </a:gra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48372" tIns="348890" rIns="348372" bIns="34889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Основные глобальные экологические проблемы</a:t>
              </a: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3851918" y="980732"/>
              <a:ext cx="1926603" cy="1109481"/>
            </a:xfrm>
            <a:custGeom>
              <a:avLst/>
              <a:gdLst>
                <a:gd name="connsiteX0" fmla="*/ 0 w 1926603"/>
                <a:gd name="connsiteY0" fmla="*/ 554741 h 1109481"/>
                <a:gd name="connsiteX1" fmla="*/ 963302 w 1926603"/>
                <a:gd name="connsiteY1" fmla="*/ 0 h 1109481"/>
                <a:gd name="connsiteX2" fmla="*/ 1926604 w 1926603"/>
                <a:gd name="connsiteY2" fmla="*/ 554741 h 1109481"/>
                <a:gd name="connsiteX3" fmla="*/ 963302 w 1926603"/>
                <a:gd name="connsiteY3" fmla="*/ 1109482 h 1109481"/>
                <a:gd name="connsiteX4" fmla="*/ 0 w 1926603"/>
                <a:gd name="connsiteY4" fmla="*/ 554741 h 110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6603" h="1109481">
                  <a:moveTo>
                    <a:pt x="0" y="554741"/>
                  </a:moveTo>
                  <a:cubicBezTo>
                    <a:pt x="0" y="248366"/>
                    <a:pt x="431285" y="0"/>
                    <a:pt x="963302" y="0"/>
                  </a:cubicBezTo>
                  <a:cubicBezTo>
                    <a:pt x="1495319" y="0"/>
                    <a:pt x="1926604" y="248366"/>
                    <a:pt x="1926604" y="554741"/>
                  </a:cubicBezTo>
                  <a:cubicBezTo>
                    <a:pt x="1926604" y="861116"/>
                    <a:pt x="1495319" y="1109482"/>
                    <a:pt x="963302" y="1109482"/>
                  </a:cubicBezTo>
                  <a:cubicBezTo>
                    <a:pt x="431285" y="1109482"/>
                    <a:pt x="0" y="861116"/>
                    <a:pt x="0" y="554741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305004" tIns="185340" rIns="305004" bIns="18534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Загрязнение почвы</a:t>
              </a: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5940155" y="1700809"/>
              <a:ext cx="1972858" cy="1109481"/>
            </a:xfrm>
            <a:custGeom>
              <a:avLst/>
              <a:gdLst>
                <a:gd name="connsiteX0" fmla="*/ 0 w 1972858"/>
                <a:gd name="connsiteY0" fmla="*/ 554741 h 1109481"/>
                <a:gd name="connsiteX1" fmla="*/ 986429 w 1972858"/>
                <a:gd name="connsiteY1" fmla="*/ 0 h 1109481"/>
                <a:gd name="connsiteX2" fmla="*/ 1972858 w 1972858"/>
                <a:gd name="connsiteY2" fmla="*/ 554741 h 1109481"/>
                <a:gd name="connsiteX3" fmla="*/ 986429 w 1972858"/>
                <a:gd name="connsiteY3" fmla="*/ 1109482 h 1109481"/>
                <a:gd name="connsiteX4" fmla="*/ 0 w 1972858"/>
                <a:gd name="connsiteY4" fmla="*/ 554741 h 110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858" h="1109481">
                  <a:moveTo>
                    <a:pt x="0" y="554741"/>
                  </a:moveTo>
                  <a:cubicBezTo>
                    <a:pt x="0" y="248366"/>
                    <a:pt x="441639" y="0"/>
                    <a:pt x="986429" y="0"/>
                  </a:cubicBezTo>
                  <a:cubicBezTo>
                    <a:pt x="1531219" y="0"/>
                    <a:pt x="1972858" y="248366"/>
                    <a:pt x="1972858" y="554741"/>
                  </a:cubicBezTo>
                  <a:cubicBezTo>
                    <a:pt x="1972858" y="861116"/>
                    <a:pt x="1531219" y="1109482"/>
                    <a:pt x="986429" y="1109482"/>
                  </a:cubicBezTo>
                  <a:cubicBezTo>
                    <a:pt x="441639" y="1109482"/>
                    <a:pt x="0" y="861116"/>
                    <a:pt x="0" y="554741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311778" tIns="185340" rIns="311778" bIns="18534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Загрязнение воды</a:t>
              </a: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6444205" y="3284983"/>
              <a:ext cx="2376609" cy="1109481"/>
            </a:xfrm>
            <a:custGeom>
              <a:avLst/>
              <a:gdLst>
                <a:gd name="connsiteX0" fmla="*/ 0 w 2376609"/>
                <a:gd name="connsiteY0" fmla="*/ 554741 h 1109481"/>
                <a:gd name="connsiteX1" fmla="*/ 1188305 w 2376609"/>
                <a:gd name="connsiteY1" fmla="*/ 0 h 1109481"/>
                <a:gd name="connsiteX2" fmla="*/ 2376610 w 2376609"/>
                <a:gd name="connsiteY2" fmla="*/ 554741 h 1109481"/>
                <a:gd name="connsiteX3" fmla="*/ 1188305 w 2376609"/>
                <a:gd name="connsiteY3" fmla="*/ 1109482 h 1109481"/>
                <a:gd name="connsiteX4" fmla="*/ 0 w 2376609"/>
                <a:gd name="connsiteY4" fmla="*/ 554741 h 110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609" h="1109481">
                  <a:moveTo>
                    <a:pt x="0" y="554741"/>
                  </a:moveTo>
                  <a:cubicBezTo>
                    <a:pt x="0" y="248366"/>
                    <a:pt x="532022" y="0"/>
                    <a:pt x="1188305" y="0"/>
                  </a:cubicBezTo>
                  <a:cubicBezTo>
                    <a:pt x="1844588" y="0"/>
                    <a:pt x="2376610" y="248366"/>
                    <a:pt x="2376610" y="554741"/>
                  </a:cubicBezTo>
                  <a:cubicBezTo>
                    <a:pt x="2376610" y="861116"/>
                    <a:pt x="1844588" y="1109482"/>
                    <a:pt x="1188305" y="1109482"/>
                  </a:cubicBezTo>
                  <a:cubicBezTo>
                    <a:pt x="532022" y="1109482"/>
                    <a:pt x="0" y="861116"/>
                    <a:pt x="0" y="554741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370906" tIns="185340" rIns="370906" bIns="18534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Проблема озонового слоя</a:t>
              </a: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084175" y="4941171"/>
              <a:ext cx="2103987" cy="1109481"/>
            </a:xfrm>
            <a:custGeom>
              <a:avLst/>
              <a:gdLst>
                <a:gd name="connsiteX0" fmla="*/ 0 w 2103987"/>
                <a:gd name="connsiteY0" fmla="*/ 554741 h 1109481"/>
                <a:gd name="connsiteX1" fmla="*/ 1051994 w 2103987"/>
                <a:gd name="connsiteY1" fmla="*/ 0 h 1109481"/>
                <a:gd name="connsiteX2" fmla="*/ 2103988 w 2103987"/>
                <a:gd name="connsiteY2" fmla="*/ 554741 h 1109481"/>
                <a:gd name="connsiteX3" fmla="*/ 1051994 w 2103987"/>
                <a:gd name="connsiteY3" fmla="*/ 1109482 h 1109481"/>
                <a:gd name="connsiteX4" fmla="*/ 0 w 2103987"/>
                <a:gd name="connsiteY4" fmla="*/ 554741 h 110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3987" h="1109481">
                  <a:moveTo>
                    <a:pt x="0" y="554741"/>
                  </a:moveTo>
                  <a:cubicBezTo>
                    <a:pt x="0" y="248366"/>
                    <a:pt x="470994" y="0"/>
                    <a:pt x="1051994" y="0"/>
                  </a:cubicBezTo>
                  <a:cubicBezTo>
                    <a:pt x="1632994" y="0"/>
                    <a:pt x="2103988" y="248366"/>
                    <a:pt x="2103988" y="554741"/>
                  </a:cubicBezTo>
                  <a:cubicBezTo>
                    <a:pt x="2103988" y="861116"/>
                    <a:pt x="1632994" y="1109482"/>
                    <a:pt x="1051994" y="1109482"/>
                  </a:cubicBezTo>
                  <a:cubicBezTo>
                    <a:pt x="470994" y="1109482"/>
                    <a:pt x="0" y="861116"/>
                    <a:pt x="0" y="554741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330982" tIns="185340" rIns="330982" bIns="18534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Проблема кислотных осадков</a:t>
              </a: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3504455" y="5528871"/>
              <a:ext cx="2067841" cy="1109481"/>
            </a:xfrm>
            <a:custGeom>
              <a:avLst/>
              <a:gdLst>
                <a:gd name="connsiteX0" fmla="*/ 0 w 2067841"/>
                <a:gd name="connsiteY0" fmla="*/ 554741 h 1109481"/>
                <a:gd name="connsiteX1" fmla="*/ 1033921 w 2067841"/>
                <a:gd name="connsiteY1" fmla="*/ 0 h 1109481"/>
                <a:gd name="connsiteX2" fmla="*/ 2067842 w 2067841"/>
                <a:gd name="connsiteY2" fmla="*/ 554741 h 1109481"/>
                <a:gd name="connsiteX3" fmla="*/ 1033921 w 2067841"/>
                <a:gd name="connsiteY3" fmla="*/ 1109482 h 1109481"/>
                <a:gd name="connsiteX4" fmla="*/ 0 w 2067841"/>
                <a:gd name="connsiteY4" fmla="*/ 554741 h 110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7841" h="1109481">
                  <a:moveTo>
                    <a:pt x="0" y="554741"/>
                  </a:moveTo>
                  <a:cubicBezTo>
                    <a:pt x="0" y="248366"/>
                    <a:pt x="462902" y="0"/>
                    <a:pt x="1033921" y="0"/>
                  </a:cubicBezTo>
                  <a:cubicBezTo>
                    <a:pt x="1604940" y="0"/>
                    <a:pt x="2067842" y="248366"/>
                    <a:pt x="2067842" y="554741"/>
                  </a:cubicBezTo>
                  <a:cubicBezTo>
                    <a:pt x="2067842" y="861116"/>
                    <a:pt x="1604940" y="1109482"/>
                    <a:pt x="1033921" y="1109482"/>
                  </a:cubicBezTo>
                  <a:cubicBezTo>
                    <a:pt x="462902" y="1109482"/>
                    <a:pt x="0" y="861116"/>
                    <a:pt x="0" y="554741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325688" tIns="185340" rIns="325688" bIns="18534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Проблема парникового эффекта</a:t>
              </a:r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1187630" y="4941167"/>
              <a:ext cx="2219329" cy="1109481"/>
            </a:xfrm>
            <a:custGeom>
              <a:avLst/>
              <a:gdLst>
                <a:gd name="connsiteX0" fmla="*/ 0 w 2219329"/>
                <a:gd name="connsiteY0" fmla="*/ 554741 h 1109481"/>
                <a:gd name="connsiteX1" fmla="*/ 1109665 w 2219329"/>
                <a:gd name="connsiteY1" fmla="*/ 0 h 1109481"/>
                <a:gd name="connsiteX2" fmla="*/ 2219330 w 2219329"/>
                <a:gd name="connsiteY2" fmla="*/ 554741 h 1109481"/>
                <a:gd name="connsiteX3" fmla="*/ 1109665 w 2219329"/>
                <a:gd name="connsiteY3" fmla="*/ 1109482 h 1109481"/>
                <a:gd name="connsiteX4" fmla="*/ 0 w 2219329"/>
                <a:gd name="connsiteY4" fmla="*/ 554741 h 110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9329" h="1109481">
                  <a:moveTo>
                    <a:pt x="0" y="554741"/>
                  </a:moveTo>
                  <a:cubicBezTo>
                    <a:pt x="0" y="248366"/>
                    <a:pt x="496814" y="0"/>
                    <a:pt x="1109665" y="0"/>
                  </a:cubicBezTo>
                  <a:cubicBezTo>
                    <a:pt x="1722516" y="0"/>
                    <a:pt x="2219330" y="248366"/>
                    <a:pt x="2219330" y="554741"/>
                  </a:cubicBezTo>
                  <a:cubicBezTo>
                    <a:pt x="2219330" y="861116"/>
                    <a:pt x="1722516" y="1109482"/>
                    <a:pt x="1109665" y="1109482"/>
                  </a:cubicBezTo>
                  <a:cubicBezTo>
                    <a:pt x="496814" y="1109482"/>
                    <a:pt x="0" y="861116"/>
                    <a:pt x="0" y="554741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347873" tIns="185340" rIns="347873" bIns="18534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Сокращение видового </a:t>
              </a:r>
              <a:r>
                <a:rPr lang="ru-RU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биоразно-образия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755577" y="3212978"/>
              <a:ext cx="2398366" cy="1109481"/>
            </a:xfrm>
            <a:custGeom>
              <a:avLst/>
              <a:gdLst>
                <a:gd name="connsiteX0" fmla="*/ 0 w 2398366"/>
                <a:gd name="connsiteY0" fmla="*/ 554741 h 1109481"/>
                <a:gd name="connsiteX1" fmla="*/ 1199183 w 2398366"/>
                <a:gd name="connsiteY1" fmla="*/ 0 h 1109481"/>
                <a:gd name="connsiteX2" fmla="*/ 2398366 w 2398366"/>
                <a:gd name="connsiteY2" fmla="*/ 554741 h 1109481"/>
                <a:gd name="connsiteX3" fmla="*/ 1199183 w 2398366"/>
                <a:gd name="connsiteY3" fmla="*/ 1109482 h 1109481"/>
                <a:gd name="connsiteX4" fmla="*/ 0 w 2398366"/>
                <a:gd name="connsiteY4" fmla="*/ 554741 h 1109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366" h="1109481">
                  <a:moveTo>
                    <a:pt x="0" y="554741"/>
                  </a:moveTo>
                  <a:cubicBezTo>
                    <a:pt x="0" y="248366"/>
                    <a:pt x="536893" y="0"/>
                    <a:pt x="1199183" y="0"/>
                  </a:cubicBezTo>
                  <a:cubicBezTo>
                    <a:pt x="1861473" y="0"/>
                    <a:pt x="2398366" y="248366"/>
                    <a:pt x="2398366" y="554741"/>
                  </a:cubicBezTo>
                  <a:cubicBezTo>
                    <a:pt x="2398366" y="861116"/>
                    <a:pt x="1861473" y="1109482"/>
                    <a:pt x="1199183" y="1109482"/>
                  </a:cubicBezTo>
                  <a:cubicBezTo>
                    <a:pt x="536893" y="1109482"/>
                    <a:pt x="0" y="861116"/>
                    <a:pt x="0" y="554741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374093" tIns="185340" rIns="374093" bIns="18534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Радиоактивное загрязнение биосферы</a:t>
              </a:r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1475658" y="1628804"/>
              <a:ext cx="2232166" cy="1106708"/>
            </a:xfrm>
            <a:custGeom>
              <a:avLst/>
              <a:gdLst>
                <a:gd name="connsiteX0" fmla="*/ 0 w 2232166"/>
                <a:gd name="connsiteY0" fmla="*/ 553354 h 1106708"/>
                <a:gd name="connsiteX1" fmla="*/ 1116083 w 2232166"/>
                <a:gd name="connsiteY1" fmla="*/ 0 h 1106708"/>
                <a:gd name="connsiteX2" fmla="*/ 2232166 w 2232166"/>
                <a:gd name="connsiteY2" fmla="*/ 553354 h 1106708"/>
                <a:gd name="connsiteX3" fmla="*/ 1116083 w 2232166"/>
                <a:gd name="connsiteY3" fmla="*/ 1106708 h 1106708"/>
                <a:gd name="connsiteX4" fmla="*/ 0 w 2232166"/>
                <a:gd name="connsiteY4" fmla="*/ 553354 h 110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2166" h="1106708">
                  <a:moveTo>
                    <a:pt x="0" y="553354"/>
                  </a:moveTo>
                  <a:cubicBezTo>
                    <a:pt x="0" y="247745"/>
                    <a:pt x="499687" y="0"/>
                    <a:pt x="1116083" y="0"/>
                  </a:cubicBezTo>
                  <a:cubicBezTo>
                    <a:pt x="1732479" y="0"/>
                    <a:pt x="2232166" y="247745"/>
                    <a:pt x="2232166" y="553354"/>
                  </a:cubicBezTo>
                  <a:cubicBezTo>
                    <a:pt x="2232166" y="858963"/>
                    <a:pt x="1732479" y="1106708"/>
                    <a:pt x="1116083" y="1106708"/>
                  </a:cubicBezTo>
                  <a:cubicBezTo>
                    <a:pt x="499687" y="1106708"/>
                    <a:pt x="0" y="858963"/>
                    <a:pt x="0" y="553354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349753" tIns="184934" rIns="349753" bIns="184934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Загрязнение атмосферы</a:t>
              </a:r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-88900" y="460375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Пути выхода из сложившейся ситуации</a:t>
            </a:r>
          </a:p>
        </p:txBody>
      </p:sp>
      <p:sp>
        <p:nvSpPr>
          <p:cNvPr id="35842" name="Rectangle 3"/>
          <p:cNvSpPr txBox="1">
            <a:spLocks noChangeArrowheads="1"/>
          </p:cNvSpPr>
          <p:nvPr/>
        </p:nvSpPr>
        <p:spPr bwMode="auto">
          <a:xfrm>
            <a:off x="47625" y="1268413"/>
            <a:ext cx="9144000" cy="47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ru-RU" b="1" i="1">
                <a:solidFill>
                  <a:srgbClr val="FFFF00"/>
                </a:solidFill>
                <a:latin typeface="Candara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ru-RU" sz="2400">
                <a:solidFill>
                  <a:srgbClr val="FFFF00"/>
                </a:solidFill>
                <a:latin typeface="Candara" pitchFamily="34" charset="0"/>
              </a:rPr>
              <a:t>	</a:t>
            </a:r>
            <a:r>
              <a:rPr lang="ru-RU" sz="2800">
                <a:latin typeface="Candara" pitchFamily="34" charset="0"/>
              </a:rPr>
              <a:t>Для решения глобальных экологических проблем требуется всестороннее, постоянное международное сотрудничество. Необходимы меры экономического, правового и воспитательного характера.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ru-RU" sz="2800">
              <a:latin typeface="Candar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ru-RU" sz="2800">
                <a:latin typeface="Candara" pitchFamily="34" charset="0"/>
              </a:rPr>
              <a:t>			</a:t>
            </a:r>
            <a:endParaRPr lang="ru-RU" b="1" i="1">
              <a:solidFill>
                <a:srgbClr val="092391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-203200" y="269875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Загрязнение атмосферы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988840"/>
            <a:ext cx="3960440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загрязняет атмосферу уже тысячелетиями. В основном существуют три основных источника загрязнения атмосферы: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промышленность, бытовые котельные, транспорт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Сейчас общепризнано, что наиболее сильно загрязняет воздух </a:t>
            </a:r>
            <a:r>
              <a:rPr lang="ru-RU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промышленное производство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Аэрозольное загрязнение атмосферы. В последние десятилетия в связи с быстрым развитием автотранспорта и авиации существенно увеличились выбросы от подвижных источников:  автомобилей, тепловозов и самолетов.</a:t>
            </a: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6697" y="2420888"/>
            <a:ext cx="4421148" cy="3240360"/>
          </a:xfrm>
        </p:spPr>
      </p:pic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3850" y="392113"/>
            <a:ext cx="8585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Загрязнение атмосферы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-51941" y="1135559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206375" y="1282700"/>
            <a:ext cx="6192838" cy="172878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физическое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механическое (пыль, твердые частицы), радиоактивное (радиоактивное излучение и изотопы), электромагнитное (различные виды электромагнитных волн, в том числе радиоволны), шумовое (различные громкие звуки и низкочастотные колебания) и тепловое загрязнение (например, выбросы тёплого воздуха и т. п.)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350" y="3141663"/>
            <a:ext cx="6121400" cy="18002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химическое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загрязнение газообразными веществами и аэрозолями. На сегодняшний день основные химические загрязнители атмосферного воздуха это: оксид углерода (IV), оксиды азота, диоксид серы, углеводороды, альдегиды, тяжёлые металлы (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Pb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аммиак, пыль и радиоактивные изотопы.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16238" y="5084763"/>
            <a:ext cx="6081712" cy="158432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биологическое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в основном загрязнение микробной природы. Например, загрязнение воздуха вегетативными формами и спорами бактерий и грибов, вирусами, а также их токсинами и продуктами жизнедеятельности.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188913"/>
            <a:ext cx="9144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Загрязнение атмосферы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6024" y="1412776"/>
            <a:ext cx="8676456" cy="147732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последствиям загрязнения атмосферы Земли можно отнести парниковый эффект, кислотные дожди, смог и озоновую дыру. Астрономы утверждают, что прозрачность атмосферы уменьшилась за последнее время. Также установлено, что ежегодно из-за загрязнения атмосферы Земли погибают не менее 1,3 миллионов человек.</a:t>
            </a:r>
          </a:p>
        </p:txBody>
      </p:sp>
      <p:sp>
        <p:nvSpPr>
          <p:cNvPr id="17413" name="Прямоугольник 10"/>
          <p:cNvSpPr>
            <a:spLocks noChangeArrowheads="1"/>
          </p:cNvSpPr>
          <p:nvPr/>
        </p:nvSpPr>
        <p:spPr bwMode="auto">
          <a:xfrm>
            <a:off x="4305" y="6167438"/>
            <a:ext cx="352839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Candara" pitchFamily="34" charset="0"/>
              </a:rPr>
              <a:t> Московский </a:t>
            </a:r>
            <a:r>
              <a:rPr lang="ru-RU" i="1" dirty="0">
                <a:latin typeface="Candara" pitchFamily="34" charset="0"/>
              </a:rPr>
              <a:t>смог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3808" y="3140968"/>
            <a:ext cx="5044668" cy="3600400"/>
          </a:xfrm>
        </p:spPr>
      </p:pic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-92075" y="260350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Загрязнение почвы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1822" y="1268760"/>
            <a:ext cx="8784976" cy="175432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литосферы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(почвенного покрова) происходит в результате образования миллионов гектаров нарушенных земель, возникающих в процессе строительства и горных разработок. Важная причина загрязнения —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промышленные и сельскохозяйственные отходы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роли главных загрязнителей выступают металлы и их соединения, удобрения, ядохимикаты, радиоактивные вещества. Все более сложной становится проблема накопления бытового мусора.</a:t>
            </a: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23727" y="3284984"/>
            <a:ext cx="4421689" cy="3312368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-144016" y="1700808"/>
          <a:ext cx="9144000" cy="616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800100" y="2789238"/>
            <a:ext cx="7200900" cy="12969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778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жилые дома и коммунально-бытовые предприятия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(в составе загрязняющих веществ этой категории источников преобладают бытовой мусор, пищевые отходы, строительный мусор, отходы отопительных систем, пришедшие в негодность предметы домашнего обихода и т. п.)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0825" y="1196975"/>
            <a:ext cx="7273925" cy="1539875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(при работе двигателей внутреннего сгорания интенсивно выделяются оксиды азота, свинец, углеводороды, оксид углерода, сажа и другие вещества, оседающие на поверхность Земли или поглощаемые растениями. В последнем случае эти вещества также попадают в почву и вовлекаются в круговорот, связанный с пищевыми цепями)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39975" y="4146550"/>
            <a:ext cx="6192838" cy="125095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промышленные предприятия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(в твёрдых и жидких промышленных отходах постоянно присутствуют вещества, способные оказывать токсическое воздействие на живые организмы, в том числе растения)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6600" y="5445125"/>
            <a:ext cx="5759450" cy="13954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сельское хозяйство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(загрязнение почвы в сельском хозяйстве происходит вследствие внесения огромных количеств минеральных удобрений и ядохимикатов. Известно, что в составе некоторых ядохимикатов содержится ртуть)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95288" y="333375"/>
            <a:ext cx="835342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Источники загрязнения почвы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Группа 8"/>
          <p:cNvGrpSpPr>
            <a:grpSpLocks/>
          </p:cNvGrpSpPr>
          <p:nvPr/>
        </p:nvGrpSpPr>
        <p:grpSpPr bwMode="auto">
          <a:xfrm>
            <a:off x="0" y="0"/>
            <a:ext cx="9144000" cy="1052513"/>
            <a:chOff x="0" y="0"/>
            <a:chExt cx="9144000" cy="105273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0"/>
              <a:ext cx="9144000" cy="10527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0" y="85743"/>
              <a:ext cx="9144000" cy="770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ru-RU" sz="4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Загрязнение воды</a:t>
              </a: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79512" y="1628800"/>
            <a:ext cx="8784976" cy="92333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вод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искусственные изменения химического и физического состояния, а также биологических характеристик воды, вследствие которых дальнейшее ее употребление ограничено.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924944"/>
            <a:ext cx="5089748" cy="35204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33363" y="692150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Загрязнение воды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47466" y="4221088"/>
          <a:ext cx="9096534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260350" y="4365625"/>
            <a:ext cx="8623300" cy="103028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тяжелыми металлами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Ежедневно с земли в океан поступает до 5 тыс. т ртути, используемой в сельском хозяйстве и промышленности. Загрязнения ртутью существенно снижают первичную продуктивность морских вод. 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8763" y="3205163"/>
            <a:ext cx="8624887" cy="1054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бытовыми отходами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моря и океаны через реки непосредственно с суши, с судов и барж сбрасываются жидкие и твердые бытовые отходы (фекалии, отстойный шлам, отбросы). Часть этих загрязнений оседает в прибрежной зоне. 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825" y="1989138"/>
            <a:ext cx="8642350" cy="10795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нефтью и нефтепродуктами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является самым распространенным явлением. Нефть, покрывая плёнкой поверхность океана, может долго по ней плавать и пагубно влиять на живых организмов. 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8288" y="5516563"/>
            <a:ext cx="8624887" cy="11318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Борьба с загрязнением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Важную роль в борьбе с загрязнениями морей имеет Международная конвенция по предотвращению загрязнения моря нефтью. Она была принята в 1958 г. и дополнена в 1960 и 1971 гг. 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394</TotalTime>
  <Words>1423</Words>
  <Application>Microsoft Office PowerPoint</Application>
  <PresentationFormat>Экран (4:3)</PresentationFormat>
  <Paragraphs>83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Symbol</vt:lpstr>
      <vt:lpstr>Calibri</vt:lpstr>
      <vt:lpstr>Wingdings</vt:lpstr>
      <vt:lpstr>Candara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Семипалатинск</vt:lpstr>
      <vt:lpstr>Презентация PowerPoint</vt:lpstr>
      <vt:lpstr>Презентация PowerPoint</vt:lpstr>
    </vt:vector>
  </TitlesOfParts>
  <Company>Personal 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Yznaika.com</dc:creator>
  <cp:keywords>Yznaika.com</cp:keywords>
  <cp:lastModifiedBy>user</cp:lastModifiedBy>
  <cp:revision>49</cp:revision>
  <dcterms:created xsi:type="dcterms:W3CDTF">2014-03-10T19:54:57Z</dcterms:created>
  <dcterms:modified xsi:type="dcterms:W3CDTF">2020-04-10T10:06:41Z</dcterms:modified>
</cp:coreProperties>
</file>