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2" r:id="rId6"/>
    <p:sldId id="265" r:id="rId7"/>
    <p:sldId id="266" r:id="rId8"/>
    <p:sldId id="267" r:id="rId9"/>
    <p:sldId id="270" r:id="rId10"/>
    <p:sldId id="271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6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11.png"/><Relationship Id="rId7" Type="http://schemas.openxmlformats.org/officeDocument/2006/relationships/image" Target="../media/image1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12.png"/><Relationship Id="rId4" Type="http://schemas.openxmlformats.org/officeDocument/2006/relationships/image" Target="../media/image10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http://s43.radikal.ru/i099/1306/7f/1863f3e653ec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2C59C-6179-43ED-9C61-92BF125E9404}" type="datetimeFigureOut">
              <a:rPr lang="ru-RU" smtClean="0"/>
              <a:pPr/>
              <a:t>04.02.2020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3CDF8-70C9-494E-8EFF-5F1525A102E9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4" name="Picture 2" descr="http://www.picshare.ru/uploads/140715/U58bIM0g3k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4509120"/>
            <a:ext cx="4227747" cy="1728192"/>
          </a:xfrm>
          <a:prstGeom prst="rect">
            <a:avLst/>
          </a:prstGeom>
          <a:noFill/>
        </p:spPr>
      </p:pic>
      <p:pic>
        <p:nvPicPr>
          <p:cNvPr id="10" name="Picture 6" descr="http://migalaite.blog.tut.by/files/2012/05/0_625cd_ea1f50e9_XL-150x150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17377728">
            <a:off x="140034" y="3929074"/>
            <a:ext cx="1008112" cy="1008112"/>
          </a:xfrm>
          <a:prstGeom prst="rect">
            <a:avLst/>
          </a:prstGeom>
          <a:noFill/>
        </p:spPr>
      </p:pic>
      <p:pic>
        <p:nvPicPr>
          <p:cNvPr id="16" name="Picture 2" descr="http://img-fotki.yandex.ru/get/6723/16969765.1fc/0_8c9a9_93de2f9b_orig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79512" y="0"/>
            <a:ext cx="2937140" cy="6858000"/>
          </a:xfrm>
          <a:prstGeom prst="rect">
            <a:avLst/>
          </a:prstGeom>
          <a:noFill/>
        </p:spPr>
      </p:pic>
      <p:pic>
        <p:nvPicPr>
          <p:cNvPr id="15" name="Picture 6" descr="http://migalaite.blog.tut.by/files/2012/05/0_625cd_ea1f50e9_XL-150x150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163665">
            <a:off x="1931121" y="3884465"/>
            <a:ext cx="1008112" cy="1008112"/>
          </a:xfrm>
          <a:prstGeom prst="rect">
            <a:avLst/>
          </a:prstGeom>
          <a:noFill/>
        </p:spPr>
      </p:pic>
      <p:pic>
        <p:nvPicPr>
          <p:cNvPr id="13" name="Picture 6" descr="http://migalaite.blog.tut.by/files/2012/05/0_625cd_ea1f50e9_XL-150x150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19571294">
            <a:off x="560921" y="165383"/>
            <a:ext cx="853956" cy="853956"/>
          </a:xfrm>
          <a:prstGeom prst="rect">
            <a:avLst/>
          </a:prstGeom>
          <a:noFill/>
        </p:spPr>
      </p:pic>
      <p:pic>
        <p:nvPicPr>
          <p:cNvPr id="12" name="Picture 6" descr="http://migalaite.blog.tut.by/files/2012/05/0_625cd_ea1f50e9_XL-150x150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rot="1488942">
            <a:off x="2535920" y="124160"/>
            <a:ext cx="758544" cy="758544"/>
          </a:xfrm>
          <a:prstGeom prst="rect">
            <a:avLst/>
          </a:prstGeom>
          <a:noFill/>
        </p:spPr>
      </p:pic>
      <p:pic>
        <p:nvPicPr>
          <p:cNvPr id="17" name="Picture 4" descr="http://s39.radikal.ru/i084/1009/ae/fe0c93152f1a.pn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1547664" y="692696"/>
            <a:ext cx="628434" cy="576064"/>
          </a:xfrm>
          <a:prstGeom prst="rect">
            <a:avLst/>
          </a:prstGeom>
          <a:noFill/>
        </p:spPr>
      </p:pic>
      <p:pic>
        <p:nvPicPr>
          <p:cNvPr id="18" name="Picture 4" descr="http://s39.radikal.ru/i084/1009/ae/fe0c93152f1a.pn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067944" y="5661248"/>
            <a:ext cx="628434" cy="576064"/>
          </a:xfrm>
          <a:prstGeom prst="rect">
            <a:avLst/>
          </a:prstGeom>
          <a:noFill/>
        </p:spPr>
      </p:pic>
      <p:pic>
        <p:nvPicPr>
          <p:cNvPr id="19" name="Picture 4" descr="http://s39.radikal.ru/i084/1009/ae/fe0c93152f1a.pn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860032" y="4653136"/>
            <a:ext cx="628434" cy="576064"/>
          </a:xfrm>
          <a:prstGeom prst="rect">
            <a:avLst/>
          </a:prstGeom>
          <a:noFill/>
        </p:spPr>
      </p:pic>
      <p:pic>
        <p:nvPicPr>
          <p:cNvPr id="20" name="Picture 4" descr="http://s39.radikal.ru/i084/1009/ae/fe0c93152f1a.pn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179512" y="1772816"/>
            <a:ext cx="628434" cy="576064"/>
          </a:xfrm>
          <a:prstGeom prst="rect">
            <a:avLst/>
          </a:prstGeom>
          <a:noFill/>
        </p:spPr>
      </p:pic>
      <p:pic>
        <p:nvPicPr>
          <p:cNvPr id="21" name="Picture 4" descr="http://s39.radikal.ru/i084/1009/ae/fe0c93152f1a.pn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1187624" y="2564904"/>
            <a:ext cx="628434" cy="576064"/>
          </a:xfrm>
          <a:prstGeom prst="rect">
            <a:avLst/>
          </a:prstGeom>
          <a:noFill/>
        </p:spPr>
      </p:pic>
      <p:pic>
        <p:nvPicPr>
          <p:cNvPr id="22" name="Picture 4" descr="http://s39.radikal.ru/i084/1009/ae/fe0c93152f1a.pn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1187624" y="4797152"/>
            <a:ext cx="392771" cy="360040"/>
          </a:xfrm>
          <a:prstGeom prst="rect">
            <a:avLst/>
          </a:prstGeom>
          <a:noFill/>
        </p:spPr>
      </p:pic>
      <p:pic>
        <p:nvPicPr>
          <p:cNvPr id="23" name="Picture 4" descr="http://s39.radikal.ru/i084/1009/ae/fe0c93152f1a.pn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1259632" y="1412776"/>
            <a:ext cx="392771" cy="360040"/>
          </a:xfrm>
          <a:prstGeom prst="rect">
            <a:avLst/>
          </a:prstGeom>
          <a:noFill/>
        </p:spPr>
      </p:pic>
      <p:pic>
        <p:nvPicPr>
          <p:cNvPr id="24" name="Picture 4" descr="http://s39.radikal.ru/i084/1009/ae/fe0c93152f1a.pn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1403648" y="4293096"/>
            <a:ext cx="392771" cy="360040"/>
          </a:xfrm>
          <a:prstGeom prst="rect">
            <a:avLst/>
          </a:prstGeom>
          <a:noFill/>
        </p:spPr>
      </p:pic>
      <p:pic>
        <p:nvPicPr>
          <p:cNvPr id="25" name="Picture 4" descr="http://s39.radikal.ru/i084/1009/ae/fe0c93152f1a.pn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3059832" y="188640"/>
            <a:ext cx="392771" cy="360040"/>
          </a:xfrm>
          <a:prstGeom prst="rect">
            <a:avLst/>
          </a:prstGeom>
          <a:noFill/>
        </p:spPr>
      </p:pic>
      <p:pic>
        <p:nvPicPr>
          <p:cNvPr id="26" name="Picture 4" descr="http://s39.radikal.ru/i084/1009/ae/fe0c93152f1a.pn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2339752" y="836712"/>
            <a:ext cx="235663" cy="216024"/>
          </a:xfrm>
          <a:prstGeom prst="rect">
            <a:avLst/>
          </a:prstGeom>
          <a:noFill/>
        </p:spPr>
      </p:pic>
      <p:pic>
        <p:nvPicPr>
          <p:cNvPr id="27" name="Picture 4" descr="http://s39.radikal.ru/i084/1009/ae/fe0c93152f1a.pn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251520" y="1196752"/>
            <a:ext cx="392771" cy="360040"/>
          </a:xfrm>
          <a:prstGeom prst="rect">
            <a:avLst/>
          </a:prstGeom>
          <a:noFill/>
        </p:spPr>
      </p:pic>
      <p:pic>
        <p:nvPicPr>
          <p:cNvPr id="28" name="Picture 4" descr="http://s39.radikal.ru/i084/1009/ae/fe0c93152f1a.pn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323528" y="4077072"/>
            <a:ext cx="207640" cy="190336"/>
          </a:xfrm>
          <a:prstGeom prst="rect">
            <a:avLst/>
          </a:prstGeom>
          <a:noFill/>
        </p:spPr>
      </p:pic>
      <p:pic>
        <p:nvPicPr>
          <p:cNvPr id="29" name="Picture 2" descr="07.png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3923928" y="5301208"/>
            <a:ext cx="326587" cy="320055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2C59C-6179-43ED-9C61-92BF125E9404}" type="datetimeFigureOut">
              <a:rPr lang="ru-RU" smtClean="0"/>
              <a:pPr/>
              <a:t>04.02.2020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3CDF8-70C9-494E-8EFF-5F1525A102E9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9" name="Picture 2" descr="http://www.picshare.ru/uploads/140715/U58bIM0g3k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483768" y="2204864"/>
            <a:ext cx="6458766" cy="2640174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79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endParaRPr lang="ru-RU"/>
          </a:p>
        </p:txBody>
      </p:sp>
      <p:pic>
        <p:nvPicPr>
          <p:cNvPr id="8194" name="Picture 2" descr="http://s019.radikal.ru/i639/1306/65/cbd5deb0b914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2360187" cy="6858000"/>
          </a:xfrm>
          <a:prstGeom prst="rect">
            <a:avLst/>
          </a:prstGeom>
          <a:noFill/>
        </p:spPr>
      </p:pic>
      <p:pic>
        <p:nvPicPr>
          <p:cNvPr id="7170" name="Picture 2" descr="07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39552" y="4149080"/>
            <a:ext cx="326587" cy="320055"/>
          </a:xfrm>
          <a:prstGeom prst="rect">
            <a:avLst/>
          </a:prstGeom>
          <a:noFill/>
        </p:spPr>
      </p:pic>
      <p:pic>
        <p:nvPicPr>
          <p:cNvPr id="14" name="Picture 2" descr="http://img-fotki.yandex.ru/get/6723/16969765.1fc/0_8c9a9_93de2f9b_orig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0" y="0"/>
            <a:ext cx="2932623" cy="6858000"/>
          </a:xfrm>
          <a:prstGeom prst="rect">
            <a:avLst/>
          </a:prstGeom>
          <a:noFill/>
        </p:spPr>
      </p:pic>
      <p:pic>
        <p:nvPicPr>
          <p:cNvPr id="15" name="Picture 4" descr="http://s39.radikal.ru/i084/1009/ae/fe0c93152f1a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51520" y="260648"/>
            <a:ext cx="628434" cy="576064"/>
          </a:xfrm>
          <a:prstGeom prst="rect">
            <a:avLst/>
          </a:prstGeom>
          <a:noFill/>
        </p:spPr>
      </p:pic>
      <p:pic>
        <p:nvPicPr>
          <p:cNvPr id="16" name="Picture 4" descr="http://s39.radikal.ru/i084/1009/ae/fe0c93152f1a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259632" y="2132856"/>
            <a:ext cx="628434" cy="576064"/>
          </a:xfrm>
          <a:prstGeom prst="rect">
            <a:avLst/>
          </a:prstGeom>
          <a:noFill/>
        </p:spPr>
      </p:pic>
      <p:pic>
        <p:nvPicPr>
          <p:cNvPr id="17" name="Picture 4" descr="http://s39.radikal.ru/i084/1009/ae/fe0c93152f1a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043608" y="4941168"/>
            <a:ext cx="628434" cy="576064"/>
          </a:xfrm>
          <a:prstGeom prst="rect">
            <a:avLst/>
          </a:prstGeom>
          <a:noFill/>
        </p:spPr>
      </p:pic>
      <p:pic>
        <p:nvPicPr>
          <p:cNvPr id="18" name="Picture 4" descr="http://s39.radikal.ru/i084/1009/ae/fe0c93152f1a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0" y="6281936"/>
            <a:ext cx="628434" cy="576064"/>
          </a:xfrm>
          <a:prstGeom prst="rect">
            <a:avLst/>
          </a:prstGeom>
          <a:noFill/>
        </p:spPr>
      </p:pic>
      <p:pic>
        <p:nvPicPr>
          <p:cNvPr id="19" name="Picture 4" descr="http://s39.radikal.ru/i084/1009/ae/fe0c93152f1a.pn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1547664" y="3861048"/>
            <a:ext cx="360040" cy="330036"/>
          </a:xfrm>
          <a:prstGeom prst="rect">
            <a:avLst/>
          </a:prstGeom>
          <a:noFill/>
        </p:spPr>
      </p:pic>
      <p:pic>
        <p:nvPicPr>
          <p:cNvPr id="20" name="Picture 4" descr="http://s39.radikal.ru/i084/1009/ae/fe0c93152f1a.pn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827584" y="1556792"/>
            <a:ext cx="360040" cy="330036"/>
          </a:xfrm>
          <a:prstGeom prst="rect">
            <a:avLst/>
          </a:prstGeom>
          <a:noFill/>
        </p:spPr>
      </p:pic>
      <p:pic>
        <p:nvPicPr>
          <p:cNvPr id="21" name="Picture 4" descr="http://s39.radikal.ru/i084/1009/ae/fe0c93152f1a.pn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51520" y="5805264"/>
            <a:ext cx="360040" cy="330036"/>
          </a:xfrm>
          <a:prstGeom prst="rect">
            <a:avLst/>
          </a:prstGeom>
          <a:noFill/>
        </p:spPr>
      </p:pic>
      <p:pic>
        <p:nvPicPr>
          <p:cNvPr id="13" name="Picture 6" descr="http://migalaite.blog.tut.by/files/2012/05/0_625cd_ea1f50e9_XL-150x150.pn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 rot="17668445">
            <a:off x="382425" y="1759706"/>
            <a:ext cx="1010134" cy="1010134"/>
          </a:xfrm>
          <a:prstGeom prst="rect">
            <a:avLst/>
          </a:prstGeom>
          <a:noFill/>
        </p:spPr>
      </p:pic>
      <p:pic>
        <p:nvPicPr>
          <p:cNvPr id="12" name="Picture 6" descr="http://migalaite.blog.tut.by/files/2012/05/0_625cd_ea1f50e9_XL-150x150.pn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 rot="163665">
            <a:off x="1283049" y="5036593"/>
            <a:ext cx="1008112" cy="1008112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92C59C-6179-43ED-9C61-92BF125E9404}" type="datetimeFigureOut">
              <a:rPr lang="ru-RU" smtClean="0"/>
              <a:pPr/>
              <a:t>04.02.2020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D3CDF8-70C9-494E-8EFF-5F1525A102E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8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16016" y="4797152"/>
            <a:ext cx="4139952" cy="1752600"/>
          </a:xfrm>
        </p:spPr>
        <p:txBody>
          <a:bodyPr/>
          <a:lstStyle/>
          <a:p>
            <a:pPr algn="r"/>
            <a:r>
              <a:rPr lang="ru-RU" dirty="0" smtClean="0">
                <a:latin typeface="Garamond" pitchFamily="18" charset="0"/>
              </a:rPr>
              <a:t>Подготовила : </a:t>
            </a:r>
          </a:p>
          <a:p>
            <a:pPr algn="r"/>
            <a:r>
              <a:rPr lang="ru-RU" dirty="0" smtClean="0">
                <a:latin typeface="Garamond" pitchFamily="18" charset="0"/>
              </a:rPr>
              <a:t>воспитатель </a:t>
            </a:r>
          </a:p>
          <a:p>
            <a:pPr algn="r"/>
            <a:r>
              <a:rPr lang="ru-RU" dirty="0" err="1" smtClean="0">
                <a:latin typeface="Garamond" pitchFamily="18" charset="0"/>
              </a:rPr>
              <a:t>Н.Н.Жувасина</a:t>
            </a:r>
            <a:endParaRPr lang="ru-RU" dirty="0">
              <a:latin typeface="Garamond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785794"/>
            <a:ext cx="780810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 w="0">
                  <a:solidFill>
                    <a:sysClr val="windowText" lastClr="000000"/>
                  </a:solidFill>
                </a:ln>
                <a:solidFill>
                  <a:srgbClr val="00CC00"/>
                </a:solidFill>
                <a:effectLst>
                  <a:reflection blurRad="12700" stA="50000" endPos="50000" dist="5000" dir="5400000" sy="-100000" rotWithShape="0"/>
                </a:effectLst>
              </a:rPr>
              <a:t>Центр Экологического</a:t>
            </a:r>
          </a:p>
          <a:p>
            <a:pPr algn="ctr"/>
            <a:r>
              <a:rPr lang="ru-RU" sz="5400" b="1" cap="all" spc="0" dirty="0" smtClean="0">
                <a:ln w="0">
                  <a:solidFill>
                    <a:sysClr val="windowText" lastClr="000000"/>
                  </a:solidFill>
                </a:ln>
                <a:solidFill>
                  <a:srgbClr val="00CC00"/>
                </a:solidFill>
                <a:effectLst>
                  <a:reflection blurRad="12700" stA="50000" endPos="50000" dist="5000" dir="5400000" sy="-100000" rotWithShape="0"/>
                </a:effectLst>
              </a:rPr>
              <a:t>развития</a:t>
            </a:r>
            <a:endParaRPr lang="ru-RU" sz="5400" b="1" cap="all" spc="0" dirty="0">
              <a:ln w="0">
                <a:solidFill>
                  <a:sysClr val="windowText" lastClr="000000"/>
                </a:solidFill>
              </a:ln>
              <a:solidFill>
                <a:srgbClr val="00CC0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5" name="Заголовок 1"/>
          <p:cNvSpPr>
            <a:spLocks noGrp="1"/>
          </p:cNvSpPr>
          <p:nvPr>
            <p:ph type="ctrTitle"/>
          </p:nvPr>
        </p:nvSpPr>
        <p:spPr>
          <a:xfrm>
            <a:off x="1547664" y="2060848"/>
            <a:ext cx="7772400" cy="1470025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Garamond" pitchFamily="18" charset="0"/>
              </a:rPr>
              <a:t>в средней группе «Солнышко»</a:t>
            </a:r>
            <a:endParaRPr lang="ru-RU" sz="3200" b="1" dirty="0"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1142976" y="214290"/>
            <a:ext cx="6480720" cy="510778"/>
          </a:xfrm>
          <a:prstGeom prst="roundRect">
            <a:avLst/>
          </a:prstGeom>
          <a:blipFill>
            <a:blip r:embed="rId2" cstate="screen"/>
            <a:tile tx="0" ty="0" sx="100000" sy="100000" flip="none" algn="tl"/>
          </a:blip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Этапы роста проследим, </a:t>
            </a:r>
            <a:r>
              <a:rPr lang="ru-RU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зарисуем</a:t>
            </a:r>
            <a:r>
              <a:rPr lang="en-US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,</a:t>
            </a:r>
            <a:r>
              <a:rPr lang="ru-RU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съедим</a:t>
            </a:r>
            <a:r>
              <a:rPr lang="ru-RU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!</a:t>
            </a:r>
            <a:endParaRPr lang="ru-RU" sz="2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786050" y="928670"/>
            <a:ext cx="2952328" cy="1770698"/>
          </a:xfrm>
          <a:prstGeom prst="roundRect">
            <a:avLst/>
          </a:prstGeom>
          <a:blipFill>
            <a:blip r:embed="rId2" cstate="screen"/>
            <a:tile tx="0" ty="0" sx="100000" sy="100000" flip="none" algn="tl"/>
          </a:blip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374DED"/>
                </a:solidFill>
                <a:effectLst/>
              </a:rPr>
              <a:t>Что за зелень у окна.</a:t>
            </a:r>
            <a:br>
              <a:rPr lang="ru-RU" sz="1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374DED"/>
                </a:solidFill>
                <a:effectLst/>
              </a:rPr>
            </a:br>
            <a:r>
              <a:rPr lang="ru-RU" sz="1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374DED"/>
                </a:solidFill>
                <a:effectLst/>
              </a:rPr>
              <a:t>Поговаривают что лук,</a:t>
            </a:r>
            <a:br>
              <a:rPr lang="ru-RU" sz="1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374DED"/>
                </a:solidFill>
                <a:effectLst/>
              </a:rPr>
            </a:br>
            <a:r>
              <a:rPr lang="ru-RU" sz="1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374DED"/>
                </a:solidFill>
                <a:effectLst/>
              </a:rPr>
              <a:t>Полезен от семи недуг.</a:t>
            </a:r>
            <a:br>
              <a:rPr lang="ru-RU" sz="1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374DED"/>
                </a:solidFill>
                <a:effectLst/>
              </a:rPr>
            </a:br>
            <a:r>
              <a:rPr lang="ru-RU" sz="1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374DED"/>
                </a:solidFill>
                <a:effectLst/>
              </a:rPr>
              <a:t>Малыши лучок сажали.</a:t>
            </a:r>
            <a:br>
              <a:rPr lang="ru-RU" sz="1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374DED"/>
                </a:solidFill>
                <a:effectLst/>
              </a:rPr>
            </a:br>
            <a:r>
              <a:rPr lang="ru-RU" sz="1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374DED"/>
                </a:solidFill>
                <a:effectLst/>
              </a:rPr>
              <a:t>Урожаем угощали, </a:t>
            </a:r>
            <a:br>
              <a:rPr lang="ru-RU" sz="1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374DED"/>
                </a:solidFill>
                <a:effectLst/>
              </a:rPr>
            </a:br>
            <a:r>
              <a:rPr lang="ru-RU" sz="1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374DED"/>
                </a:solidFill>
                <a:effectLst/>
              </a:rPr>
              <a:t>Витаминов целый клад</a:t>
            </a:r>
            <a:br>
              <a:rPr lang="ru-RU" sz="1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374DED"/>
                </a:solidFill>
                <a:effectLst/>
              </a:rPr>
            </a:br>
            <a:r>
              <a:rPr lang="ru-RU" sz="1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374DED"/>
                </a:solidFill>
                <a:effectLst/>
              </a:rPr>
              <a:t>Приходите все к нам в сад</a:t>
            </a:r>
            <a:endParaRPr lang="ru-RU" sz="1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374DED"/>
              </a:solidFill>
              <a:effectLst/>
            </a:endParaRPr>
          </a:p>
        </p:txBody>
      </p:sp>
      <p:pic>
        <p:nvPicPr>
          <p:cNvPr id="8196" name="Picture 4" descr="C:\Documents and Settings\Витамин\Рабочий стол\yf cfqn\20200122_14241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785794"/>
            <a:ext cx="2235987" cy="2981316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197" name="Picture 5" descr="C:\Documents and Settings\Витамин\Рабочий стол\yf cfqn\наташа\SAM_970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29454" y="1000108"/>
            <a:ext cx="2000264" cy="3556025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198" name="Picture 6" descr="C:\Documents and Settings\Витамин\Рабочий стол\yf cfqn\наташа\SAM_9687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4357694"/>
            <a:ext cx="3857620" cy="2169912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  <a:effectLst>
            <a:softEdge rad="112500"/>
          </a:effectLst>
        </p:spPr>
      </p:pic>
      <p:pic>
        <p:nvPicPr>
          <p:cNvPr id="8199" name="Picture 7" descr="C:\Documents and Settings\Витамин\Рабочий стол\yf cfqn\наташа\SAM_9701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72000" y="2857496"/>
            <a:ext cx="2089548" cy="3714752"/>
          </a:xfrm>
          <a:prstGeom prst="rect">
            <a:avLst/>
          </a:prstGeom>
          <a:ln>
            <a:solidFill>
              <a:srgbClr val="C0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251766_thumb.gif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286248" y="1071546"/>
            <a:ext cx="4567234" cy="2189182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4071934" y="3071810"/>
            <a:ext cx="483658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isometricOffAxis2Left"/>
              <a:lightRig rig="soft" dir="tl">
                <a:rot lat="0" lon="0" rev="0"/>
              </a:lightRig>
            </a:scene3d>
            <a:sp3d extrusionH="57150" contourW="25400" prstMaterial="matte">
              <a:bevelT w="254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solidFill>
                  <a:srgbClr val="00CC0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rPr>
              <a:t>за внимание!!!</a:t>
            </a:r>
            <a:endParaRPr lang="ru-RU" sz="5400" b="1" cap="none" spc="50" dirty="0">
              <a:ln w="11430"/>
              <a:solidFill>
                <a:srgbClr val="00CC00"/>
              </a:solidFill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pic>
        <p:nvPicPr>
          <p:cNvPr id="9218" name="Picture 2" descr="C:\Documents and Settings\Витамин\Рабочий стол\yf cfqn\наташа\SAM_971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81416" y="4286256"/>
            <a:ext cx="4714908" cy="2357454"/>
          </a:xfrm>
          <a:prstGeom prst="rect">
            <a:avLst/>
          </a:prstGeom>
          <a:noFill/>
        </p:spPr>
      </p:pic>
      <p:pic>
        <p:nvPicPr>
          <p:cNvPr id="9219" name="Picture 3" descr="C:\Documents and Settings\Витамин\Рабочий стол\yf cfqn\наташа\DSC0017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" y="1"/>
            <a:ext cx="3857620" cy="39308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39752" y="332656"/>
            <a:ext cx="6445224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CC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Garamond" pitchFamily="18" charset="0"/>
              </a:rPr>
              <a:t>Мир природы никогда нельзя познать только по картинке.</a:t>
            </a:r>
          </a:p>
          <a:p>
            <a:pPr algn="ctr"/>
            <a:r>
              <a:rPr lang="ru-RU" sz="2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CC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Garamond" pitchFamily="18" charset="0"/>
              </a:rPr>
              <a:t>Чтобы ребенок научился понимать окружающий мир, осознавать, что является его частью, устанавливать связи между объектами природы и стал всесторонне развитой гармоничной личностью необходимо погрузить ребенка в соответствующую атмосферу. </a:t>
            </a:r>
          </a:p>
          <a:p>
            <a:pPr algn="ctr"/>
            <a:r>
              <a:rPr lang="ru-RU" sz="2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CC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Garamond" pitchFamily="18" charset="0"/>
              </a:rPr>
              <a:t>В рамках деятельности дошкольного учреждения это возможно путем создания уголков природы в групповых помещениях.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55814" y="548680"/>
            <a:ext cx="718818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aramond" pitchFamily="18" charset="0"/>
              </a:rPr>
              <a:t>Знакомтесь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aramond" pitchFamily="18" charset="0"/>
              </a:rPr>
              <a:t> наш </a:t>
            </a:r>
          </a:p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aramond" pitchFamily="18" charset="0"/>
              </a:rPr>
              <a:t>УГОЛОК ПРИРОДЫ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aramond" pitchFamily="18" charset="0"/>
            </a:endParaRPr>
          </a:p>
        </p:txBody>
      </p:sp>
      <p:pic>
        <p:nvPicPr>
          <p:cNvPr id="1026" name="Picture 2" descr="C:\Documents and Settings\Витамин\Рабочий стол\yf cfqn\наташа\DSC0017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2428868"/>
            <a:ext cx="6143668" cy="412334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79712" y="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Georgia" pitchFamily="18" charset="0"/>
              </a:rPr>
              <a:t>Мы погоду наблюдаем,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  <a:latin typeface="Georgia" pitchFamily="18" charset="0"/>
              </a:rPr>
              <a:t>В календаре природы отмечаем</a:t>
            </a:r>
            <a:r>
              <a:rPr lang="ru-RU" dirty="0" smtClean="0">
                <a:solidFill>
                  <a:srgbClr val="FF0000"/>
                </a:solidFill>
                <a:latin typeface="Georgia" pitchFamily="18" charset="0"/>
              </a:rPr>
              <a:t>. </a:t>
            </a:r>
            <a:endParaRPr lang="en-US" dirty="0" smtClean="0">
              <a:solidFill>
                <a:srgbClr val="FF0000"/>
              </a:solidFill>
              <a:latin typeface="Georgia" pitchFamily="18" charset="0"/>
            </a:endParaRPr>
          </a:p>
          <a:p>
            <a:pPr algn="just"/>
            <a:endParaRPr lang="ru-RU" dirty="0" smtClean="0">
              <a:latin typeface="Georgia" pitchFamily="18" charset="0"/>
            </a:endParaRPr>
          </a:p>
          <a:p>
            <a:pPr algn="just"/>
            <a:r>
              <a:rPr lang="en-US" dirty="0" smtClean="0">
                <a:solidFill>
                  <a:srgbClr val="002060"/>
                </a:solidFill>
                <a:latin typeface="Georgia" pitchFamily="18" charset="0"/>
              </a:rPr>
              <a:t>         </a:t>
            </a:r>
            <a:endParaRPr lang="ru-RU" dirty="0" smtClean="0">
              <a:solidFill>
                <a:srgbClr val="002060"/>
              </a:solidFill>
              <a:latin typeface="Georgia" pitchFamily="18" charset="0"/>
            </a:endParaRPr>
          </a:p>
        </p:txBody>
      </p:sp>
      <p:pic>
        <p:nvPicPr>
          <p:cNvPr id="2050" name="Picture 2" descr="C:\Documents and Settings\Витамин\Рабочий стол\yf cfqn\наташа\DSC0017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857232"/>
            <a:ext cx="4572032" cy="301328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2" name="Picture 4" descr="C:\Documents and Settings\Витамин\Рабочий стол\yf cfqn\наташа\SAM_968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2" y="4000504"/>
            <a:ext cx="4267200" cy="25527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Витамин\Рабочий стол\yf cfqn\наташа\DSC0019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3929090" cy="278176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5" name="Picture 3" descr="C:\Documents and Settings\Витамин\Рабочий стол\yf cfqn\наташа\DSC0019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571612"/>
            <a:ext cx="3786214" cy="239399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6" name="Picture 4" descr="C:\Documents and Settings\Витамин\Рабочий стол\yf cfqn\наташа\DSC0018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3357562"/>
            <a:ext cx="3799471" cy="250033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7" name="Picture 5" descr="C:\Documents and Settings\Витамин\Рабочий стол\yf cfqn\наташа\DSC0019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4286256"/>
            <a:ext cx="3643338" cy="239264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4211960" y="260648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Развитие ребенка лучше всего происходит через игровую деятельность. </a:t>
            </a:r>
          </a:p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Мы для этого создаем все условия.</a:t>
            </a:r>
            <a:endParaRPr lang="ru-RU" dirty="0">
              <a:solidFill>
                <a:schemeClr val="tx2">
                  <a:lumMod val="75000"/>
                </a:schemeClr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27784" y="0"/>
            <a:ext cx="55801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Вот так мы заботимся о наших комнатных растениях.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Georgia" pitchFamily="18" charset="0"/>
            </a:endParaRPr>
          </a:p>
        </p:txBody>
      </p:sp>
      <p:pic>
        <p:nvPicPr>
          <p:cNvPr id="4098" name="Picture 2" descr="C:\Documents and Settings\Витамин\Рабочий стол\yf cfqn\наташа\DSC0016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1" y="1000108"/>
            <a:ext cx="5451029" cy="3571900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00" name="Picture 4" descr="C:\Documents and Settings\Витамин\Рабочий стол\yf cfqn\наташа\SAM_968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0760" y="2285992"/>
            <a:ext cx="2590800" cy="4267200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27784" y="188640"/>
            <a:ext cx="53832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Georgia" pitchFamily="18" charset="0"/>
              </a:rPr>
              <a:t>В уголке природы есть паспорт растений.</a:t>
            </a:r>
            <a:endParaRPr lang="ru-RU" b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987824" y="620688"/>
            <a:ext cx="615617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Georgia" pitchFamily="18" charset="0"/>
              </a:rPr>
              <a:t>В каждом горшочке у растения имеется мини паспорт каждого цветка, который позволяет детям запомнить : что любит данный цветок, при каких условиях оно растет, при какой температуре, сколько нужно воды растению, как надо поливать растение. .</a:t>
            </a:r>
            <a:endParaRPr lang="ru-RU" b="1" dirty="0">
              <a:solidFill>
                <a:srgbClr val="FF0000"/>
              </a:solidFill>
              <a:latin typeface="Georgia" pitchFamily="18" charset="0"/>
            </a:endParaRPr>
          </a:p>
        </p:txBody>
      </p:sp>
      <p:pic>
        <p:nvPicPr>
          <p:cNvPr id="5124" name="Picture 4" descr="C:\Documents and Settings\Витамин\Рабочий стол\yf cfqn\наташа\SAM_97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9124" y="4286256"/>
            <a:ext cx="4267200" cy="24003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125" name="Picture 5" descr="C:\Documents and Settings\Витамин\Рабочий стол\yf cfqn\наташа\SAM_970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285992"/>
            <a:ext cx="4267200" cy="27432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1785918" y="285728"/>
            <a:ext cx="5760640" cy="510778"/>
          </a:xfrm>
          <a:prstGeom prst="roundRect">
            <a:avLst/>
          </a:prstGeom>
          <a:blipFill>
            <a:blip r:embed="rId2" cstate="screen"/>
            <a:tile tx="0" ty="0" sx="100000" sy="100000" flip="none" algn="tl"/>
          </a:blip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Посадили огород - много овощей растет</a:t>
            </a:r>
            <a:endParaRPr lang="ru-RU" sz="2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071802" y="1071546"/>
            <a:ext cx="2952328" cy="715089"/>
          </a:xfrm>
          <a:prstGeom prst="roundRect">
            <a:avLst/>
          </a:prstGeom>
          <a:blipFill>
            <a:blip r:embed="rId2" cstate="screen"/>
            <a:tile tx="0" ty="0" sx="100000" sy="100000" flip="none" algn="tl"/>
          </a:blip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Вместе дружно поживают,</a:t>
            </a:r>
            <a:br>
              <a:rPr lang="ru-RU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Их детишки поливают.</a:t>
            </a:r>
            <a:endParaRPr lang="ru-RU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7" name="Picture 8" descr="https://fs00.infourok.ru/images/doc/2/1422/hello_html_24e77331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072330" y="4697760"/>
            <a:ext cx="1687688" cy="2160240"/>
          </a:xfrm>
          <a:prstGeom prst="rect">
            <a:avLst/>
          </a:prstGeom>
          <a:noFill/>
        </p:spPr>
      </p:pic>
      <p:pic>
        <p:nvPicPr>
          <p:cNvPr id="6146" name="Picture 2" descr="C:\Documents and Settings\Витамин\Рабочий стол\yf cfqn\20200113_16172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1785926"/>
            <a:ext cx="3143272" cy="235745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CC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147" name="Picture 3" descr="C:\Documents and Settings\Витамин\Рабочий стол\yf cfqn\20200113_163157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86446" y="2214554"/>
            <a:ext cx="3062294" cy="229672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CC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7" name="Picture 3" descr="C:\Documents and Settings\Витамин\Рабочий стол\yf cfqn\20200113_162205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71802" y="4500570"/>
            <a:ext cx="2919418" cy="218956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CC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1357290" y="214290"/>
            <a:ext cx="6192688" cy="442674"/>
          </a:xfrm>
          <a:prstGeom prst="roundRect">
            <a:avLst/>
          </a:prstGeom>
          <a:blipFill>
            <a:blip r:embed="rId2" cstate="screen"/>
            <a:tile tx="0" ty="0" sx="100000" sy="100000" flip="none" algn="tl"/>
          </a:blip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3333FF"/>
                </a:solidFill>
                <a:effectLst/>
              </a:rPr>
              <a:t>Мы старались, мы растили. Посмотрите как красиво!</a:t>
            </a:r>
            <a:endParaRPr lang="ru-RU" sz="2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3333FF"/>
              </a:solidFill>
              <a:effectLst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7000892" y="1071546"/>
            <a:ext cx="1953336" cy="1991499"/>
          </a:xfrm>
          <a:prstGeom prst="roundRect">
            <a:avLst/>
          </a:prstGeom>
          <a:blipFill>
            <a:blip r:embed="rId2" cstate="screen"/>
            <a:tile tx="0" ty="0" sx="100000" sy="100000" flip="none" algn="tl"/>
          </a:blip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333FF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Что за чудо?! Вот это класс!</a:t>
            </a:r>
            <a:b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333FF"/>
                </a:soli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333FF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На подоконнике у нас!           </a:t>
            </a:r>
          </a:p>
          <a:p>
            <a:pPr algn="ctr"/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333FF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 Мини огород живет </a:t>
            </a:r>
            <a:b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333FF"/>
                </a:soli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333FF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                  Растет и урожай дает.</a:t>
            </a:r>
            <a:endParaRPr lang="ru-RU" sz="1400" dirty="0"/>
          </a:p>
        </p:txBody>
      </p:sp>
      <p:pic>
        <p:nvPicPr>
          <p:cNvPr id="7170" name="Picture 2" descr="C:\Documents and Settings\Витамин\Рабочий стол\yf cfqn\наташа\DSC0017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928670"/>
            <a:ext cx="2678925" cy="35719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171" name="Picture 3" descr="C:\Documents and Settings\Витамин\Рабочий стол\yf cfqn\наташа\DSC0017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00430" y="928669"/>
            <a:ext cx="3276960" cy="214314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172" name="Picture 4" descr="C:\Documents and Settings\Витамин\Рабочий стол\yf cfqn\наташа\DSC00186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4786322"/>
            <a:ext cx="2902943" cy="190641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173" name="Picture 5" descr="C:\Documents and Settings\Витамин\Рабочий стол\yf cfqn\наташа\SAM_9714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71884" y="3643314"/>
            <a:ext cx="5572116" cy="278605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78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Тема78</Template>
  <TotalTime>231</TotalTime>
  <Words>202</Words>
  <Application>Microsoft Office PowerPoint</Application>
  <PresentationFormat>Экран (4:3)</PresentationFormat>
  <Paragraphs>28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Тема78</vt:lpstr>
      <vt:lpstr>в средней группе «Солнышко»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 старшей группе №3</dc:title>
  <dc:creator>Марина</dc:creator>
  <cp:lastModifiedBy>Витамин</cp:lastModifiedBy>
  <cp:revision>10</cp:revision>
  <dcterms:created xsi:type="dcterms:W3CDTF">2015-11-24T14:09:47Z</dcterms:created>
  <dcterms:modified xsi:type="dcterms:W3CDTF">2020-02-04T19:43:32Z</dcterms:modified>
</cp:coreProperties>
</file>