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7"/>
  </p:notesMasterIdLst>
  <p:sldIdLst>
    <p:sldId id="376" r:id="rId2"/>
    <p:sldId id="281" r:id="rId3"/>
    <p:sldId id="283" r:id="rId4"/>
    <p:sldId id="263" r:id="rId5"/>
    <p:sldId id="286" r:id="rId6"/>
    <p:sldId id="284" r:id="rId7"/>
    <p:sldId id="365" r:id="rId8"/>
    <p:sldId id="366" r:id="rId9"/>
    <p:sldId id="367" r:id="rId10"/>
    <p:sldId id="287" r:id="rId11"/>
    <p:sldId id="288" r:id="rId12"/>
    <p:sldId id="290" r:id="rId13"/>
    <p:sldId id="291" r:id="rId14"/>
    <p:sldId id="292" r:id="rId15"/>
    <p:sldId id="293" r:id="rId16"/>
    <p:sldId id="294" r:id="rId17"/>
    <p:sldId id="341" r:id="rId18"/>
    <p:sldId id="357" r:id="rId19"/>
    <p:sldId id="358" r:id="rId20"/>
    <p:sldId id="354" r:id="rId21"/>
    <p:sldId id="356" r:id="rId22"/>
    <p:sldId id="355" r:id="rId23"/>
    <p:sldId id="323" r:id="rId24"/>
    <p:sldId id="267" r:id="rId25"/>
    <p:sldId id="346" r:id="rId26"/>
    <p:sldId id="317" r:id="rId27"/>
    <p:sldId id="370" r:id="rId28"/>
    <p:sldId id="347" r:id="rId29"/>
    <p:sldId id="344" r:id="rId30"/>
    <p:sldId id="298" r:id="rId31"/>
    <p:sldId id="278" r:id="rId32"/>
    <p:sldId id="302" r:id="rId33"/>
    <p:sldId id="348" r:id="rId34"/>
    <p:sldId id="349" r:id="rId35"/>
    <p:sldId id="362" r:id="rId36"/>
    <p:sldId id="308" r:id="rId37"/>
    <p:sldId id="309" r:id="rId38"/>
    <p:sldId id="369" r:id="rId39"/>
    <p:sldId id="313" r:id="rId40"/>
    <p:sldId id="368" r:id="rId41"/>
    <p:sldId id="319" r:id="rId42"/>
    <p:sldId id="321" r:id="rId43"/>
    <p:sldId id="371" r:id="rId44"/>
    <p:sldId id="372" r:id="rId45"/>
    <p:sldId id="350" r:id="rId46"/>
    <p:sldId id="373" r:id="rId47"/>
    <p:sldId id="361" r:id="rId48"/>
    <p:sldId id="331" r:id="rId49"/>
    <p:sldId id="333" r:id="rId50"/>
    <p:sldId id="351" r:id="rId51"/>
    <p:sldId id="352" r:id="rId52"/>
    <p:sldId id="378" r:id="rId53"/>
    <p:sldId id="359" r:id="rId54"/>
    <p:sldId id="374" r:id="rId55"/>
    <p:sldId id="339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3333CC"/>
    <a:srgbClr val="FF33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00" autoAdjust="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B9AE00-0848-421C-A4D0-846BBAAB377D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5364BE63-F54A-4D2A-8EF2-49D6DAE9993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Система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счисления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  <a:cs typeface="Arial" charset="0"/>
          </a:endParaRPr>
        </a:p>
      </dgm:t>
    </dgm:pt>
    <dgm:pt modelId="{8C007F4F-BFCF-4D28-B485-F181C00A3026}" type="parTrans" cxnId="{F2CD64F0-EA77-42D9-8D93-8097CD778598}">
      <dgm:prSet/>
      <dgm:spPr/>
    </dgm:pt>
    <dgm:pt modelId="{1AA0570B-D1C9-4439-B38B-E31179DE0526}" type="sibTrans" cxnId="{F2CD64F0-EA77-42D9-8D93-8097CD778598}">
      <dgm:prSet/>
      <dgm:spPr/>
    </dgm:pt>
    <dgm:pt modelId="{37E5AD9E-AC67-4783-B61C-13148F9715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5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01791A3-8B35-42E9-8577-9692717E4932}" type="parTrans" cxnId="{228098B4-6BE9-47C9-BB7D-BF860E5F274A}">
      <dgm:prSet/>
      <dgm:spPr/>
      <dgm:t>
        <a:bodyPr/>
        <a:lstStyle/>
        <a:p>
          <a:endParaRPr lang="ru-RU"/>
        </a:p>
      </dgm:t>
    </dgm:pt>
    <dgm:pt modelId="{DD4F9BE7-4F93-4196-BE97-D0B999198267}" type="sibTrans" cxnId="{228098B4-6BE9-47C9-BB7D-BF860E5F274A}">
      <dgm:prSet/>
      <dgm:spPr/>
    </dgm:pt>
    <dgm:pt modelId="{7AFF4CA8-C60E-4F6D-9FA7-0021EBAF9DC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10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D8C924A-E9F0-4139-8EFB-C078A3BD17F9}" type="parTrans" cxnId="{D622C56B-F8F3-4F0E-81BD-85556072BFC0}">
      <dgm:prSet/>
      <dgm:spPr/>
      <dgm:t>
        <a:bodyPr/>
        <a:lstStyle/>
        <a:p>
          <a:endParaRPr lang="ru-RU"/>
        </a:p>
      </dgm:t>
    </dgm:pt>
    <dgm:pt modelId="{4E3671CC-DF03-4139-8AB3-683453DB7028}" type="sibTrans" cxnId="{D622C56B-F8F3-4F0E-81BD-85556072BFC0}">
      <dgm:prSet/>
      <dgm:spPr/>
    </dgm:pt>
    <dgm:pt modelId="{644658CA-DFCB-4B88-A543-2F1FD015E84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20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2D081AA-ABAC-434B-A0E3-5312D76312A2}" type="parTrans" cxnId="{FDF8606E-0513-49D7-9164-239FB1B7B2EB}">
      <dgm:prSet/>
      <dgm:spPr/>
      <dgm:t>
        <a:bodyPr/>
        <a:lstStyle/>
        <a:p>
          <a:endParaRPr lang="ru-RU"/>
        </a:p>
      </dgm:t>
    </dgm:pt>
    <dgm:pt modelId="{95F57995-9757-48AA-BB2A-978374C0790F}" type="sibTrans" cxnId="{FDF8606E-0513-49D7-9164-239FB1B7B2EB}">
      <dgm:prSet/>
      <dgm:spPr/>
    </dgm:pt>
    <dgm:pt modelId="{EB5E1FAA-F857-47CD-8680-4B979038D43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2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935D60B5-2AD4-46CF-80FA-1459BA4FFDDB}" type="parTrans" cxnId="{0C1C958D-4F54-4DC2-89BD-5F368922B20B}">
      <dgm:prSet/>
      <dgm:spPr/>
      <dgm:t>
        <a:bodyPr/>
        <a:lstStyle/>
        <a:p>
          <a:endParaRPr lang="ru-RU"/>
        </a:p>
      </dgm:t>
    </dgm:pt>
    <dgm:pt modelId="{CAF812FA-1F75-4A8F-ABBA-DD9F28AE1295}" type="sibTrans" cxnId="{0C1C958D-4F54-4DC2-89BD-5F368922B20B}">
      <dgm:prSet/>
      <dgm:spPr/>
    </dgm:pt>
    <dgm:pt modelId="{2ACAAAC9-6EB4-4BDB-8AD7-322BE7953E5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12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617E79E-0222-424D-87A6-5E7305E33A1E}" type="parTrans" cxnId="{A13DC846-13A9-4480-A3AA-29E516CC97FB}">
      <dgm:prSet/>
      <dgm:spPr/>
      <dgm:t>
        <a:bodyPr/>
        <a:lstStyle/>
        <a:p>
          <a:endParaRPr lang="ru-RU"/>
        </a:p>
      </dgm:t>
    </dgm:pt>
    <dgm:pt modelId="{6CFB0D38-DCDE-4221-B139-5C9BE7D074A4}" type="sibTrans" cxnId="{A13DC846-13A9-4480-A3AA-29E516CC97FB}">
      <dgm:prSet/>
      <dgm:spPr/>
    </dgm:pt>
    <dgm:pt modelId="{2B9A5F8C-64FC-4926-9C95-F4EF4F217E7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60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E6BD17D-391A-46B1-9C96-01E394CB3596}" type="parTrans" cxnId="{87B3AFA9-8F7E-4440-B87D-6EFAACD89274}">
      <dgm:prSet/>
      <dgm:spPr/>
      <dgm:t>
        <a:bodyPr/>
        <a:lstStyle/>
        <a:p>
          <a:endParaRPr lang="ru-RU"/>
        </a:p>
      </dgm:t>
    </dgm:pt>
    <dgm:pt modelId="{72291AD0-26C9-45CB-AC9B-FE72EE54A9CE}" type="sibTrans" cxnId="{87B3AFA9-8F7E-4440-B87D-6EFAACD89274}">
      <dgm:prSet/>
      <dgm:spPr/>
    </dgm:pt>
    <dgm:pt modelId="{53870D56-52DF-41B3-B129-63DBE0F16EB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8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2AA220B-03DD-4FC8-8C5C-BB458C8C578E}" type="parTrans" cxnId="{BA1CB2C8-7FB6-4272-8E5C-D7F94CF91064}">
      <dgm:prSet/>
      <dgm:spPr/>
      <dgm:t>
        <a:bodyPr/>
        <a:lstStyle/>
        <a:p>
          <a:endParaRPr lang="ru-RU"/>
        </a:p>
      </dgm:t>
    </dgm:pt>
    <dgm:pt modelId="{825AEEB0-3CE3-4E15-9025-C3F7443B0760}" type="sibTrans" cxnId="{BA1CB2C8-7FB6-4272-8E5C-D7F94CF91064}">
      <dgm:prSet/>
      <dgm:spPr/>
    </dgm:pt>
    <dgm:pt modelId="{E22E93A2-C667-457B-802D-BF282EF5666B}" type="pres">
      <dgm:prSet presAssocID="{B8B9AE00-0848-421C-A4D0-846BBAAB377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C854CE3-7FEC-468E-8462-5EF3C5F78EA0}" type="pres">
      <dgm:prSet presAssocID="{5364BE63-F54A-4D2A-8EF2-49D6DAE99930}" presName="centerShape" presStyleLbl="node0" presStyleIdx="0" presStyleCnt="1"/>
      <dgm:spPr/>
    </dgm:pt>
    <dgm:pt modelId="{80186C91-790A-44F9-B324-97F5CBF9DC28}" type="pres">
      <dgm:prSet presAssocID="{601791A3-8B35-42E9-8577-9692717E4932}" presName="Name9" presStyleLbl="parChTrans1D2" presStyleIdx="0" presStyleCnt="7"/>
      <dgm:spPr/>
    </dgm:pt>
    <dgm:pt modelId="{70BE5EE1-443A-44A4-B8B6-95B899E8BEFA}" type="pres">
      <dgm:prSet presAssocID="{601791A3-8B35-42E9-8577-9692717E4932}" presName="connTx" presStyleLbl="parChTrans1D2" presStyleIdx="0" presStyleCnt="7"/>
      <dgm:spPr/>
    </dgm:pt>
    <dgm:pt modelId="{42AFD54E-AF4A-44DD-8C3F-5E853D97D0E8}" type="pres">
      <dgm:prSet presAssocID="{37E5AD9E-AC67-4783-B61C-13148F971513}" presName="node" presStyleLbl="node1" presStyleIdx="0" presStyleCnt="7">
        <dgm:presLayoutVars>
          <dgm:bulletEnabled val="1"/>
        </dgm:presLayoutVars>
      </dgm:prSet>
      <dgm:spPr/>
    </dgm:pt>
    <dgm:pt modelId="{01234957-0037-4A98-A8A0-B92C3F2ED65F}" type="pres">
      <dgm:prSet presAssocID="{FD8C924A-E9F0-4139-8EFB-C078A3BD17F9}" presName="Name9" presStyleLbl="parChTrans1D2" presStyleIdx="1" presStyleCnt="7"/>
      <dgm:spPr/>
    </dgm:pt>
    <dgm:pt modelId="{A1C5BEC7-D6BD-4311-BF31-9AE38E2653DD}" type="pres">
      <dgm:prSet presAssocID="{FD8C924A-E9F0-4139-8EFB-C078A3BD17F9}" presName="connTx" presStyleLbl="parChTrans1D2" presStyleIdx="1" presStyleCnt="7"/>
      <dgm:spPr/>
    </dgm:pt>
    <dgm:pt modelId="{4893E786-F755-45C8-82E3-85B95E7D776D}" type="pres">
      <dgm:prSet presAssocID="{7AFF4CA8-C60E-4F6D-9FA7-0021EBAF9DC8}" presName="node" presStyleLbl="node1" presStyleIdx="1" presStyleCnt="7">
        <dgm:presLayoutVars>
          <dgm:bulletEnabled val="1"/>
        </dgm:presLayoutVars>
      </dgm:prSet>
      <dgm:spPr/>
    </dgm:pt>
    <dgm:pt modelId="{EFD5E462-E526-45C5-B0FE-A556A59C5363}" type="pres">
      <dgm:prSet presAssocID="{32D081AA-ABAC-434B-A0E3-5312D76312A2}" presName="Name9" presStyleLbl="parChTrans1D2" presStyleIdx="2" presStyleCnt="7"/>
      <dgm:spPr/>
    </dgm:pt>
    <dgm:pt modelId="{1CCA88DC-F385-4FD3-8286-FD22CC71701E}" type="pres">
      <dgm:prSet presAssocID="{32D081AA-ABAC-434B-A0E3-5312D76312A2}" presName="connTx" presStyleLbl="parChTrans1D2" presStyleIdx="2" presStyleCnt="7"/>
      <dgm:spPr/>
    </dgm:pt>
    <dgm:pt modelId="{324AA37D-F0AA-4E37-82AC-7A2D4F3FE01A}" type="pres">
      <dgm:prSet presAssocID="{644658CA-DFCB-4B88-A543-2F1FD015E848}" presName="node" presStyleLbl="node1" presStyleIdx="2" presStyleCnt="7">
        <dgm:presLayoutVars>
          <dgm:bulletEnabled val="1"/>
        </dgm:presLayoutVars>
      </dgm:prSet>
      <dgm:spPr/>
    </dgm:pt>
    <dgm:pt modelId="{FC0D8E93-DC6B-4181-9BE1-1803053416BD}" type="pres">
      <dgm:prSet presAssocID="{935D60B5-2AD4-46CF-80FA-1459BA4FFDDB}" presName="Name9" presStyleLbl="parChTrans1D2" presStyleIdx="3" presStyleCnt="7"/>
      <dgm:spPr/>
    </dgm:pt>
    <dgm:pt modelId="{C20755A8-D317-443C-918C-071172036EE4}" type="pres">
      <dgm:prSet presAssocID="{935D60B5-2AD4-46CF-80FA-1459BA4FFDDB}" presName="connTx" presStyleLbl="parChTrans1D2" presStyleIdx="3" presStyleCnt="7"/>
      <dgm:spPr/>
    </dgm:pt>
    <dgm:pt modelId="{B2DC6753-EDD5-4037-BC68-DE6B80EE2275}" type="pres">
      <dgm:prSet presAssocID="{EB5E1FAA-F857-47CD-8680-4B979038D439}" presName="node" presStyleLbl="node1" presStyleIdx="3" presStyleCnt="7">
        <dgm:presLayoutVars>
          <dgm:bulletEnabled val="1"/>
        </dgm:presLayoutVars>
      </dgm:prSet>
      <dgm:spPr/>
    </dgm:pt>
    <dgm:pt modelId="{7FFA7150-547C-4C73-A5A0-2AAE0FE3835C}" type="pres">
      <dgm:prSet presAssocID="{F617E79E-0222-424D-87A6-5E7305E33A1E}" presName="Name9" presStyleLbl="parChTrans1D2" presStyleIdx="4" presStyleCnt="7"/>
      <dgm:spPr/>
    </dgm:pt>
    <dgm:pt modelId="{287DC4DB-3F00-4E77-9862-1653FB73C69A}" type="pres">
      <dgm:prSet presAssocID="{F617E79E-0222-424D-87A6-5E7305E33A1E}" presName="connTx" presStyleLbl="parChTrans1D2" presStyleIdx="4" presStyleCnt="7"/>
      <dgm:spPr/>
    </dgm:pt>
    <dgm:pt modelId="{6B61040C-7A15-4372-AD15-4846F62F0EDC}" type="pres">
      <dgm:prSet presAssocID="{2ACAAAC9-6EB4-4BDB-8AD7-322BE7953E52}" presName="node" presStyleLbl="node1" presStyleIdx="4" presStyleCnt="7">
        <dgm:presLayoutVars>
          <dgm:bulletEnabled val="1"/>
        </dgm:presLayoutVars>
      </dgm:prSet>
      <dgm:spPr/>
    </dgm:pt>
    <dgm:pt modelId="{2140B13F-510D-4A6D-8ACE-62220B487855}" type="pres">
      <dgm:prSet presAssocID="{FE6BD17D-391A-46B1-9C96-01E394CB3596}" presName="Name9" presStyleLbl="parChTrans1D2" presStyleIdx="5" presStyleCnt="7"/>
      <dgm:spPr/>
    </dgm:pt>
    <dgm:pt modelId="{F321BD77-241F-4A3A-825D-472948330A6E}" type="pres">
      <dgm:prSet presAssocID="{FE6BD17D-391A-46B1-9C96-01E394CB3596}" presName="connTx" presStyleLbl="parChTrans1D2" presStyleIdx="5" presStyleCnt="7"/>
      <dgm:spPr/>
    </dgm:pt>
    <dgm:pt modelId="{BEEFB23A-D647-417D-A879-21F4AE51B174}" type="pres">
      <dgm:prSet presAssocID="{2B9A5F8C-64FC-4926-9C95-F4EF4F217E71}" presName="node" presStyleLbl="node1" presStyleIdx="5" presStyleCnt="7">
        <dgm:presLayoutVars>
          <dgm:bulletEnabled val="1"/>
        </dgm:presLayoutVars>
      </dgm:prSet>
      <dgm:spPr/>
    </dgm:pt>
    <dgm:pt modelId="{EED60D01-810A-47EC-9534-1948EE21D1E6}" type="pres">
      <dgm:prSet presAssocID="{02AA220B-03DD-4FC8-8C5C-BB458C8C578E}" presName="Name9" presStyleLbl="parChTrans1D2" presStyleIdx="6" presStyleCnt="7"/>
      <dgm:spPr/>
    </dgm:pt>
    <dgm:pt modelId="{7F97B9EA-0560-4477-9A39-01593ADA0169}" type="pres">
      <dgm:prSet presAssocID="{02AA220B-03DD-4FC8-8C5C-BB458C8C578E}" presName="connTx" presStyleLbl="parChTrans1D2" presStyleIdx="6" presStyleCnt="7"/>
      <dgm:spPr/>
    </dgm:pt>
    <dgm:pt modelId="{40A101F3-1149-4864-B1B7-80982A97A5B2}" type="pres">
      <dgm:prSet presAssocID="{53870D56-52DF-41B3-B129-63DBE0F16EB5}" presName="node" presStyleLbl="node1" presStyleIdx="6" presStyleCnt="7">
        <dgm:presLayoutVars>
          <dgm:bulletEnabled val="1"/>
        </dgm:presLayoutVars>
      </dgm:prSet>
      <dgm:spPr/>
    </dgm:pt>
  </dgm:ptLst>
  <dgm:cxnLst>
    <dgm:cxn modelId="{B51581DF-4489-47D6-B104-8C6255B61D11}" type="presOf" srcId="{5364BE63-F54A-4D2A-8EF2-49D6DAE99930}" destId="{EC854CE3-7FEC-468E-8462-5EF3C5F78EA0}" srcOrd="0" destOrd="0" presId="urn:microsoft.com/office/officeart/2005/8/layout/radial1"/>
    <dgm:cxn modelId="{D622C56B-F8F3-4F0E-81BD-85556072BFC0}" srcId="{5364BE63-F54A-4D2A-8EF2-49D6DAE99930}" destId="{7AFF4CA8-C60E-4F6D-9FA7-0021EBAF9DC8}" srcOrd="1" destOrd="0" parTransId="{FD8C924A-E9F0-4139-8EFB-C078A3BD17F9}" sibTransId="{4E3671CC-DF03-4139-8AB3-683453DB7028}"/>
    <dgm:cxn modelId="{B794888B-BFA3-4B40-95D8-F6855DEB40D6}" type="presOf" srcId="{02AA220B-03DD-4FC8-8C5C-BB458C8C578E}" destId="{7F97B9EA-0560-4477-9A39-01593ADA0169}" srcOrd="1" destOrd="0" presId="urn:microsoft.com/office/officeart/2005/8/layout/radial1"/>
    <dgm:cxn modelId="{B918C574-76FB-4533-82A5-6244B9549EF5}" type="presOf" srcId="{7AFF4CA8-C60E-4F6D-9FA7-0021EBAF9DC8}" destId="{4893E786-F755-45C8-82E3-85B95E7D776D}" srcOrd="0" destOrd="0" presId="urn:microsoft.com/office/officeart/2005/8/layout/radial1"/>
    <dgm:cxn modelId="{06EDA325-6B15-4423-8752-0EF92F518400}" type="presOf" srcId="{2ACAAAC9-6EB4-4BDB-8AD7-322BE7953E52}" destId="{6B61040C-7A15-4372-AD15-4846F62F0EDC}" srcOrd="0" destOrd="0" presId="urn:microsoft.com/office/officeart/2005/8/layout/radial1"/>
    <dgm:cxn modelId="{9C7171B5-4FA4-45BE-A05D-10088980F3F9}" type="presOf" srcId="{EB5E1FAA-F857-47CD-8680-4B979038D439}" destId="{B2DC6753-EDD5-4037-BC68-DE6B80EE2275}" srcOrd="0" destOrd="0" presId="urn:microsoft.com/office/officeart/2005/8/layout/radial1"/>
    <dgm:cxn modelId="{A13DC846-13A9-4480-A3AA-29E516CC97FB}" srcId="{5364BE63-F54A-4D2A-8EF2-49D6DAE99930}" destId="{2ACAAAC9-6EB4-4BDB-8AD7-322BE7953E52}" srcOrd="4" destOrd="0" parTransId="{F617E79E-0222-424D-87A6-5E7305E33A1E}" sibTransId="{6CFB0D38-DCDE-4221-B139-5C9BE7D074A4}"/>
    <dgm:cxn modelId="{68C218B3-D1BD-42A9-AF9E-8CD87BAE2548}" type="presOf" srcId="{02AA220B-03DD-4FC8-8C5C-BB458C8C578E}" destId="{EED60D01-810A-47EC-9534-1948EE21D1E6}" srcOrd="0" destOrd="0" presId="urn:microsoft.com/office/officeart/2005/8/layout/radial1"/>
    <dgm:cxn modelId="{0C1C958D-4F54-4DC2-89BD-5F368922B20B}" srcId="{5364BE63-F54A-4D2A-8EF2-49D6DAE99930}" destId="{EB5E1FAA-F857-47CD-8680-4B979038D439}" srcOrd="3" destOrd="0" parTransId="{935D60B5-2AD4-46CF-80FA-1459BA4FFDDB}" sibTransId="{CAF812FA-1F75-4A8F-ABBA-DD9F28AE1295}"/>
    <dgm:cxn modelId="{BBCC326E-E163-435B-8629-C52B1A1CC73C}" type="presOf" srcId="{FD8C924A-E9F0-4139-8EFB-C078A3BD17F9}" destId="{A1C5BEC7-D6BD-4311-BF31-9AE38E2653DD}" srcOrd="1" destOrd="0" presId="urn:microsoft.com/office/officeart/2005/8/layout/radial1"/>
    <dgm:cxn modelId="{87B3AFA9-8F7E-4440-B87D-6EFAACD89274}" srcId="{5364BE63-F54A-4D2A-8EF2-49D6DAE99930}" destId="{2B9A5F8C-64FC-4926-9C95-F4EF4F217E71}" srcOrd="5" destOrd="0" parTransId="{FE6BD17D-391A-46B1-9C96-01E394CB3596}" sibTransId="{72291AD0-26C9-45CB-AC9B-FE72EE54A9CE}"/>
    <dgm:cxn modelId="{AEA00209-0474-40C2-B85C-160AEB598326}" type="presOf" srcId="{935D60B5-2AD4-46CF-80FA-1459BA4FFDDB}" destId="{C20755A8-D317-443C-918C-071172036EE4}" srcOrd="1" destOrd="0" presId="urn:microsoft.com/office/officeart/2005/8/layout/radial1"/>
    <dgm:cxn modelId="{F2CD64F0-EA77-42D9-8D93-8097CD778598}" srcId="{B8B9AE00-0848-421C-A4D0-846BBAAB377D}" destId="{5364BE63-F54A-4D2A-8EF2-49D6DAE99930}" srcOrd="0" destOrd="0" parTransId="{8C007F4F-BFCF-4D28-B485-F181C00A3026}" sibTransId="{1AA0570B-D1C9-4439-B38B-E31179DE0526}"/>
    <dgm:cxn modelId="{D3E59F02-BB20-454F-ADCF-85EB928E2859}" type="presOf" srcId="{F617E79E-0222-424D-87A6-5E7305E33A1E}" destId="{287DC4DB-3F00-4E77-9862-1653FB73C69A}" srcOrd="1" destOrd="0" presId="urn:microsoft.com/office/officeart/2005/8/layout/radial1"/>
    <dgm:cxn modelId="{738494E5-670A-4323-AF0C-4BBC46EB1F01}" type="presOf" srcId="{32D081AA-ABAC-434B-A0E3-5312D76312A2}" destId="{EFD5E462-E526-45C5-B0FE-A556A59C5363}" srcOrd="0" destOrd="0" presId="urn:microsoft.com/office/officeart/2005/8/layout/radial1"/>
    <dgm:cxn modelId="{11AA68EE-9633-48B2-93E2-47498795DCAE}" type="presOf" srcId="{2B9A5F8C-64FC-4926-9C95-F4EF4F217E71}" destId="{BEEFB23A-D647-417D-A879-21F4AE51B174}" srcOrd="0" destOrd="0" presId="urn:microsoft.com/office/officeart/2005/8/layout/radial1"/>
    <dgm:cxn modelId="{74107E30-E8C5-47A1-A451-E7EC1AD59019}" type="presOf" srcId="{601791A3-8B35-42E9-8577-9692717E4932}" destId="{80186C91-790A-44F9-B324-97F5CBF9DC28}" srcOrd="0" destOrd="0" presId="urn:microsoft.com/office/officeart/2005/8/layout/radial1"/>
    <dgm:cxn modelId="{88B3F3FF-9870-4838-862F-5B644F60E93A}" type="presOf" srcId="{F617E79E-0222-424D-87A6-5E7305E33A1E}" destId="{7FFA7150-547C-4C73-A5A0-2AAE0FE3835C}" srcOrd="0" destOrd="0" presId="urn:microsoft.com/office/officeart/2005/8/layout/radial1"/>
    <dgm:cxn modelId="{57F5CA7B-787D-4185-AC35-163993E1CD68}" type="presOf" srcId="{601791A3-8B35-42E9-8577-9692717E4932}" destId="{70BE5EE1-443A-44A4-B8B6-95B899E8BEFA}" srcOrd="1" destOrd="0" presId="urn:microsoft.com/office/officeart/2005/8/layout/radial1"/>
    <dgm:cxn modelId="{504272A8-D2E7-4F1D-9911-551042CA3C9C}" type="presOf" srcId="{32D081AA-ABAC-434B-A0E3-5312D76312A2}" destId="{1CCA88DC-F385-4FD3-8286-FD22CC71701E}" srcOrd="1" destOrd="0" presId="urn:microsoft.com/office/officeart/2005/8/layout/radial1"/>
    <dgm:cxn modelId="{7402F446-328D-4C24-A1F9-8BBCD25BBC13}" type="presOf" srcId="{FE6BD17D-391A-46B1-9C96-01E394CB3596}" destId="{2140B13F-510D-4A6D-8ACE-62220B487855}" srcOrd="0" destOrd="0" presId="urn:microsoft.com/office/officeart/2005/8/layout/radial1"/>
    <dgm:cxn modelId="{838A6412-844B-43F3-9505-B7D446D55ADE}" type="presOf" srcId="{FD8C924A-E9F0-4139-8EFB-C078A3BD17F9}" destId="{01234957-0037-4A98-A8A0-B92C3F2ED65F}" srcOrd="0" destOrd="0" presId="urn:microsoft.com/office/officeart/2005/8/layout/radial1"/>
    <dgm:cxn modelId="{7F2F5688-AA82-4821-94E0-FB45C3A66330}" type="presOf" srcId="{935D60B5-2AD4-46CF-80FA-1459BA4FFDDB}" destId="{FC0D8E93-DC6B-4181-9BE1-1803053416BD}" srcOrd="0" destOrd="0" presId="urn:microsoft.com/office/officeart/2005/8/layout/radial1"/>
    <dgm:cxn modelId="{BA1CB2C8-7FB6-4272-8E5C-D7F94CF91064}" srcId="{5364BE63-F54A-4D2A-8EF2-49D6DAE99930}" destId="{53870D56-52DF-41B3-B129-63DBE0F16EB5}" srcOrd="6" destOrd="0" parTransId="{02AA220B-03DD-4FC8-8C5C-BB458C8C578E}" sibTransId="{825AEEB0-3CE3-4E15-9025-C3F7443B0760}"/>
    <dgm:cxn modelId="{228098B4-6BE9-47C9-BB7D-BF860E5F274A}" srcId="{5364BE63-F54A-4D2A-8EF2-49D6DAE99930}" destId="{37E5AD9E-AC67-4783-B61C-13148F971513}" srcOrd="0" destOrd="0" parTransId="{601791A3-8B35-42E9-8577-9692717E4932}" sibTransId="{DD4F9BE7-4F93-4196-BE97-D0B999198267}"/>
    <dgm:cxn modelId="{92312007-4225-404F-AF20-CFF8830CE47B}" type="presOf" srcId="{53870D56-52DF-41B3-B129-63DBE0F16EB5}" destId="{40A101F3-1149-4864-B1B7-80982A97A5B2}" srcOrd="0" destOrd="0" presId="urn:microsoft.com/office/officeart/2005/8/layout/radial1"/>
    <dgm:cxn modelId="{FDF8606E-0513-49D7-9164-239FB1B7B2EB}" srcId="{5364BE63-F54A-4D2A-8EF2-49D6DAE99930}" destId="{644658CA-DFCB-4B88-A543-2F1FD015E848}" srcOrd="2" destOrd="0" parTransId="{32D081AA-ABAC-434B-A0E3-5312D76312A2}" sibTransId="{95F57995-9757-48AA-BB2A-978374C0790F}"/>
    <dgm:cxn modelId="{2C09745B-CF37-4076-9E0A-831536CE2765}" type="presOf" srcId="{644658CA-DFCB-4B88-A543-2F1FD015E848}" destId="{324AA37D-F0AA-4E37-82AC-7A2D4F3FE01A}" srcOrd="0" destOrd="0" presId="urn:microsoft.com/office/officeart/2005/8/layout/radial1"/>
    <dgm:cxn modelId="{0572525F-BB1B-4895-9FD7-C10853B05E44}" type="presOf" srcId="{37E5AD9E-AC67-4783-B61C-13148F971513}" destId="{42AFD54E-AF4A-44DD-8C3F-5E853D97D0E8}" srcOrd="0" destOrd="0" presId="urn:microsoft.com/office/officeart/2005/8/layout/radial1"/>
    <dgm:cxn modelId="{7F7DBAE9-F624-48E8-8C0A-46BCBF6BDB2B}" type="presOf" srcId="{B8B9AE00-0848-421C-A4D0-846BBAAB377D}" destId="{E22E93A2-C667-457B-802D-BF282EF5666B}" srcOrd="0" destOrd="0" presId="urn:microsoft.com/office/officeart/2005/8/layout/radial1"/>
    <dgm:cxn modelId="{56C1CDF3-A79B-4CCF-B047-CE8B4178DFFE}" type="presOf" srcId="{FE6BD17D-391A-46B1-9C96-01E394CB3596}" destId="{F321BD77-241F-4A3A-825D-472948330A6E}" srcOrd="1" destOrd="0" presId="urn:microsoft.com/office/officeart/2005/8/layout/radial1"/>
    <dgm:cxn modelId="{6E159DBB-E05C-48BE-B776-E4F3F6452D53}" type="presParOf" srcId="{E22E93A2-C667-457B-802D-BF282EF5666B}" destId="{EC854CE3-7FEC-468E-8462-5EF3C5F78EA0}" srcOrd="0" destOrd="0" presId="urn:microsoft.com/office/officeart/2005/8/layout/radial1"/>
    <dgm:cxn modelId="{20AF5066-AF3B-47A0-B41A-80CF503E5BA8}" type="presParOf" srcId="{E22E93A2-C667-457B-802D-BF282EF5666B}" destId="{80186C91-790A-44F9-B324-97F5CBF9DC28}" srcOrd="1" destOrd="0" presId="urn:microsoft.com/office/officeart/2005/8/layout/radial1"/>
    <dgm:cxn modelId="{6CF1157A-C420-4762-BCFD-0E8BAA2A2148}" type="presParOf" srcId="{80186C91-790A-44F9-B324-97F5CBF9DC28}" destId="{70BE5EE1-443A-44A4-B8B6-95B899E8BEFA}" srcOrd="0" destOrd="0" presId="urn:microsoft.com/office/officeart/2005/8/layout/radial1"/>
    <dgm:cxn modelId="{62830D4A-98F2-4661-A761-49663E4712E7}" type="presParOf" srcId="{E22E93A2-C667-457B-802D-BF282EF5666B}" destId="{42AFD54E-AF4A-44DD-8C3F-5E853D97D0E8}" srcOrd="2" destOrd="0" presId="urn:microsoft.com/office/officeart/2005/8/layout/radial1"/>
    <dgm:cxn modelId="{8B242836-60FE-46AF-AE23-8E360DFAC244}" type="presParOf" srcId="{E22E93A2-C667-457B-802D-BF282EF5666B}" destId="{01234957-0037-4A98-A8A0-B92C3F2ED65F}" srcOrd="3" destOrd="0" presId="urn:microsoft.com/office/officeart/2005/8/layout/radial1"/>
    <dgm:cxn modelId="{2BC9C38A-04C8-45C7-877A-030E0FD8E408}" type="presParOf" srcId="{01234957-0037-4A98-A8A0-B92C3F2ED65F}" destId="{A1C5BEC7-D6BD-4311-BF31-9AE38E2653DD}" srcOrd="0" destOrd="0" presId="urn:microsoft.com/office/officeart/2005/8/layout/radial1"/>
    <dgm:cxn modelId="{1D28864B-8BDA-449E-A85F-0C3EF66008CE}" type="presParOf" srcId="{E22E93A2-C667-457B-802D-BF282EF5666B}" destId="{4893E786-F755-45C8-82E3-85B95E7D776D}" srcOrd="4" destOrd="0" presId="urn:microsoft.com/office/officeart/2005/8/layout/radial1"/>
    <dgm:cxn modelId="{C4F69D44-EAE3-42DA-ADCF-A1EA1FA980AA}" type="presParOf" srcId="{E22E93A2-C667-457B-802D-BF282EF5666B}" destId="{EFD5E462-E526-45C5-B0FE-A556A59C5363}" srcOrd="5" destOrd="0" presId="urn:microsoft.com/office/officeart/2005/8/layout/radial1"/>
    <dgm:cxn modelId="{BC34CC24-5B39-461E-877B-9ABE27F2C85E}" type="presParOf" srcId="{EFD5E462-E526-45C5-B0FE-A556A59C5363}" destId="{1CCA88DC-F385-4FD3-8286-FD22CC71701E}" srcOrd="0" destOrd="0" presId="urn:microsoft.com/office/officeart/2005/8/layout/radial1"/>
    <dgm:cxn modelId="{53D16051-88B6-4685-A789-95AC3E76DD85}" type="presParOf" srcId="{E22E93A2-C667-457B-802D-BF282EF5666B}" destId="{324AA37D-F0AA-4E37-82AC-7A2D4F3FE01A}" srcOrd="6" destOrd="0" presId="urn:microsoft.com/office/officeart/2005/8/layout/radial1"/>
    <dgm:cxn modelId="{215371E3-43A3-47EA-8029-ACD562C823F0}" type="presParOf" srcId="{E22E93A2-C667-457B-802D-BF282EF5666B}" destId="{FC0D8E93-DC6B-4181-9BE1-1803053416BD}" srcOrd="7" destOrd="0" presId="urn:microsoft.com/office/officeart/2005/8/layout/radial1"/>
    <dgm:cxn modelId="{E648A003-CE3C-482A-9869-C6DA2720BAC1}" type="presParOf" srcId="{FC0D8E93-DC6B-4181-9BE1-1803053416BD}" destId="{C20755A8-D317-443C-918C-071172036EE4}" srcOrd="0" destOrd="0" presId="urn:microsoft.com/office/officeart/2005/8/layout/radial1"/>
    <dgm:cxn modelId="{114101D9-0EDA-490F-8D3E-2C2D3ECA9BF3}" type="presParOf" srcId="{E22E93A2-C667-457B-802D-BF282EF5666B}" destId="{B2DC6753-EDD5-4037-BC68-DE6B80EE2275}" srcOrd="8" destOrd="0" presId="urn:microsoft.com/office/officeart/2005/8/layout/radial1"/>
    <dgm:cxn modelId="{4577DB6F-33EC-4E6D-975A-887FF09BE72D}" type="presParOf" srcId="{E22E93A2-C667-457B-802D-BF282EF5666B}" destId="{7FFA7150-547C-4C73-A5A0-2AAE0FE3835C}" srcOrd="9" destOrd="0" presId="urn:microsoft.com/office/officeart/2005/8/layout/radial1"/>
    <dgm:cxn modelId="{E7C04605-A772-4840-A04D-6CCFC60EDAC1}" type="presParOf" srcId="{7FFA7150-547C-4C73-A5A0-2AAE0FE3835C}" destId="{287DC4DB-3F00-4E77-9862-1653FB73C69A}" srcOrd="0" destOrd="0" presId="urn:microsoft.com/office/officeart/2005/8/layout/radial1"/>
    <dgm:cxn modelId="{03C48536-7D3D-42B2-A7B4-626FF3BAA779}" type="presParOf" srcId="{E22E93A2-C667-457B-802D-BF282EF5666B}" destId="{6B61040C-7A15-4372-AD15-4846F62F0EDC}" srcOrd="10" destOrd="0" presId="urn:microsoft.com/office/officeart/2005/8/layout/radial1"/>
    <dgm:cxn modelId="{57982135-BCBE-4EE8-958A-5BD140F5D31A}" type="presParOf" srcId="{E22E93A2-C667-457B-802D-BF282EF5666B}" destId="{2140B13F-510D-4A6D-8ACE-62220B487855}" srcOrd="11" destOrd="0" presId="urn:microsoft.com/office/officeart/2005/8/layout/radial1"/>
    <dgm:cxn modelId="{215696AB-5E9E-4144-91E0-37D324F90B5A}" type="presParOf" srcId="{2140B13F-510D-4A6D-8ACE-62220B487855}" destId="{F321BD77-241F-4A3A-825D-472948330A6E}" srcOrd="0" destOrd="0" presId="urn:microsoft.com/office/officeart/2005/8/layout/radial1"/>
    <dgm:cxn modelId="{313CD02C-F092-4343-A060-FCFF11C06C28}" type="presParOf" srcId="{E22E93A2-C667-457B-802D-BF282EF5666B}" destId="{BEEFB23A-D647-417D-A879-21F4AE51B174}" srcOrd="12" destOrd="0" presId="urn:microsoft.com/office/officeart/2005/8/layout/radial1"/>
    <dgm:cxn modelId="{1FFA8ACE-9709-474E-B5C8-D4D6E76ABA7B}" type="presParOf" srcId="{E22E93A2-C667-457B-802D-BF282EF5666B}" destId="{EED60D01-810A-47EC-9534-1948EE21D1E6}" srcOrd="13" destOrd="0" presId="urn:microsoft.com/office/officeart/2005/8/layout/radial1"/>
    <dgm:cxn modelId="{50AECD3F-A656-4F72-B987-9A101D8B707E}" type="presParOf" srcId="{EED60D01-810A-47EC-9534-1948EE21D1E6}" destId="{7F97B9EA-0560-4477-9A39-01593ADA0169}" srcOrd="0" destOrd="0" presId="urn:microsoft.com/office/officeart/2005/8/layout/radial1"/>
    <dgm:cxn modelId="{335205FF-F429-412A-8BF6-ECEB93AC7E59}" type="presParOf" srcId="{E22E93A2-C667-457B-802D-BF282EF5666B}" destId="{40A101F3-1149-4864-B1B7-80982A97A5B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6006B-4E9D-4775-87AD-4E26D2058D54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16BF1-B3CC-4305-8CA6-FCB1610F2E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31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16BF1-B3CC-4305-8CA6-FCB1610F2E6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16BF1-B3CC-4305-8CA6-FCB1610F2E6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http://bond1958.narod.ru/brein_ring/formula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http://pics.livejournal.com/aksenova_n/pic/00181w0b/s320x240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  <a:solidFill>
            <a:schemeClr val="bg2">
              <a:lumMod val="90000"/>
            </a:schemeClr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Средняя школа №3 г.Лысково</a:t>
            </a:r>
            <a:endParaRPr lang="ru-RU" sz="28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7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Приемы быстрого </a:t>
            </a:r>
          </a:p>
          <a:p>
            <a:pPr algn="ctr">
              <a:buNone/>
            </a:pPr>
            <a:r>
              <a:rPr lang="ru-RU" sz="7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счета.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Авторы: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Бушуев Иван, Исаенков Денис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Руководитель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Кислова С.И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«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Устный счет  -  гимнастика для ума»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214282" y="571500"/>
            <a:ext cx="8715436" cy="928674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800" dirty="0" smtClean="0">
                <a:solidFill>
                  <a:srgbClr val="CC0099"/>
                </a:solidFill>
                <a:latin typeface="Arial" pitchFamily="34" charset="0"/>
              </a:rPr>
              <a:t>История возникновения чисел</a:t>
            </a:r>
          </a:p>
        </p:txBody>
      </p:sp>
      <p:sp>
        <p:nvSpPr>
          <p:cNvPr id="23555" name="Rectangle 3"/>
          <p:cNvSpPr>
            <a:spLocks noGrp="1"/>
          </p:cNvSpPr>
          <p:nvPr>
            <p:ph sz="half" idx="1"/>
          </p:nvPr>
        </p:nvSpPr>
        <p:spPr>
          <a:xfrm>
            <a:off x="285750" y="1714500"/>
            <a:ext cx="4000498" cy="4857750"/>
          </a:xfrm>
          <a:solidFill>
            <a:schemeClr val="bg2"/>
          </a:solidFill>
        </p:spPr>
        <p:txBody>
          <a:bodyPr>
            <a:normAutofit fontScale="62500" lnSpcReduction="20000"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200" dirty="0" smtClean="0">
                <a:solidFill>
                  <a:srgbClr val="0000CC"/>
                </a:solidFill>
                <a:latin typeface="Arial" pitchFamily="34" charset="0"/>
              </a:rPr>
              <a:t>    </a:t>
            </a:r>
            <a:r>
              <a:rPr lang="ru-RU" sz="3400" b="1" dirty="0" smtClean="0">
                <a:solidFill>
                  <a:srgbClr val="0000CC"/>
                </a:solidFill>
                <a:latin typeface="Arial" pitchFamily="34" charset="0"/>
              </a:rPr>
              <a:t>У древних людей, кроме каменного топора и шкуры вместо одежды, ничего не было, поэтому </a:t>
            </a: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</a:rPr>
              <a:t>считать им было нечего. </a:t>
            </a:r>
            <a:r>
              <a:rPr lang="ru-RU" sz="3400" b="1" dirty="0" smtClean="0">
                <a:solidFill>
                  <a:srgbClr val="0000CC"/>
                </a:solidFill>
                <a:latin typeface="Arial" pitchFamily="34" charset="0"/>
              </a:rPr>
              <a:t>Постепенно они стали приручать скот, возделывать поля; появилась торговля, и тут уж без счета никак не обойтись. </a:t>
            </a:r>
            <a:endParaRPr lang="ru-RU" sz="2200" b="1" dirty="0" smtClean="0">
              <a:solidFill>
                <a:srgbClr val="0000CC"/>
              </a:solidFill>
              <a:latin typeface="Arial" pitchFamily="34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0000CC"/>
                </a:solidFill>
                <a:latin typeface="Arial" pitchFamily="34" charset="0"/>
              </a:rPr>
              <a:t>     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</a:rPr>
              <a:t>Сначала считали на пальцах</a:t>
            </a:r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</a:rPr>
              <a:t>. Когда пальцы на одной руке кончались, переходили на другую, а если на двух руках не хватало, переходили на ноги</a:t>
            </a:r>
            <a:r>
              <a:rPr lang="ru-RU" sz="4500" dirty="0" smtClean="0">
                <a:solidFill>
                  <a:srgbClr val="0000CC"/>
                </a:solidFill>
                <a:latin typeface="Arial" pitchFamily="34" charset="0"/>
              </a:rPr>
              <a:t>. </a:t>
            </a:r>
            <a:endParaRPr lang="ru-RU" sz="3800" dirty="0" smtClean="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smtClean="0"/>
          </a:p>
        </p:txBody>
      </p:sp>
      <p:pic>
        <p:nvPicPr>
          <p:cNvPr id="11269" name="Picture 5" descr="C:\Documents and Settings\Tat'yana\Рабочий стол\доевние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14488"/>
            <a:ext cx="4286280" cy="48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</a:rPr>
              <a:t>Древние шумеры.</a:t>
            </a:r>
            <a:endParaRPr lang="ru-RU" sz="5400" dirty="0"/>
          </a:p>
        </p:txBody>
      </p:sp>
      <p:pic>
        <p:nvPicPr>
          <p:cNvPr id="7" name="Picture 11" descr="Шумерская%20табличка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18000"/>
          </a:blip>
          <a:stretch>
            <a:fillRect/>
          </a:stretch>
        </p:blipFill>
        <p:spPr>
          <a:xfrm>
            <a:off x="214282" y="1785926"/>
            <a:ext cx="4281518" cy="4857784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714876" y="1785926"/>
            <a:ext cx="4214842" cy="4786346"/>
          </a:xfrm>
          <a:solidFill>
            <a:schemeClr val="bg2"/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0000CC"/>
                </a:solidFill>
                <a:latin typeface="Arial" pitchFamily="34" charset="0"/>
              </a:rPr>
              <a:t>Первыми придумали запись чисел древние шумеры. Они пользовались всего двумя цифрами. </a:t>
            </a:r>
            <a:endParaRPr lang="ru-RU" sz="7200" b="1" dirty="0" smtClean="0">
              <a:solidFill>
                <a:srgbClr val="0000CC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</a:rPr>
              <a:t>Вертикальная черточка обозначала одну единицу, а угол из двух лежачих черточек – десять.  </a:t>
            </a:r>
          </a:p>
          <a:p>
            <a:pPr>
              <a:lnSpc>
                <a:spcPct val="90000"/>
              </a:lnSpc>
              <a:buNone/>
            </a:pPr>
            <a:r>
              <a:rPr lang="ru-RU" sz="7200" b="1" dirty="0" smtClean="0">
                <a:solidFill>
                  <a:srgbClr val="0000CC"/>
                </a:solidFill>
                <a:latin typeface="Arial" pitchFamily="34" charset="0"/>
              </a:rPr>
              <a:t> </a:t>
            </a:r>
            <a:r>
              <a:rPr lang="ru-RU" sz="8000" b="1" dirty="0" smtClean="0">
                <a:solidFill>
                  <a:srgbClr val="0000CC"/>
                </a:solidFill>
                <a:latin typeface="Arial" pitchFamily="34" charset="0"/>
              </a:rPr>
              <a:t>Эти черточки у них получались в виде клиньев, потому что они писали острой палочкой на сырых глиняных дощечках, которые потом сушили и обжигали. Вот так выглядели эти дощечки</a:t>
            </a:r>
            <a:r>
              <a:rPr lang="ru-RU" sz="5100" b="1" dirty="0" smtClean="0">
                <a:solidFill>
                  <a:srgbClr val="0000CC"/>
                </a:solidFill>
                <a:latin typeface="Arial" pitchFamily="34" charset="0"/>
              </a:rPr>
              <a:t>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</a:rPr>
              <a:t>Древний народ майя.</a:t>
            </a:r>
            <a:endParaRPr lang="ru-RU" sz="5400" dirty="0"/>
          </a:p>
        </p:txBody>
      </p:sp>
      <p:pic>
        <p:nvPicPr>
          <p:cNvPr id="5" name="Picture 11" descr="майя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6000" contrast="36000"/>
          </a:blip>
          <a:srcRect/>
          <a:stretch>
            <a:fillRect/>
          </a:stretch>
        </p:blipFill>
        <p:spPr>
          <a:xfrm>
            <a:off x="214282" y="2428868"/>
            <a:ext cx="4281518" cy="3071834"/>
          </a:xfrm>
          <a:solidFill>
            <a:schemeClr val="bg2"/>
          </a:solidFill>
          <a:ln>
            <a:solidFill>
              <a:schemeClr val="tx2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857364"/>
            <a:ext cx="4071966" cy="4714908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</a:rPr>
              <a:t>  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</a:rPr>
              <a:t>Древний народ майя вместо самих цифр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</a:rPr>
              <a:t>рисовал страшные головы</a:t>
            </a: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</a:rPr>
              <a:t>,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</a:rPr>
              <a:t>как у пришельцев,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Arial" pitchFamily="34" charset="0"/>
              </a:rPr>
              <a:t>и отличить одну голову – цифру от другой было очень сложно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</a:rPr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D60093"/>
                </a:solidFill>
                <a:latin typeface="Arial" charset="0"/>
              </a:rPr>
              <a:t>История возникновения чисел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857364"/>
            <a:ext cx="4143404" cy="464347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indent="1588" algn="ctr">
              <a:lnSpc>
                <a:spcPct val="90000"/>
              </a:lnSpc>
              <a:buClr>
                <a:srgbClr val="000099"/>
              </a:buClr>
              <a:buNone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Индейцы и народы Древней Азии при счете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завязывали узелки на шнурках разной длины и цвета.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pPr indent="1588" algn="ctr">
              <a:lnSpc>
                <a:spcPct val="90000"/>
              </a:lnSpc>
              <a:buClr>
                <a:srgbClr val="000099"/>
              </a:buClr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   У некоторых богатеев скапливалось по несколько метров этой веревочной «счетной книги», попробуй, вспомни через год, что означают четыре узелочка на красном шнурке</a:t>
            </a:r>
            <a:endParaRPr lang="ru-RU" b="1" dirty="0"/>
          </a:p>
        </p:txBody>
      </p:sp>
      <p:pic>
        <p:nvPicPr>
          <p:cNvPr id="5" name="Picture 7" descr="узелки_re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12000" contrast="36000"/>
          </a:blip>
          <a:srcRect/>
          <a:stretch>
            <a:fillRect/>
          </a:stretch>
        </p:blipFill>
        <p:spPr>
          <a:xfrm>
            <a:off x="285720" y="1857364"/>
            <a:ext cx="4000528" cy="4572032"/>
          </a:xfrm>
          <a:ln>
            <a:solidFill>
              <a:srgbClr val="33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D60093"/>
                </a:solidFill>
                <a:latin typeface="Arial" charset="0"/>
              </a:rPr>
              <a:t>Древние индийцы.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920084"/>
            <a:ext cx="4071966" cy="4652187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indent="1588" algn="ctr">
              <a:buClr>
                <a:srgbClr val="0000CC"/>
              </a:buClr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Было очень неудобно хранить глиняные таблички, веревки с узелками и рулоны папируса.</a:t>
            </a:r>
          </a:p>
          <a:p>
            <a:pPr indent="1588" algn="ctr">
              <a:buClr>
                <a:srgbClr val="0000CC"/>
              </a:buClr>
              <a:buNone/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    И это продолжалось до тех пор, пока древние индийцы не изобрели </a:t>
            </a:r>
          </a:p>
          <a:p>
            <a:pPr indent="1588" algn="ctr">
              <a:buClr>
                <a:srgbClr val="0000CC"/>
              </a:buClr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для каждой цифры свой знак. </a:t>
            </a:r>
          </a:p>
          <a:p>
            <a:pPr indent="1588" algn="ctr">
              <a:buClr>
                <a:srgbClr val="0000CC"/>
              </a:buClr>
              <a:buNone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</a:rPr>
              <a:t>Вот как они выглядели </a:t>
            </a:r>
          </a:p>
        </p:txBody>
      </p:sp>
      <p:pic>
        <p:nvPicPr>
          <p:cNvPr id="5" name="Picture 7" descr="индийская%20запис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bright="-24000" contrast="48000"/>
          </a:blip>
          <a:srcRect/>
          <a:stretch>
            <a:fillRect/>
          </a:stretch>
        </p:blipFill>
        <p:spPr>
          <a:xfrm>
            <a:off x="214282" y="2285992"/>
            <a:ext cx="4281518" cy="3000396"/>
          </a:xfrm>
          <a:ln>
            <a:solidFill>
              <a:srgbClr val="33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643998" cy="71438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D60093"/>
                </a:solidFill>
                <a:latin typeface="Arial" charset="0"/>
              </a:rPr>
              <a:t>История возникновения чисел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57364"/>
            <a:ext cx="4210080" cy="4714907"/>
          </a:xfrm>
          <a:solidFill>
            <a:schemeClr val="bg2"/>
          </a:solidFill>
        </p:spPr>
        <p:txBody>
          <a:bodyPr>
            <a:normAutofit fontScale="32500" lnSpcReduction="20000"/>
          </a:bodyPr>
          <a:lstStyle/>
          <a:p>
            <a:pPr indent="1588" algn="just">
              <a:buClr>
                <a:srgbClr val="0000CC"/>
              </a:buClr>
              <a:buNone/>
            </a:pPr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7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От пальцевого счета пошли пятеричная система счисления (одна рука), </a:t>
            </a:r>
            <a:r>
              <a:rPr lang="ru-RU" sz="7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десятеричная</a:t>
            </a:r>
            <a:r>
              <a:rPr lang="ru-RU" sz="7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(две руки), </a:t>
            </a:r>
            <a:r>
              <a:rPr lang="ru-RU" sz="7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двадцатеричная</a:t>
            </a:r>
            <a:r>
              <a:rPr lang="ru-RU" sz="7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(пальцы рук и ног). </a:t>
            </a:r>
            <a:endParaRPr lang="ru-RU" sz="44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indent="1588" algn="just">
              <a:buClr>
                <a:srgbClr val="0000CC"/>
              </a:buClr>
              <a:buNone/>
            </a:pPr>
            <a:r>
              <a:rPr lang="ru-RU" sz="4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7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В древние времена не существовало единой для всех стран системы счета. Некоторые системы исчисления брали за основу 12, другие – 60, третьи – 20, 2, 5, 8. </a:t>
            </a:r>
            <a:endParaRPr lang="ru-RU" sz="60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1920874"/>
          <a:ext cx="4143404" cy="4579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8786874" cy="85725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D60093"/>
                </a:solidFill>
                <a:latin typeface="Arial" charset="0"/>
              </a:rPr>
              <a:t>История возникновения чисел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714488"/>
            <a:ext cx="4143404" cy="4929222"/>
          </a:xfrm>
          <a:solidFill>
            <a:schemeClr val="bg2"/>
          </a:solidFill>
        </p:spPr>
        <p:txBody>
          <a:bodyPr>
            <a:normAutofit fontScale="25000" lnSpcReduction="20000"/>
          </a:bodyPr>
          <a:lstStyle/>
          <a:p>
            <a:pPr indent="1588" algn="just">
              <a:buClr>
                <a:srgbClr val="0000CC"/>
              </a:buClr>
              <a:buNone/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Десятичную систему счисления ввели римляне. </a:t>
            </a:r>
            <a:r>
              <a:rPr lang="ru-RU" sz="9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Римские цифры до сих пор используют в часах и для оглавления книг, но такая система цифр тоже была слишком сложной для счета</a:t>
            </a:r>
            <a:r>
              <a:rPr lang="ru-RU" sz="5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indent="1588" algn="just">
              <a:buClr>
                <a:srgbClr val="0000CC"/>
              </a:buClr>
              <a:buNone/>
            </a:pPr>
            <a:r>
              <a:rPr lang="ru-RU" sz="5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pPr indent="1588" algn="just">
              <a:buClr>
                <a:srgbClr val="0000CC"/>
              </a:buClr>
              <a:buNone/>
            </a:pPr>
            <a:r>
              <a:rPr lang="ru-RU" sz="4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Предки русского народа – славяне -   для обозначения чисел употребляли буквы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indent="1588" algn="just">
              <a:buClr>
                <a:srgbClr val="0000CC"/>
              </a:buCl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Этот способ обозначения цифр называется цифирью</a:t>
            </a:r>
            <a:r>
              <a:rPr lang="ru-RU" sz="2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C:\Documents and Settings\Tat'yana\Рабочий стол\часы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407196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др_рус_resize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/>
          <a:stretch>
            <a:fillRect/>
          </a:stretch>
        </p:blipFill>
        <p:spPr>
          <a:xfrm>
            <a:off x="214283" y="4286256"/>
            <a:ext cx="4286280" cy="221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3851275" y="1571612"/>
            <a:ext cx="4864129" cy="4929222"/>
          </a:xfrm>
          <a:solidFill>
            <a:schemeClr val="bg2"/>
          </a:solidFill>
        </p:spPr>
        <p:txBody>
          <a:bodyPr>
            <a:normAutofit fontScale="55000" lnSpcReduction="20000"/>
          </a:bodyPr>
          <a:lstStyle/>
          <a:p>
            <a:pPr algn="ctr">
              <a:buFontTx/>
              <a:buNone/>
            </a:pPr>
            <a:r>
              <a:rPr lang="ru-RU" sz="5100" b="1" dirty="0" smtClean="0">
                <a:solidFill>
                  <a:srgbClr val="FF0000"/>
                </a:solidFill>
                <a:latin typeface="Calibri" pitchFamily="34" charset="0"/>
              </a:rPr>
              <a:t>Русский крестьянский способ умножения</a:t>
            </a:r>
            <a:endParaRPr lang="ru-RU" sz="51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algn="ctr">
              <a:buFontTx/>
              <a:buNone/>
            </a:pPr>
            <a:r>
              <a:rPr lang="ru-RU" sz="4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Пример: </a:t>
            </a:r>
          </a:p>
          <a:p>
            <a:pPr algn="ctr">
              <a:buFontTx/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умножим 47 на 35,</a:t>
            </a:r>
          </a:p>
          <a:p>
            <a:r>
              <a:rPr lang="ru-RU" sz="3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запишем числа на одной строчке, проведём между ними вертикальную черту;</a:t>
            </a:r>
          </a:p>
          <a:p>
            <a:r>
              <a:rPr lang="ru-RU" sz="3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левое число будем делить на 2, правое – умножать на 2 (если при делении возникает остаток, то остаток отбрасываем);</a:t>
            </a:r>
          </a:p>
          <a:p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деление заканчивается, когда слева появится единица;</a:t>
            </a:r>
          </a:p>
          <a:p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вычёркиваем те строчки, в которых стоят слева чётные числа;</a:t>
            </a:r>
          </a:p>
          <a:p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далее оставшиеся справа числа складываем – это результат;</a:t>
            </a:r>
          </a:p>
          <a:p>
            <a:endParaRPr lang="ru-RU" sz="1800" dirty="0" smtClean="0"/>
          </a:p>
          <a:p>
            <a:endParaRPr lang="ru-RU" sz="1800" dirty="0" smtClean="0"/>
          </a:p>
        </p:txBody>
      </p:sp>
      <p:sp>
        <p:nvSpPr>
          <p:cNvPr id="5123" name="TextBox 1"/>
          <p:cNvSpPr>
            <a:spLocks noGrp="1" noChangeArrowheads="1"/>
          </p:cNvSpPr>
          <p:nvPr>
            <p:ph type="title"/>
          </p:nvPr>
        </p:nvSpPr>
        <p:spPr>
          <a:xfrm>
            <a:off x="285720" y="704088"/>
            <a:ext cx="8401080" cy="600164"/>
          </a:xfr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Старинные способы быстрого счета</a:t>
            </a:r>
          </a:p>
        </p:txBody>
      </p:sp>
      <p:pic>
        <p:nvPicPr>
          <p:cNvPr id="5124" name="Рисунок 3" descr="Рисунок5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285720" y="1643050"/>
            <a:ext cx="3286148" cy="36433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125" name="Прямоугольник 6"/>
          <p:cNvSpPr>
            <a:spLocks noChangeArrowheads="1"/>
          </p:cNvSpPr>
          <p:nvPr/>
        </p:nvSpPr>
        <p:spPr bwMode="auto">
          <a:xfrm>
            <a:off x="285720" y="5572140"/>
            <a:ext cx="3357586" cy="83099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0850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35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+ 70 +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140 +           + 280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+ 1120 =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1645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C0099"/>
                </a:solidFill>
                <a:latin typeface="Calibri" pitchFamily="34" charset="0"/>
              </a:rPr>
              <a:t>Метод «решетки» </a:t>
            </a:r>
            <a:r>
              <a:rPr lang="ru-RU" sz="4000" b="1" dirty="0" smtClean="0">
                <a:solidFill>
                  <a:srgbClr val="CC0099"/>
                </a:solidFill>
                <a:latin typeface="Calibri" pitchFamily="34" charset="0"/>
              </a:rPr>
              <a:t/>
            </a:r>
            <a:br>
              <a:rPr lang="ru-RU" sz="4000" b="1" dirty="0" smtClean="0">
                <a:solidFill>
                  <a:srgbClr val="CC0099"/>
                </a:solidFill>
                <a:latin typeface="Calibri" pitchFamily="34" charset="0"/>
              </a:rPr>
            </a:br>
            <a:r>
              <a:rPr lang="ru-RU" sz="1800" b="1" dirty="0" smtClean="0">
                <a:solidFill>
                  <a:srgbClr val="CC0099"/>
                </a:solidFill>
                <a:latin typeface="Calibri" pitchFamily="34" charset="0"/>
              </a:rPr>
              <a:t>(</a:t>
            </a:r>
            <a:r>
              <a:rPr lang="ru-RU" sz="3200" dirty="0" smtClean="0">
                <a:solidFill>
                  <a:srgbClr val="CC0099"/>
                </a:solidFill>
                <a:latin typeface="Calibri" pitchFamily="34" charset="0"/>
              </a:rPr>
              <a:t>Абу </a:t>
            </a:r>
            <a:r>
              <a:rPr lang="ru-RU" sz="3200" dirty="0" err="1" smtClean="0">
                <a:solidFill>
                  <a:srgbClr val="CC0099"/>
                </a:solidFill>
                <a:latin typeface="Calibri" pitchFamily="34" charset="0"/>
              </a:rPr>
              <a:t>Абдалах</a:t>
            </a:r>
            <a:r>
              <a:rPr lang="ru-RU" sz="3200" dirty="0" smtClean="0">
                <a:solidFill>
                  <a:srgbClr val="CC0099"/>
                </a:solidFill>
                <a:latin typeface="Calibri" pitchFamily="34" charset="0"/>
              </a:rPr>
              <a:t> Мухаммед Бен Мусса аль – Хорезми)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1920084"/>
            <a:ext cx="4143404" cy="4723625"/>
          </a:xfrm>
          <a:solidFill>
            <a:schemeClr val="bg2"/>
          </a:solidFill>
          <a:ln>
            <a:solidFill>
              <a:srgbClr val="3333CC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Метод решетки:</a:t>
            </a:r>
            <a:endParaRPr lang="ru-RU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1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Найдем произведение чисел 25 и 63.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Горизонтально запишем числа 25,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вертикально 63. 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Чертим решетку, проводим диагонали.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 пересечениях находим 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произведения  чисел. </a:t>
            </a:r>
          </a:p>
          <a:p>
            <a:pPr lvl="0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Складываем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числа по диагоналям.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    Получили результат:      1575</a:t>
            </a:r>
            <a:endParaRPr lang="ru-RU" dirty="0"/>
          </a:p>
        </p:txBody>
      </p:sp>
      <p:pic>
        <p:nvPicPr>
          <p:cNvPr id="4" name="Picture 1" descr="C:\Documents and Settings\Tat'yana\Рабочий стол\решетка3.jpg"/>
          <p:cNvPicPr>
            <a:picLocks noChangeAspect="1" noChangeArrowheads="1"/>
          </p:cNvPicPr>
          <p:nvPr/>
        </p:nvPicPr>
        <p:blipFill>
          <a:blip r:embed="rId2"/>
          <a:srcRect l="7480" t="13123" r="53150" b="13648"/>
          <a:stretch>
            <a:fillRect/>
          </a:stretch>
        </p:blipFill>
        <p:spPr bwMode="auto">
          <a:xfrm>
            <a:off x="214282" y="1928802"/>
            <a:ext cx="4280380" cy="4714908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128588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Как умножают в Японии?</a:t>
            </a:r>
            <a:br>
              <a:rPr lang="ru-RU" sz="5400" dirty="0" smtClean="0">
                <a:solidFill>
                  <a:srgbClr val="CC0099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Так умножают в младших классах Японии.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4143404" cy="4643469"/>
          </a:xfrm>
          <a:solidFill>
            <a:schemeClr val="bg2"/>
          </a:solidFill>
          <a:ln>
            <a:solidFill>
              <a:srgbClr val="3333CC"/>
            </a:solidFill>
          </a:ln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Найдем произведение чисел 32 и 21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Чертим 3 полоски, через промежуток 2.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Под углом чертим 2 и 1 полоски.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Считаем количество точек пересечения: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Крайние правые -  единицы - 2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По диагонали  – десятки - 7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Крайние левые – сотни - 6</a:t>
            </a:r>
          </a:p>
          <a:p>
            <a:pPr>
              <a:buNone/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Получили результат 672.</a:t>
            </a:r>
          </a:p>
          <a:p>
            <a:pPr algn="ctr"/>
            <a:endParaRPr lang="ru-RU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C:\Documents and Settings\Tat'yana\Рабочий стол\япорнц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7087" r="7087"/>
          <a:stretch>
            <a:fillRect/>
          </a:stretch>
        </p:blipFill>
        <p:spPr bwMode="auto">
          <a:xfrm>
            <a:off x="214282" y="2000240"/>
            <a:ext cx="4286281" cy="4643470"/>
          </a:xfrm>
          <a:prstGeom prst="rect">
            <a:avLst/>
          </a:prstGeom>
          <a:noFill/>
          <a:ln>
            <a:solidFill>
              <a:srgbClr val="33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8858280" cy="114300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Научиться считать!</a:t>
            </a:r>
            <a:endParaRPr lang="ru-RU" sz="60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572560" cy="4500594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Во все времена математика была и остается одним из основных предметов в школе, потому что математические знания необходимы всем людям. Не каждый школьник, обучаясь в школе, знает, какую профессию он выберет в будущем, но каждый понимает, что математика необходима для решения многих жизненных задач: расчеты в магазине, оплата за коммунальные услуги, расчет семейного бюджета и т.д. Кроме того, всем школьникам  необходимо сдавать экзамены в 9-м классе и в 11-м классе, а для этого, обучаясь с 1-го класса,  необходимо качественно осваивать математику и прежде всего, нужно научиться считать. 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1" y="285728"/>
            <a:ext cx="8572559" cy="769441"/>
          </a:xfrm>
          <a:prstGeom prst="rect">
            <a:avLst/>
          </a:prstGeom>
          <a:solidFill>
            <a:srgbClr val="CCECFF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Счет и вычисления – основы порядка в голове» </a:t>
            </a:r>
          </a:p>
          <a:p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                                  Иоганн Генрих Песталоцци (1746 - 1827)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00013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sz="6000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Трахтенберга</a:t>
            </a:r>
            <a:endParaRPr lang="ru-RU" sz="54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357298"/>
            <a:ext cx="4352956" cy="5357850"/>
          </a:xfrm>
          <a:solidFill>
            <a:schemeClr val="bg2"/>
          </a:solidFill>
          <a:ln>
            <a:solidFill>
              <a:srgbClr val="3333CC"/>
            </a:solidFill>
          </a:ln>
        </p:spPr>
        <p:txBody>
          <a:bodyPr anchor="t">
            <a:no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Яков </a:t>
            </a:r>
            <a:r>
              <a:rPr lang="ru-RU" sz="3600" b="1" dirty="0" err="1" smtClean="0">
                <a:solidFill>
                  <a:srgbClr val="FF0000"/>
                </a:solidFill>
              </a:rPr>
              <a:t>Трахтенберг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pPr algn="just">
              <a:buFontTx/>
              <a:buNone/>
            </a:pPr>
            <a:r>
              <a:rPr lang="ru-RU" sz="2400" b="1" dirty="0" smtClean="0"/>
              <a:t>            </a:t>
            </a:r>
            <a:r>
              <a:rPr lang="ru-RU" sz="2400" b="1" dirty="0" smtClean="0">
                <a:solidFill>
                  <a:srgbClr val="3333CC"/>
                </a:solidFill>
              </a:rPr>
              <a:t>еврейско-русский математик,</a:t>
            </a:r>
            <a:r>
              <a:rPr lang="ru-RU" sz="2400" b="1" dirty="0" smtClean="0"/>
              <a:t> который, находясь в заключении в фашистском концлагере во время Второй мировой войны, разработал систему быстрого счета. </a:t>
            </a:r>
            <a:r>
              <a:rPr lang="ru-RU" sz="2400" b="1" dirty="0" smtClean="0">
                <a:solidFill>
                  <a:srgbClr val="3333CC"/>
                </a:solidFill>
              </a:rPr>
              <a:t>Занимался он этим, чтобы сохранить рассудок</a:t>
            </a:r>
            <a:r>
              <a:rPr lang="ru-RU" sz="2400" b="1" dirty="0" smtClean="0"/>
              <a:t>. Система </a:t>
            </a:r>
            <a:r>
              <a:rPr lang="ru-RU" sz="2400" b="1" dirty="0" err="1" smtClean="0"/>
              <a:t>Трахтенберга</a:t>
            </a:r>
            <a:r>
              <a:rPr lang="ru-RU" sz="2400" b="1" dirty="0" smtClean="0"/>
              <a:t> позволяет умножать большие числа на небольшие. </a:t>
            </a:r>
          </a:p>
          <a:p>
            <a:pPr algn="just">
              <a:buFontTx/>
              <a:buNone/>
            </a:pPr>
            <a:endParaRPr lang="ru-RU" sz="2000" dirty="0" smtClean="0"/>
          </a:p>
        </p:txBody>
      </p:sp>
      <p:pic>
        <p:nvPicPr>
          <p:cNvPr id="38913" name="Picture 1" descr="C:\Documents and Settings\Tat'yana\Рабочий стол\124950378_Trahtenber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3857652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Умножение на двенадцать </a:t>
            </a:r>
            <a:b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(по </a:t>
            </a:r>
            <a:r>
              <a:rPr lang="ru-RU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Трахтенбергу</a:t>
            </a:r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  <a:solidFill>
            <a:schemeClr val="bg2"/>
          </a:solidFill>
          <a:ln>
            <a:noFill/>
          </a:ln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Правило умножения на 12: </a:t>
            </a: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нужно удваивать поочередно каждую цифру и прибавлять к ней поочередно ее «соседа».</a:t>
            </a:r>
          </a:p>
          <a:p>
            <a:pPr algn="ctr">
              <a:buNone/>
            </a:pPr>
            <a:r>
              <a:rPr lang="ru-RU" sz="7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 63247 · 12</a:t>
            </a:r>
            <a:endParaRPr lang="ru-RU" sz="7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5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Необходимо записывать цифры множимого через интервал и каждую цифру результата писать точно под цифрой числа 63247, из которой она образовалась</a:t>
            </a:r>
            <a:r>
              <a:rPr lang="ru-RU" sz="7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55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63247 · 12 1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дважды 7 будет = 14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переносим </a:t>
            </a:r>
            <a:endParaRPr lang="ru-RU" sz="72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7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4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63247 · 12 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дважды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4+7+1=16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переносим 1</a:t>
            </a:r>
          </a:p>
          <a:p>
            <a:r>
              <a:rPr lang="ru-RU" sz="8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64</a:t>
            </a:r>
          </a:p>
          <a:p>
            <a:r>
              <a:rPr lang="ru-RU" sz="7200" b="1" dirty="0" smtClean="0">
                <a:latin typeface="Arial" pitchFamily="34" charset="0"/>
                <a:cs typeface="Arial" pitchFamily="34" charset="0"/>
              </a:rPr>
              <a:t>63247 · 12 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дважды 2+4+1 = 9</a:t>
            </a:r>
            <a:endParaRPr lang="ru-RU" sz="6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7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964</a:t>
            </a:r>
          </a:p>
          <a:p>
            <a:r>
              <a:rPr lang="ru-RU" sz="8000" b="1" dirty="0" smtClean="0">
                <a:latin typeface="Arial" pitchFamily="34" charset="0"/>
                <a:cs typeface="Arial" pitchFamily="34" charset="0"/>
              </a:rPr>
              <a:t>Следующие шаги аналогичны.</a:t>
            </a:r>
          </a:p>
          <a:p>
            <a:r>
              <a:rPr lang="ru-RU" sz="8000" b="1" dirty="0" smtClean="0">
                <a:latin typeface="Arial" pitchFamily="34" charset="0"/>
                <a:cs typeface="Arial" pitchFamily="34" charset="0"/>
              </a:rPr>
              <a:t>Окончательный ответ:    </a:t>
            </a:r>
          </a:p>
          <a:p>
            <a:r>
              <a:rPr lang="ru-RU" sz="4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63247 · 12 = 758964</a:t>
            </a:r>
            <a:endParaRPr lang="ru-RU" sz="7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rgbClr val="CC0099"/>
                </a:solidFill>
              </a:rPr>
              <a:t>Египетский способ умножения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920084"/>
            <a:ext cx="4143404" cy="4723626"/>
          </a:xfrm>
          <a:solidFill>
            <a:schemeClr val="bg2"/>
          </a:solidFill>
          <a:ln>
            <a:solidFill>
              <a:srgbClr val="3333CC"/>
            </a:solidFill>
          </a:ln>
        </p:spPr>
        <p:txBody>
          <a:bodyPr>
            <a:normAutofit fontScale="70000" lnSpcReduction="20000"/>
          </a:bodyPr>
          <a:lstStyle/>
          <a:p>
            <a:pPr indent="450850" algn="just">
              <a:buFontTx/>
              <a:buNone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Заменить умножение на любое число - удвоением, то есть сложением числа с самим собой.</a:t>
            </a:r>
          </a:p>
          <a:p>
            <a:pPr indent="450850" algn="just">
              <a:buFontTx/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 </a:t>
            </a:r>
          </a:p>
          <a:p>
            <a:pPr indent="450850">
              <a:buFontTx/>
              <a:buNone/>
            </a:pPr>
            <a:r>
              <a:rPr lang="ru-RU" sz="3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34 ∙ 5 = 34∙ (1 + 4) = </a:t>
            </a:r>
          </a:p>
          <a:p>
            <a:pPr indent="450850">
              <a:buFontTx/>
              <a:buNone/>
            </a:pPr>
            <a:r>
              <a:rPr lang="ru-RU" sz="3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34 ∙ 1+ 34 ∙ 4.</a:t>
            </a:r>
          </a:p>
          <a:p>
            <a:pPr indent="450850">
              <a:buFontTx/>
              <a:buNone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Т. к. </a:t>
            </a:r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= 4 + 1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, то для получения ответа оставалось сложить числа, стоящие в правом столбике против цифр 4 и 1 , т. е. </a:t>
            </a:r>
          </a:p>
          <a:p>
            <a:pPr indent="450850"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136 + 34 = 170.</a:t>
            </a:r>
            <a:endParaRPr lang="ru-RU" sz="3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Рисунок 8" descr="Рисунок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r="41395" b="1454"/>
          <a:stretch>
            <a:fillRect/>
          </a:stretch>
        </p:blipFill>
        <p:spPr bwMode="auto">
          <a:xfrm>
            <a:off x="285720" y="1928802"/>
            <a:ext cx="4143404" cy="4647408"/>
          </a:xfrm>
          <a:prstGeom prst="rect">
            <a:avLst/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C0099"/>
                </a:solidFill>
              </a:rPr>
              <a:t>Прием перекрестного умножения </a:t>
            </a:r>
            <a:br>
              <a:rPr lang="ru-RU" sz="3600" b="1" dirty="0" smtClean="0">
                <a:solidFill>
                  <a:srgbClr val="CC0099"/>
                </a:solidFill>
              </a:rPr>
            </a:br>
            <a:r>
              <a:rPr lang="ru-RU" sz="3600" b="1" dirty="0" smtClean="0">
                <a:solidFill>
                  <a:srgbClr val="CC0099"/>
                </a:solidFill>
              </a:rPr>
              <a:t>при действии с двузначными числами</a:t>
            </a:r>
            <a:endParaRPr lang="ru-RU" sz="3600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857784"/>
          </a:xfrm>
          <a:solidFill>
            <a:schemeClr val="bg2"/>
          </a:solidFill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Древние греки и индусы в старину называли его 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«способом молнии»</a:t>
            </a:r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«умножение крестиком»</a:t>
            </a:r>
            <a:endParaRPr lang="ru-RU" sz="7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     </a:t>
            </a:r>
            <a:endParaRPr lang="ru-RU" sz="4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2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24 ∙ 32 = 768                             </a:t>
            </a:r>
            <a:endParaRPr lang="ru-RU" sz="4400" i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   </a:t>
            </a:r>
            <a:endParaRPr lang="ru-RU" sz="3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Последовательно производим следующие действия:</a:t>
            </a:r>
            <a:endParaRPr lang="ru-RU" sz="31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 ∙  2 = 8 </a:t>
            </a:r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– это последняя цифра результата.        </a:t>
            </a:r>
          </a:p>
          <a:p>
            <a:r>
              <a:rPr lang="ru-RU" sz="7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∙  2 = 4; 4 ∙  3 = 12; 4 + 12 = 16.  </a:t>
            </a:r>
            <a:endParaRPr lang="ru-RU" sz="7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      6 –  предпоследняя цифра в ответе, единицу запоминаем.</a:t>
            </a:r>
          </a:p>
          <a:p>
            <a:r>
              <a:rPr lang="ru-RU" sz="5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∙  3 = 6,  6 + 1 = 7 </a:t>
            </a:r>
            <a:r>
              <a:rPr lang="ru-RU" sz="9600" b="1" dirty="0" smtClean="0">
                <a:latin typeface="Arial" pitchFamily="34" charset="0"/>
                <a:cs typeface="Arial" pitchFamily="34" charset="0"/>
              </a:rPr>
              <a:t>– это первая цифра в ответе.</a:t>
            </a:r>
            <a:endParaRPr lang="ru-RU" sz="7200" b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7200" b="1" dirty="0" smtClean="0"/>
              <a:t>                                            </a:t>
            </a:r>
            <a:r>
              <a:rPr lang="ru-RU" sz="9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Ответ: 768.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15352" cy="84698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Счёт на пальцах</a:t>
            </a:r>
            <a:endParaRPr lang="ru-RU" sz="60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5429288" cy="4857784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Способ  быстрого умножения чисел в пределах первого десятка на 9.   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Допустим, нам нужно умножить 7 на 9. 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Повернём руки ладонями к себе и загнём седьмой палец (начиная считать от большого пальца слева). 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Число пальцев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слева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от загнутого будет равно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десяткам,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а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справа -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единицам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искомого произведения.    </a:t>
            </a:r>
          </a:p>
          <a:p>
            <a:endParaRPr lang="ru-RU" b="1" dirty="0"/>
          </a:p>
        </p:txBody>
      </p:sp>
      <p:pic>
        <p:nvPicPr>
          <p:cNvPr id="4" name="Рисунок 3" descr="http://pics.livejournal.com/gava/pic/000bp999"/>
          <p:cNvPicPr/>
          <p:nvPr/>
        </p:nvPicPr>
        <p:blipFill>
          <a:blip r:embed="rId2"/>
          <a:srcRect t="2590" b="17561"/>
          <a:stretch>
            <a:fillRect/>
          </a:stretch>
        </p:blipFill>
        <p:spPr bwMode="auto">
          <a:xfrm>
            <a:off x="5857884" y="2000240"/>
            <a:ext cx="328611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ostupivuz.ru/img/liliana/1257368127_bi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01222" y="357166"/>
            <a:ext cx="116459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7256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Сложение с использованием свойств действий с числами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643998" cy="4714908"/>
          </a:xfrm>
          <a:solidFill>
            <a:schemeClr val="bg2"/>
          </a:solidFill>
          <a:ln>
            <a:noFill/>
          </a:ln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Сложение с использованием свойств действий с числами</a:t>
            </a:r>
          </a:p>
          <a:p>
            <a:r>
              <a:rPr lang="ru-RU" sz="6000" b="1" dirty="0" smtClean="0">
                <a:latin typeface="Arial" pitchFamily="34" charset="0"/>
                <a:cs typeface="Arial" pitchFamily="34" charset="0"/>
              </a:rPr>
              <a:t>Слагаемые разбивают на такие группы, которые в сумме дают круглые числа:</a:t>
            </a:r>
          </a:p>
          <a:p>
            <a:pPr lvl="0" algn="ctr">
              <a:buNone/>
            </a:pPr>
            <a:r>
              <a:rPr lang="ru-RU" sz="6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12+63+28=(12+28)+63=40+63=103.</a:t>
            </a:r>
            <a:endParaRPr lang="ru-RU" sz="60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6000" b="1" dirty="0" smtClean="0">
                <a:latin typeface="Arial" pitchFamily="34" charset="0"/>
                <a:cs typeface="Arial" pitchFamily="34" charset="0"/>
              </a:rPr>
              <a:t>Если одно слагаемое близко к круглому числу, то его заменяют разностью и дополнением между круглым числом:</a:t>
            </a:r>
          </a:p>
          <a:p>
            <a:pPr lvl="0" algn="ctr">
              <a:buNone/>
            </a:pPr>
            <a:r>
              <a:rPr lang="ru-RU" sz="6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549+94= (500+100)+(49-6)=600+43=643.</a:t>
            </a:r>
            <a:endParaRPr lang="ru-RU" sz="60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5100" b="1" dirty="0" smtClean="0">
                <a:latin typeface="Arial" pitchFamily="34" charset="0"/>
                <a:cs typeface="Arial" pitchFamily="34" charset="0"/>
              </a:rPr>
              <a:t>Если оба слагаемых близки к круглому числу, то они заменяются разностью между круглым числом и дополнением:</a:t>
            </a:r>
          </a:p>
          <a:p>
            <a:pPr lvl="0" algn="ctr">
              <a:buNone/>
            </a:pPr>
            <a:endParaRPr lang="ru-RU" sz="6000" b="1" i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buNone/>
            </a:pPr>
            <a:r>
              <a:rPr lang="ru-RU" sz="6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504+497=(500+500)+(4–3)=1000+1=1001</a:t>
            </a:r>
            <a:r>
              <a:rPr lang="ru-RU" sz="2800" b="1" i="1" dirty="0" smtClean="0">
                <a:solidFill>
                  <a:srgbClr val="3333CC"/>
                </a:solidFill>
              </a:rPr>
              <a:t>.</a:t>
            </a:r>
            <a:endParaRPr lang="ru-RU" sz="2800" b="1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Способы быстрого сложения и вычитания натуральных чисел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785926"/>
            <a:ext cx="8572560" cy="4857784"/>
          </a:xfrm>
          <a:solidFill>
            <a:schemeClr val="bg2"/>
          </a:solidFill>
          <a:ln>
            <a:noFill/>
          </a:ln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Если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вычитаемое уменьшить на несколько единиц и уменьшаемое увеличить на столько же единиц, то разность не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изменится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 529 – 435 = (529 - 5) - (</a:t>
            </a:r>
            <a:r>
              <a:rPr lang="ru-RU" sz="32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435+5</a:t>
            </a:r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) = 524 – 440 = 84</a:t>
            </a:r>
          </a:p>
          <a:p>
            <a:pPr algn="just">
              <a:lnSpc>
                <a:spcPct val="90000"/>
              </a:lnSpc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Если одно из слагаемых увеличить на несколько единиц, то из полученной суммы надо вычесть столько же единиц.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785 + 963 = 785 + (963+7) – 7 = 785 + 970 – 7= = 1748</a:t>
            </a:r>
          </a:p>
          <a:p>
            <a:pPr>
              <a:buFont typeface="Wingdings" pitchFamily="2" charset="2"/>
              <a:buNone/>
            </a:pPr>
            <a:endParaRPr lang="ru-RU" sz="32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endParaRPr lang="ru-RU" sz="32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2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715436" cy="72464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C0099"/>
                </a:solidFill>
              </a:rPr>
              <a:t>Применение свойств вычитания</a:t>
            </a:r>
            <a:endParaRPr lang="ru-RU" sz="4800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643998" cy="4565354"/>
          </a:xfrm>
          <a:solidFill>
            <a:schemeClr val="bg2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из числа вычесть сумму чисел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можно сначала вычесть из этого числа одно слагаемое, а затем, из полученной разности второе слагаемое: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934 – (123 + 634)= (934 – 634) – 123 = 300 – 123 = 177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из суммы чисел вычесть число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можно вычесть его из одного слагаемого и затем к полученной разности прибавить второе слагаемое:</a:t>
            </a:r>
          </a:p>
          <a:p>
            <a:pPr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(567 + 148) – 367 = (567 - 367) +148 = 200 +148 = 348</a:t>
            </a:r>
            <a:endParaRPr lang="ru-RU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Способ быстрого вычитания 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15436" cy="4857784"/>
          </a:xfrm>
          <a:solidFill>
            <a:schemeClr val="bg2"/>
          </a:solidFill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Поразрядное вычитание:</a:t>
            </a:r>
          </a:p>
          <a:p>
            <a:pPr algn="just"/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Если число единиц каждого разряда уменьшаемого больше, то вычитаем поразрядно и результаты складываем.</a:t>
            </a:r>
            <a:endParaRPr lang="ru-RU" sz="7200" b="1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ru-RU" sz="7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Пример1:</a:t>
            </a:r>
          </a:p>
          <a:p>
            <a:pPr lvl="1">
              <a:lnSpc>
                <a:spcPct val="120000"/>
              </a:lnSpc>
              <a:buNone/>
            </a:pPr>
            <a:r>
              <a:rPr lang="ru-RU" sz="11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574-243=(500-200)+(70-40)+(4-3)=300+30+1=331.</a:t>
            </a:r>
          </a:p>
          <a:p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Если меньше, то занимаем у высшего разряда: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 2:</a:t>
            </a:r>
          </a:p>
          <a:p>
            <a:pPr algn="ctr">
              <a:buNone/>
            </a:pPr>
            <a:r>
              <a:rPr lang="ru-RU" sz="112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647–256=(500-200)+(140-50)+(7-6)=300+90+1=391.</a:t>
            </a:r>
            <a:endParaRPr lang="ru-RU" sz="112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43050"/>
            <a:ext cx="8501122" cy="4929222"/>
          </a:xfrm>
          <a:solidFill>
            <a:schemeClr val="bg2"/>
          </a:solidFill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найти произведение чисел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10 до 20 необходимо:</a:t>
            </a:r>
          </a:p>
          <a:p>
            <a:pPr algn="just">
              <a:buNone/>
            </a:pP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одному из чисел надо прибавить количество единиц другого, умножить  на 10 и прибавить произведение единиц чисел. </a:t>
            </a:r>
            <a:endParaRPr lang="ru-RU" sz="30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 1.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16∙18 = 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32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16+8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∙ 10 + 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6 ∙ 8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= 288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, </a:t>
            </a: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 2.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17 ∙ 19 = 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(17+9)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∙ 10 + </a:t>
            </a:r>
            <a:r>
              <a:rPr lang="ru-RU" sz="32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3200" b="1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∙ 9 </a:t>
            </a:r>
            <a:r>
              <a:rPr lang="ru-RU" sz="3200" b="1" smtClean="0">
                <a:latin typeface="Arial" pitchFamily="34" charset="0"/>
                <a:cs typeface="Arial" pitchFamily="34" charset="0"/>
              </a:rPr>
              <a:t>= =323.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500043"/>
            <a:ext cx="8572560" cy="92869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C0099"/>
                </a:solidFill>
              </a:rPr>
              <a:t>Умножение чисел от </a:t>
            </a:r>
            <a:r>
              <a:rPr lang="ru-RU" dirty="0" smtClean="0">
                <a:solidFill>
                  <a:srgbClr val="CC0099"/>
                </a:solidFill>
              </a:rPr>
              <a:t>10 </a:t>
            </a:r>
            <a:r>
              <a:rPr lang="ru-RU" dirty="0">
                <a:solidFill>
                  <a:srgbClr val="CC0099"/>
                </a:solidFill>
              </a:rPr>
              <a:t>до </a:t>
            </a:r>
            <a:r>
              <a:rPr lang="ru-RU" dirty="0" smtClean="0">
                <a:solidFill>
                  <a:srgbClr val="CC0099"/>
                </a:solidFill>
              </a:rPr>
              <a:t>20</a:t>
            </a:r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Актуальность проекта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214974"/>
          </a:xfrm>
          <a:solidFill>
            <a:schemeClr val="bg2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Актуальность нашего исследования 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состоит в том, что в наше время все чаще на помощь ученикам приходят калькуляторы, и многие из них просто не умеет считать устно. Это снижает качество знаний по очень важному предмету, снижает интерес к изучению математики. </a:t>
            </a: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Допустить этого нельзя!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Ведь изучение математики развивает логическое мышление, память, гибкость ума, приучает человека к точности, к умению видеть главное.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Поэтому мы хотим помочь учащимся нашей школы  научиться считать быстро и правильно и показать им, что процесс выполнения действий может быть не только полезным, но и интересным, увлекательным  занятием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92869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Умножение на 11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85860"/>
            <a:ext cx="8786874" cy="54476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  <a:buSzPct val="125000"/>
              <a:buFont typeface="Arial" pitchFamily="34" charset="0"/>
              <a:buChar char="•"/>
            </a:pP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двузначное число, сумма цифр которого не превышает 10, умножить на 11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надо цифры этого числа раздвинуть и поставить между ними сумму этих цифр.</a:t>
            </a:r>
          </a:p>
          <a:p>
            <a:pPr>
              <a:buClr>
                <a:srgbClr val="FF6600"/>
              </a:buClr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Примеры:</a:t>
            </a:r>
          </a:p>
          <a:p>
            <a:pPr>
              <a:buClr>
                <a:srgbClr val="FF6600"/>
              </a:buClr>
            </a:pP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72 ∙ 11 = 7 (7 + 2) 2 = 792;</a:t>
            </a:r>
          </a:p>
          <a:p>
            <a:pPr>
              <a:buClr>
                <a:srgbClr val="FF6600"/>
              </a:buClr>
            </a:pP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35 ∙ 11 = 3 (3 + 5) 5 = 385.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умножить на 11 двузначное число, сумма цифр которого 10 или больше 10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надо мысленно раздвинуть цифры этого числа, поставить между ними сумму этих цифр, а затем к первой цифре прибавить единицу, а вторую и последнюю (третью) оставить без изменения.</a:t>
            </a:r>
          </a:p>
          <a:p>
            <a:pPr>
              <a:buClr>
                <a:srgbClr val="FF6600"/>
              </a:buClr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 </a:t>
            </a:r>
          </a:p>
          <a:p>
            <a:pPr>
              <a:buClr>
                <a:srgbClr val="FF6600"/>
              </a:buClr>
            </a:pPr>
            <a:r>
              <a:rPr lang="ru-RU" sz="2800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94 ∙  11 = 9 (9 + 4) 4 = 9 (13) 4 = (9 + 1) 34 = 1034.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Умножение на 22, 33, ..., 99</a:t>
            </a:r>
            <a:endParaRPr lang="ru-RU" sz="54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736"/>
            <a:ext cx="8572560" cy="52014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rgbClr val="FF6600"/>
              </a:buClr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двузначное число умножить на </a:t>
            </a:r>
          </a:p>
          <a:p>
            <a:pPr algn="ctr">
              <a:buClr>
                <a:srgbClr val="FF6600"/>
              </a:buClr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22, 33, ..., 99, надо: </a:t>
            </a:r>
          </a:p>
          <a:p>
            <a:pPr algn="ctr">
              <a:buClr>
                <a:srgbClr val="FF6600"/>
              </a:buClr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этот множитель представить в виде произведения однозначного числа (от 2 до 9) на 11, то есть </a:t>
            </a:r>
          </a:p>
          <a:p>
            <a:pPr algn="ctr">
              <a:buClr>
                <a:srgbClr val="FF6600"/>
              </a:buClr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44 = 4 · 11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55 = 5 ∙  11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 т.д. Затем произведение первых чисел умножить на 11.</a:t>
            </a:r>
          </a:p>
          <a:p>
            <a:pPr>
              <a:buClr>
                <a:srgbClr val="FF6600"/>
              </a:buClr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 1:</a:t>
            </a:r>
          </a:p>
          <a:p>
            <a:pPr algn="ctr">
              <a:buClr>
                <a:srgbClr val="FF6600"/>
              </a:buClr>
            </a:pPr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24 ∙  22 = 24 ∙  2 ∙  11 = 48 ∙  11 = 528</a:t>
            </a:r>
          </a:p>
          <a:p>
            <a:pPr>
              <a:buClr>
                <a:srgbClr val="FF6600"/>
              </a:buClr>
            </a:pP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 2</a:t>
            </a:r>
            <a:r>
              <a:rPr lang="ru-RU" sz="36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 algn="ctr">
              <a:buClr>
                <a:srgbClr val="FF6600"/>
              </a:buClr>
            </a:pPr>
            <a:r>
              <a:rPr lang="ru-RU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23 ∙  33 = 23 ∙  3 ∙  11= 69 ∙  11 = 759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000108"/>
            <a:ext cx="8643998" cy="785818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rgbClr val="CC0099"/>
                </a:solidFill>
              </a:rPr>
              <a:t>Умножение на 5,</a:t>
            </a:r>
            <a:r>
              <a:rPr lang="en-US" sz="5400" dirty="0">
                <a:solidFill>
                  <a:srgbClr val="CC0099"/>
                </a:solidFill>
              </a:rPr>
              <a:t> </a:t>
            </a:r>
            <a:r>
              <a:rPr lang="ru-RU" sz="5400" dirty="0">
                <a:solidFill>
                  <a:srgbClr val="CC0099"/>
                </a:solidFill>
              </a:rPr>
              <a:t>на 50,</a:t>
            </a:r>
            <a:r>
              <a:rPr lang="en-US" sz="5400" dirty="0">
                <a:solidFill>
                  <a:srgbClr val="CC0099"/>
                </a:solidFill>
              </a:rPr>
              <a:t> </a:t>
            </a:r>
            <a:r>
              <a:rPr lang="ru-RU" sz="5400" dirty="0">
                <a:solidFill>
                  <a:srgbClr val="CC0099"/>
                </a:solidFill>
              </a:rPr>
              <a:t>на 25, на 125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857364"/>
            <a:ext cx="8572560" cy="4786346"/>
          </a:xfrm>
          <a:solidFill>
            <a:schemeClr val="bg2"/>
          </a:solidFill>
          <a:ln>
            <a:noFill/>
          </a:ln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умножении на эти числа можно воспользоваться</a:t>
            </a:r>
            <a:r>
              <a:rPr lang="en-US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следующими </a:t>
            </a: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выражениями: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 ∙ 5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 ∙ 10 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2   a ∙ 50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 ∙ 100 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2  </a:t>
            </a:r>
            <a:endParaRPr lang="en-US" sz="40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 dirty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a ∙ 25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a ∙ 100 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4 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а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∙ 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125 = а</a:t>
            </a:r>
            <a:r>
              <a:rPr lang="en-US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∙</a:t>
            </a:r>
            <a:r>
              <a:rPr lang="ru-RU" sz="4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1000:8</a:t>
            </a:r>
            <a:endParaRPr lang="en-US" sz="4000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1.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17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5 = 17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10:2 = 170:2 = 85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2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43 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50 = 43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100:2 = 4300:2 = 2150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3</a:t>
            </a:r>
            <a:r>
              <a:rPr lang="ru-RU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27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25 = 27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100:4 = 2700:4 = 675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4</a:t>
            </a:r>
            <a:r>
              <a:rPr lang="ru-RU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96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125 = 96:8</a:t>
            </a:r>
            <a:r>
              <a:rPr lang="en-US" sz="3000" b="1" dirty="0" smtClean="0"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1000 = 12 ∙ 1000 = 12000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Click="0" advTm="20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Умножение на 5; 50; 0,5;0,25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708230"/>
          </a:xfrm>
          <a:solidFill>
            <a:schemeClr val="bg2"/>
          </a:solidFill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5,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его на 10 и разделить на 2:</a:t>
            </a:r>
          </a:p>
          <a:p>
            <a:pPr lvl="0" algn="ctr">
              <a:buNone/>
            </a:pPr>
            <a:r>
              <a:rPr lang="ru-RU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138 · 5 = (138 · 10) : 2 = 1380 : 2 = 690.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50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нужно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его на 100 разделить на 2:</a:t>
            </a:r>
          </a:p>
          <a:p>
            <a:pPr lvl="0" algn="ctr">
              <a:buNone/>
            </a:pPr>
            <a:r>
              <a:rPr lang="ru-RU" sz="20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87 · 50 = (87 · 100) : 2 = 4350.</a:t>
            </a:r>
            <a:endParaRPr lang="ru-RU" sz="20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0,5,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его на 2:</a:t>
            </a:r>
          </a:p>
          <a:p>
            <a:pPr lvl="0" algn="ctr">
              <a:buNone/>
            </a:pPr>
            <a:r>
              <a:rPr lang="ru-RU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360 · 0,5 = 360:2=180.</a:t>
            </a:r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0,25</a:t>
            </a:r>
            <a:r>
              <a:rPr lang="ru-RU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его на 4:</a:t>
            </a:r>
          </a:p>
          <a:p>
            <a:pPr lvl="0" algn="ctr">
              <a:buNone/>
            </a:pPr>
            <a:r>
              <a:rPr lang="ru-RU" sz="2400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280 · 0,25 = 280 : 4 = 70</a:t>
            </a:r>
            <a:endParaRPr lang="ru-RU" sz="24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15436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Умножение на 125; 12,5; 1,25; 0,125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708230"/>
          </a:xfrm>
          <a:solidFill>
            <a:schemeClr val="bg2"/>
          </a:solidFill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125,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нужно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его на 1000 и разделить на 8:</a:t>
            </a:r>
          </a:p>
          <a:p>
            <a:pPr lvl="0" algn="ctr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32 · 125 = 32 : 8 · 1000 = 4000.</a:t>
            </a:r>
            <a:endParaRPr lang="ru-RU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12,5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нужно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его на 100 и разделить на 8:</a:t>
            </a:r>
          </a:p>
          <a:p>
            <a:pPr lvl="0" algn="ctr">
              <a:buNone/>
            </a:pPr>
            <a:r>
              <a:rPr lang="ru-RU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24 · 12,5 = 24 : 8 · 100 = 300.</a:t>
            </a:r>
            <a:endParaRPr lang="ru-RU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1,25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нужно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его на 10 и разделить на 8:</a:t>
            </a:r>
          </a:p>
          <a:p>
            <a:pPr lvl="0" algn="ctr">
              <a:buNone/>
            </a:pPr>
            <a:r>
              <a:rPr lang="ru-RU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64 · 1,25 = 64 : 8 ·10 = 80.</a:t>
            </a:r>
            <a:endParaRPr lang="ru-RU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умножить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0,125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нужно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его на 8.</a:t>
            </a:r>
          </a:p>
          <a:p>
            <a:pPr lvl="0" algn="ctr">
              <a:buNone/>
            </a:pPr>
            <a:r>
              <a:rPr lang="ru-RU" b="1" i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16,8 · 0,125=16,8 : 8 = 2,1.</a:t>
            </a:r>
            <a:endParaRPr lang="ru-RU" b="1" dirty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28694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C0099"/>
                </a:solidFill>
              </a:rPr>
              <a:t>Умножение на 1,5; 2,5; 3,5 …</a:t>
            </a:r>
            <a:endParaRPr lang="ru-RU" sz="4800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636792"/>
          </a:xfrm>
          <a:solidFill>
            <a:schemeClr val="bg2"/>
          </a:solidFill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умножить число на 1,5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надо к данному числу прибавить его половину: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16·1,5 = 16+8= 10+14=24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умножить число на 2,5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надо умножить его на два и прибавить половину числа: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16·2,5 = 16·2 + 8 = 32+8= 40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умножить число на 3,5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надо умножить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его на 3 и прибавить половину числа: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16·3,5 = 16·3+8=48+8 = 40+16=56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и  т.д.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000132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Умножение на число, оканчивающиеся на 5</a:t>
            </a:r>
            <a:endParaRPr lang="ru-RU" sz="54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000240"/>
            <a:ext cx="8572560" cy="46782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четное двузначное число умножить на число, оканчивающееся на 5, можно применить следующее правило.</a:t>
            </a:r>
          </a:p>
          <a:p>
            <a:pPr algn="just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Если один из сомножителей увеличить в несколько раз, а другой уменьшить во столько же раз, произведение не изменится.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Примеры:</a:t>
            </a:r>
          </a:p>
          <a:p>
            <a:pPr algn="ctr"/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44 ∙  5 </a:t>
            </a:r>
            <a:r>
              <a:rPr lang="ru-RU" sz="28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(44 : 2) ∙  5 ∙  2 = 22 ∙  10 = 220;</a:t>
            </a:r>
          </a:p>
          <a:p>
            <a:pPr algn="ctr"/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28 ∙  15 </a:t>
            </a:r>
            <a:r>
              <a:rPr lang="ru-RU" sz="28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(28 : 2) ∙  15 ∙  2 = 14 ∙  30 = 420;</a:t>
            </a:r>
          </a:p>
          <a:p>
            <a:pPr algn="ctr"/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32 ∙  25 </a:t>
            </a:r>
            <a:r>
              <a:rPr lang="ru-RU" sz="2800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(32 : 2) ∙  25 ∙  2 = 16 ∙  50 = 800.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071570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Умножение на число, оканчивающиеся на 5</a:t>
            </a:r>
            <a:endParaRPr lang="ru-RU" sz="5400" dirty="0">
              <a:solidFill>
                <a:srgbClr val="CC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00240"/>
            <a:ext cx="8501122" cy="46166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умножении на 65, 75, 85, 95 числа следует брать небольшие, в пределе второго десятка.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Если возьмем произвольное число (четное), тогда придется потрудиться и перемножить двузначные числа: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</a:t>
            </a:r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48 ∙ 65 </a:t>
            </a: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(48 : 2) ∙  65 ∙  2 = 24 ∙  130 = (24 ∙  10 + 24 ∙  3) ∙  10 =  (240 + 72) ∙  10 = 312 ∙  10 = 3120;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 ∙  85 </a:t>
            </a:r>
            <a:r>
              <a:rPr lang="ru-RU" sz="2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= (36 : 2) ∙  85 ∙  2 = 18 ∙  170 = (18 ∙  10 + 18 ∙  7) ∙  10 =  (180 + 126) ∙  10 = 306 ∙  10 = 3060.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15436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Способы быстрого деления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708230"/>
          </a:xfrm>
          <a:solidFill>
            <a:schemeClr val="bg2"/>
          </a:solidFill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Последовательное деление</a:t>
            </a:r>
          </a:p>
          <a:p>
            <a:pPr algn="ctr"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Если делитель является составным числом, то разлагаем его на два или большее число множителей, а потом выполняем  последовательное деление</a:t>
            </a:r>
            <a:r>
              <a:rPr lang="ru-RU" sz="3200" b="1" dirty="0" smtClean="0"/>
              <a:t>: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720:45=(720:9):5=80:5=16,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9324:36=(9324:9):4=1036:4=259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945:35 = (945:5):7 = 179:7 = 27</a:t>
            </a:r>
            <a:endParaRPr lang="ru-RU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Деление на 5, на 50, на 25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643050"/>
            <a:ext cx="8572560" cy="4929222"/>
          </a:xfrm>
          <a:solidFill>
            <a:schemeClr val="bg2"/>
          </a:solidFill>
          <a:ln>
            <a:noFill/>
          </a:ln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делении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5, на 50, на 25 воспользуемся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следующими выражениями: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∙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</a:t>
            </a:r>
            <a:endParaRPr lang="en-US" sz="40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50 = a ∙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25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∙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100</a:t>
            </a:r>
          </a:p>
          <a:p>
            <a:pPr algn="just">
              <a:buFont typeface="Wingdings" pitchFamily="2" charset="2"/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135 : 5 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= 135 ∙ 2 : 10 = 270 : 10 = 27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3750 : 50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= 3750 ∙ 2 : 100 = 7500 : 100 =75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6400:25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= 6400 ∙ 4 : 100 = 25600 : 100 = 256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None/>
            </a:pPr>
            <a:endParaRPr lang="ru-RU" sz="3200" dirty="0"/>
          </a:p>
          <a:p>
            <a:pPr>
              <a:buFont typeface="Wingdings" pitchFamily="2" charset="2"/>
              <a:buNone/>
            </a:pPr>
            <a:endParaRPr lang="en-US" sz="3200" dirty="0"/>
          </a:p>
          <a:p>
            <a:pPr>
              <a:buFont typeface="Wingdings" pitchFamily="2" charset="2"/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Цель проекта:</a:t>
            </a:r>
            <a:endParaRPr lang="ru-RU" sz="66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14488"/>
            <a:ext cx="8572560" cy="471490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400" b="1" i="1" dirty="0" smtClean="0">
                <a:latin typeface="Arial" pitchFamily="34" charset="0"/>
                <a:cs typeface="Arial" pitchFamily="34" charset="0"/>
              </a:rPr>
              <a:t>    </a:t>
            </a:r>
            <a:endParaRPr lang="ru-RU" sz="144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buNone/>
            </a:pPr>
            <a:r>
              <a:rPr lang="ru-RU" sz="21600" dirty="0" smtClean="0"/>
              <a:t> </a:t>
            </a:r>
            <a:r>
              <a:rPr lang="ru-RU" sz="21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изучить методы и приемы быстрого счета </a:t>
            </a:r>
          </a:p>
          <a:p>
            <a:pPr algn="ctr" fontAlgn="base">
              <a:buNone/>
            </a:pPr>
            <a:r>
              <a:rPr lang="ru-RU" sz="21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и показать  необходимость их  эффективного использования</a:t>
            </a:r>
            <a:r>
              <a:rPr lang="ru-RU" sz="36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endParaRPr lang="ru-RU" sz="19200" dirty="0" smtClean="0"/>
          </a:p>
          <a:p>
            <a:pPr algn="ctr">
              <a:buNone/>
            </a:pPr>
            <a:endParaRPr lang="ru-RU" sz="216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12800" b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4400" dirty="0" smtClean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r>
              <a:rPr lang="ru-RU" sz="4400" dirty="0" smtClean="0">
                <a:solidFill>
                  <a:schemeClr val="accent1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ru-RU" sz="4400" dirty="0">
              <a:solidFill>
                <a:schemeClr val="accent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Деление на 0,5; 0,25; 0,125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857364"/>
            <a:ext cx="8572560" cy="4786346"/>
          </a:xfrm>
          <a:solidFill>
            <a:schemeClr val="bg2"/>
          </a:solidFill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Чтобы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число на 0,5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нужно это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на 2: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32 : 0,5 = 32 · 2 = 60 + 4 = 64</a:t>
            </a:r>
          </a:p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число на 0,25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нужно это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на 4: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32 : 0,25 = 32 · 4 = 120 + 8 = 128</a:t>
            </a:r>
          </a:p>
          <a:p>
            <a:pPr marL="0" indent="0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Чтобы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разделить число на 0,125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нужно это число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умножить на 8: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             32 : 0,125 = 32 · 8 = 240 + 16 = 256</a:t>
            </a:r>
            <a:b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Способы быстрого умножения и деления натуральных чисел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857364"/>
            <a:ext cx="8534430" cy="4786346"/>
          </a:xfrm>
          <a:ln>
            <a:noFill/>
          </a:ln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Для получения единиц произведения перемножают единицы множителей,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получения десятков умножают десятки одного на единицы другого множителя и наоборот и результаты складывают, 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получения сотен перемножают десятки.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Пример. 62∙58 = 3596  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а)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 ∙ 2 = 16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пишем 6 помним 1.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б)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8 ∙ 6 + 5 ∙ 2 + 1= 59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, пишем 9,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помним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5.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в)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 ∙ 6 + 5 = 35</a:t>
            </a: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                      </a:t>
            </a:r>
          </a:p>
        </p:txBody>
      </p:sp>
    </p:spTree>
  </p:cSld>
  <p:clrMapOvr>
    <a:masterClrMapping/>
  </p:clrMapOvr>
  <p:transition spd="med" advTm="20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43998" cy="135732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Умножение чисел, у которых число </a:t>
            </a:r>
            <a:r>
              <a:rPr lang="ru-RU" sz="3200" b="1" dirty="0" err="1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десят-ков</a:t>
            </a:r>
            <a:r>
              <a:rPr lang="ru-RU" sz="32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 одинаковое, </a:t>
            </a:r>
            <a:r>
              <a:rPr lang="ru-RU" sz="3200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а сумма </a:t>
            </a:r>
            <a:r>
              <a:rPr lang="ru-RU" sz="3200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единиц равна </a:t>
            </a:r>
            <a:r>
              <a:rPr lang="ru-RU" sz="3200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10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785926"/>
            <a:ext cx="8536049" cy="4786346"/>
          </a:xfrm>
          <a:solidFill>
            <a:schemeClr val="bg2"/>
          </a:solidFill>
          <a:ln>
            <a:noFill/>
          </a:ln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Число 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десятков любого множителя умножить на число, которое больше на 1, затем перемножить отдельно единицы этих чисел и, наконец, к первому результату справа приписать второй.</a:t>
            </a:r>
            <a:endParaRPr lang="ru-RU" sz="2200" b="1" dirty="0"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3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Пример.   </a:t>
            </a:r>
            <a:endParaRPr lang="ru-RU" sz="46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204</a:t>
            </a:r>
            <a:r>
              <a:rPr lang="ru-RU" sz="29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∙ </a:t>
            </a:r>
            <a:r>
              <a:rPr lang="ru-RU" sz="34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206 = 42024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(20+1) = 420</a:t>
            </a: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,   </a:t>
            </a: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пишем 420</a:t>
            </a:r>
          </a:p>
          <a:p>
            <a:r>
              <a:rPr lang="ru-RU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∙ </a:t>
            </a:r>
            <a:r>
              <a:rPr lang="ru-RU" sz="3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= 24</a:t>
            </a:r>
            <a:r>
              <a:rPr lang="ru-RU" sz="3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пишем 24</a:t>
            </a:r>
          </a:p>
        </p:txBody>
      </p:sp>
    </p:spTree>
  </p:cSld>
  <p:clrMapOvr>
    <a:masterClrMapping/>
  </p:clrMapOvr>
  <p:transition spd="med" advTm="20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Возведение в квадрат числа, оканчивающегося на 5 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715436" cy="4708230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Чтобы возвести в квадрат двузначное число, оканчивающееся на 5, нужно цифру десятков умножить на цифру, большую на единицу, и к полученному произведению приписать справа число 25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Примеры: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35² = 3·(3+1), приписать 25, получим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35²= 1225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75² = </a:t>
            </a:r>
            <a:r>
              <a:rPr lang="ru-RU" sz="2800" b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7·8 , приписать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25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75² = 5625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85² = 8</a:t>
            </a:r>
            <a:r>
              <a:rPr lang="el-G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·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925 = 7225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45² = 2025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581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Возведение в квадрат числа, начинающегося на 5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8572560" cy="4636792"/>
          </a:xfrm>
          <a:solidFill>
            <a:schemeClr val="bg2"/>
          </a:solidFill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Для возведения в квадрат двузначного числа, начинающегося на пять, нужно прибавить к 25 вторую цифру числа и приписать справа квадрат второй цифры, причем если квадрат второй цифры – однозначное число, то перед ним надо приписать цифру 0.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Примеры: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² = (25+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приписать 6² =36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,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56² = 3136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² = (25+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приписать 8² = 64,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58² = 3364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²= (25+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), приписать 3² = 09,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53² = 2809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Без карандаша и бумаги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857784"/>
          </a:xfrm>
          <a:solidFill>
            <a:schemeClr val="bg2"/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3200" dirty="0" smtClean="0"/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Немецкого ученого Карла Гаусса называли королем математики</a:t>
            </a:r>
            <a:r>
              <a:rPr lang="ru-RU" sz="8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8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None/>
            </a:pPr>
            <a:r>
              <a:rPr lang="ru-RU" sz="9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Его математическое дарование проявилось уже в детстве. Рассказывают, что в трехлетнем возрасте он удивлял своего отца.</a:t>
            </a:r>
            <a:endParaRPr lang="ru-RU" sz="56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9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Однажды в школе, Гауссу в то время было 10 лет, учитель предложил классу перечислить все числа от 1 до 100. Пока он диктовал задание, у Гаусса был готов </a:t>
            </a:r>
            <a:r>
              <a:rPr lang="ru-RU" sz="8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ответ :</a:t>
            </a:r>
          </a:p>
          <a:p>
            <a:pPr algn="ctr">
              <a:buNone/>
            </a:pPr>
            <a:r>
              <a:rPr lang="ru-RU" sz="11200" b="1" dirty="0" smtClean="0">
                <a:latin typeface="Arial" pitchFamily="34" charset="0"/>
                <a:cs typeface="Arial" pitchFamily="34" charset="0"/>
              </a:rPr>
              <a:t>1+2+3+…..+97+98+99+100=101·50=5050. </a:t>
            </a:r>
          </a:p>
          <a:p>
            <a:pPr algn="ctr">
              <a:buNone/>
            </a:pPr>
            <a:r>
              <a:rPr lang="ru-RU" sz="86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Как он складывал числа от 1 до 100?</a:t>
            </a:r>
          </a:p>
          <a:p>
            <a:pPr algn="ctr">
              <a:buNone/>
            </a:pP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Группируем: (1+100)+(2+99)+….=50 пар по 101, </a:t>
            </a:r>
          </a:p>
          <a:p>
            <a:pPr algn="ctr">
              <a:buNone/>
            </a:pP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сумма </a:t>
            </a:r>
            <a:r>
              <a:rPr lang="en-US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ru-RU" sz="1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=101·50</a:t>
            </a:r>
            <a:endParaRPr lang="ru-RU" sz="1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42968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Угадывание задуманного числа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72560" cy="5286388"/>
          </a:xfrm>
          <a:solidFill>
            <a:schemeClr val="bg2"/>
          </a:solidFill>
        </p:spPr>
        <p:txBody>
          <a:bodyPr>
            <a:normAutofit fontScale="92500" lnSpcReduction="20000"/>
          </a:bodyPr>
          <a:lstStyle/>
          <a:p>
            <a:pPr lvl="0" algn="ctr"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Предложите своим друзьям задумать любые числа.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Пусть каждый прибавит к своему задуманному числу 5.</a:t>
            </a: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Полученную сумму пусть умножит на 3.</a:t>
            </a: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От произведения пусть отнимет 7.</a:t>
            </a: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Из полученного результата пусть вычтет ещё 8.</a:t>
            </a:r>
          </a:p>
          <a:p>
            <a:pPr lvl="0"/>
            <a:r>
              <a:rPr lang="ru-RU" b="1" dirty="0" smtClean="0">
                <a:latin typeface="Arial" pitchFamily="34" charset="0"/>
                <a:cs typeface="Arial" pitchFamily="34" charset="0"/>
              </a:rPr>
              <a:t>Листок с окончательным результатом пусть каждый отдаст вам. Глядя на листок, вы тут же говорите каждому, какое число он задумал.</a:t>
            </a:r>
          </a:p>
          <a:p>
            <a:pPr lvl="0" algn="ctr">
              <a:buNone/>
            </a:pPr>
            <a:r>
              <a:rPr lang="ru-RU" sz="4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3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x+5 ) · 3 -  7- 8 = 3x +15 – 15 </a:t>
            </a:r>
            <a:r>
              <a:rPr lang="en-US" sz="3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3x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угадать задуманное число, результат, написанный на бумажке или сказанный вам устно, разделить на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635798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Легко запомнить!</a:t>
            </a:r>
            <a:endParaRPr lang="ru-RU" sz="66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4857784"/>
          </a:xfrm>
          <a:solidFill>
            <a:schemeClr val="bg2"/>
          </a:solidFill>
          <a:ln>
            <a:noFill/>
          </a:ln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11000" b="1" dirty="0" smtClean="0">
                <a:latin typeface="Arial" pitchFamily="34" charset="0"/>
                <a:cs typeface="Arial" pitchFamily="34" charset="0"/>
              </a:rPr>
              <a:t>11·11 =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1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pPr algn="ctr">
              <a:buNone/>
            </a:pPr>
            <a:r>
              <a:rPr lang="ru-RU" sz="11000" b="1" dirty="0" smtClean="0">
                <a:latin typeface="Arial" pitchFamily="34" charset="0"/>
                <a:cs typeface="Arial" pitchFamily="34" charset="0"/>
              </a:rPr>
              <a:t>111·111=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ru-RU" sz="11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</a:t>
            </a:r>
          </a:p>
          <a:p>
            <a:pPr algn="ctr">
              <a:buNone/>
            </a:pPr>
            <a:r>
              <a:rPr lang="ru-RU" sz="11000" b="1" dirty="0" smtClean="0">
                <a:latin typeface="Arial" pitchFamily="34" charset="0"/>
                <a:cs typeface="Arial" pitchFamily="34" charset="0"/>
              </a:rPr>
              <a:t>1111·1111=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123</a:t>
            </a:r>
            <a:r>
              <a:rPr lang="ru-RU" sz="11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321</a:t>
            </a:r>
          </a:p>
          <a:p>
            <a:pPr algn="ctr">
              <a:buNone/>
            </a:pPr>
            <a:r>
              <a:rPr lang="ru-RU" sz="11000" b="1" dirty="0" smtClean="0">
                <a:latin typeface="Arial" pitchFamily="34" charset="0"/>
                <a:cs typeface="Arial" pitchFamily="34" charset="0"/>
              </a:rPr>
              <a:t>11111·11111=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1234</a:t>
            </a:r>
            <a:r>
              <a:rPr lang="ru-RU" sz="11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4321</a:t>
            </a:r>
            <a:endParaRPr lang="ru-RU" sz="10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------------------------</a:t>
            </a:r>
            <a:endParaRPr lang="ru-RU" sz="5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12000" b="1" dirty="0" smtClean="0">
                <a:latin typeface="Arial" pitchFamily="34" charset="0"/>
                <a:cs typeface="Arial" pitchFamily="34" charset="0"/>
              </a:rPr>
              <a:t>111111111·111111111=</a:t>
            </a:r>
          </a:p>
          <a:p>
            <a:pPr algn="ctr">
              <a:buNone/>
            </a:pPr>
            <a:r>
              <a:rPr lang="ru-RU" sz="120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ru-RU" sz="1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12345678</a:t>
            </a:r>
            <a:r>
              <a:rPr lang="ru-RU" sz="12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1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87654321</a:t>
            </a:r>
          </a:p>
        </p:txBody>
      </p:sp>
      <p:pic>
        <p:nvPicPr>
          <p:cNvPr id="4" name="Picture 5" descr="C:\Documents and Settings\Tat'yana\Рабочий стол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14290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Картина Н.П. Богданова-Бельского «Устный счёт»</a:t>
            </a:r>
            <a:endParaRPr lang="ru-RU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071934" y="1928802"/>
            <a:ext cx="4857784" cy="35493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Картина Н.П. Богданова-Бельского «Устный счёт» была написана в 1895 г., то есть более 110 лет назад.</a:t>
            </a:r>
          </a:p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Посмотрите, как сосредоточенно думает мальчик, изображенный на переднем плане. Видно, нелегкую задачу дал учитель. Но этот ученик, наверно, скоро закончит работу, ошибки не должно быть: уж очень серьезно относится он к устному счету. А тот, который что–то шепчет на ухо учителю, кажется, уже решил задачу, только его ответ не совсем правильный. Смотрите: учитель слушает ученика внимательно, но на лице нет одобрения, значит, ученик сделал что–то не так. А может, учитель терпеливо ожидает, когда и другие сосчитают, и потому не спешит одобрить ответ?</a:t>
            </a:r>
            <a:endParaRPr kumimoji="0" lang="ru-RU" sz="9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3" name="Рисунок 7" descr="http://bond1958.narod.ru/brein_ring/formula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214810" y="5703817"/>
            <a:ext cx="4929190" cy="115418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71934" y="5143512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 какую же задачу дал им учитель? Не сможем решить ее и мы? </a:t>
            </a:r>
            <a:endParaRPr lang="ru-RU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pic>
        <p:nvPicPr>
          <p:cNvPr id="9" name="Рисунок 8" descr="общ 003.jpg"/>
          <p:cNvPicPr>
            <a:picLocks noChangeAspect="1"/>
          </p:cNvPicPr>
          <p:nvPr/>
        </p:nvPicPr>
        <p:blipFill>
          <a:blip r:embed="rId4"/>
          <a:srcRect l="3753" t="49707" r="65356" b="27083"/>
          <a:stretch>
            <a:fillRect/>
          </a:stretch>
        </p:blipFill>
        <p:spPr>
          <a:xfrm rot="10800000">
            <a:off x="214282" y="1785926"/>
            <a:ext cx="3643338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Картина Н.П. Богданова-Бельского «Устный счёт»</a:t>
            </a:r>
            <a:endParaRPr lang="ru-RU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pics.livejournal.com/aksenova_n/pic/00181w0b/s320x24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929454" y="2071678"/>
            <a:ext cx="2000264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2071678"/>
            <a:ext cx="6572296" cy="470898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Художник изобразил на этой картине невыдуманных учеников и учителя. Учитель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Сергей Александрович Рачинский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известный русский педагог, замечательный представитель русских образованных людей позапрошлого века. Он был доктором естественных наук и профессором ботаники Московского университета. В 1868 г. С. А. Рачинский решает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уйти в народ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Он держит экзамен на звание учителя начальных классов. На свои средства открывает школу для  крестьянских  детей в селе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Татево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Смоленской губернии и становится в ней учителем. Его ученики так хорошо считали устно, что этому удивлялись все посетители школы. Не случайно, художник изобразил С. А. Рачинского вместе с его учениками именно на уроке устного решения задач.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Эта картина - гимн учителю и ученику!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общ 003.jpg"/>
          <p:cNvPicPr>
            <a:picLocks noChangeAspect="1"/>
          </p:cNvPicPr>
          <p:nvPr/>
        </p:nvPicPr>
        <p:blipFill>
          <a:blip r:embed="rId4"/>
          <a:srcRect l="3753" t="49707" r="65356" b="27083"/>
          <a:stretch>
            <a:fillRect/>
          </a:stretch>
        </p:blipFill>
        <p:spPr>
          <a:xfrm rot="10800000">
            <a:off x="6929454" y="4357694"/>
            <a:ext cx="2000264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Задачи проекта: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572560" cy="4714908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изучить</a:t>
            </a: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историю возникновения вычислений</a:t>
            </a:r>
            <a:endParaRPr lang="ru-RU" sz="1500" b="1" dirty="0" smtClean="0">
              <a:solidFill>
                <a:srgbClr val="3333C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рассмотреть</a:t>
            </a: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правила вычислений, которыми пользовались в древности и которыми пользуются сейчас,</a:t>
            </a:r>
            <a:endParaRPr lang="ru-RU" sz="1500" b="1" dirty="0" smtClean="0">
              <a:solidFill>
                <a:srgbClr val="3333C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освоить</a:t>
            </a: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правила быстрого счета и научить пользоваться ими  учащихся нашей школы.</a:t>
            </a:r>
            <a:endParaRPr lang="ru-RU" sz="1500" b="1" dirty="0" smtClean="0">
              <a:solidFill>
                <a:srgbClr val="3333C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создать</a:t>
            </a: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памятку о наиболее полезных для школьников приёмах быстрого счёта</a:t>
            </a:r>
            <a:r>
              <a:rPr lang="ru-RU" sz="35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оформить</a:t>
            </a: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альбом «Приемы быстрого счета»</a:t>
            </a:r>
            <a:endParaRPr lang="ru-RU" sz="1500" b="1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Диагностика вычислительных навыков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643998" cy="470823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Практическая часть включает в себя изучение динамики развития вычислительных навыков. Была выдвинута следующая гипотеза: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помощью  приемов быстрого счета можно улучшить вычислительные навыки.</a:t>
            </a:r>
            <a:endParaRPr lang="ru-RU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Объект исследования: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7  класс.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Время проведения: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октябрь - декабрь.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Этапы исследования: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Изучить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известные способы быстрого устного счета;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Подобрать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материал для тренинга;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Провести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диагностику;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Подвести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результаты исследования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Диагностика навыков счета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143536"/>
          </a:xfrm>
          <a:solidFill>
            <a:schemeClr val="bg2"/>
          </a:solidFill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Для диагностики был составлен ряд однотипных упражнений, состоящих из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24 примеров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на сложение, вычитание, деление и умножение, которые нужно было выполнить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 5 минут устно.</a:t>
            </a:r>
          </a:p>
          <a:p>
            <a:pPr algn="ctr">
              <a:buNone/>
            </a:pPr>
            <a:r>
              <a:rPr lang="ru-RU" sz="30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Этапы диагностики:</a:t>
            </a:r>
            <a:endParaRPr lang="ru-RU" sz="3000" dirty="0" smtClean="0">
              <a:solidFill>
                <a:srgbClr val="3333CC"/>
              </a:solidFill>
              <a:latin typeface="Arial" pitchFamily="34" charset="0"/>
              <a:cs typeface="Arial" pitchFamily="34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Проверка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имеющихся навыков устного счета;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Изучение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способов быстрого сложения и вычитания;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Знакомство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 новыми приемами умножения;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Изучение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способов быстрого деления.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Повторная проверка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умения считать устно.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Фестиваль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«Приемы быстрого счета»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Итоговая проверка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вычислительных навыков.</a:t>
            </a:r>
          </a:p>
          <a:p>
            <a:pPr marL="514350" lvl="0" indent="-514350">
              <a:buFont typeface="+mj-lt"/>
              <a:buAutoNum type="arabicPeriod"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121442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</a:rPr>
              <a:t>Результаты трех работ</a:t>
            </a:r>
            <a:endParaRPr lang="ru-RU" sz="6000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214282" y="1500174"/>
            <a:ext cx="8715436" cy="5139869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Средний балл первой работы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/>
                <a:ea typeface="Lucida Sans Unicode" pitchFamily="34" charset="0"/>
                <a:cs typeface="Arial" pitchFamily="34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10,1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Средний балл второй работы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/>
                <a:ea typeface="Lucida Sans Unicode" pitchFamily="34" charset="0"/>
                <a:cs typeface="Arial" pitchFamily="34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15,3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Средний балл итоговой работы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Lucida Sans Unicode"/>
                <a:ea typeface="Lucida Sans Unicode" pitchFamily="34" charset="0"/>
                <a:cs typeface="Arial" pitchFamily="34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ea typeface="Lucida Sans Unicode" pitchFamily="34" charset="0"/>
                <a:cs typeface="Arial" pitchFamily="34" charset="0"/>
              </a:rPr>
              <a:t>20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,6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Lucida Sans Unicode" pitchFamily="34" charset="0"/>
                <a:cs typeface="Arial" pitchFamily="34" charset="0"/>
              </a:rPr>
              <a:t>Таким образом, мы видим, что наша первоначальная гипотеза о том, что знание и использование приемов быстрого счета позволит существенно  увеличить скорость и качество счета, подтверждается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Результаты работы:</a:t>
            </a:r>
            <a:endParaRPr lang="ru-RU" sz="5400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143536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изучили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историю возникновения вычислений</a:t>
            </a:r>
          </a:p>
          <a:p>
            <a:pPr lvl="0"/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рассмотрели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правила вычислений, которыми пользовались в древности и которыми пользуются сейчас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освоили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правила быстрого счета и научили  пользоваться ими учащихся нашей школы.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провели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фестиваль «Приемы быстрого счета» для учащихся  5 – 8 классов.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создали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памятку о наиболее полезных для школьников приёмах быстрого счёта.</a:t>
            </a:r>
          </a:p>
          <a:p>
            <a:pPr lvl="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оформили </a:t>
            </a:r>
            <a:r>
              <a:rPr lang="ru-RU" sz="2800" b="1" dirty="0" smtClean="0">
                <a:solidFill>
                  <a:srgbClr val="3333CC"/>
                </a:solidFill>
                <a:latin typeface="Arial" pitchFamily="34" charset="0"/>
                <a:cs typeface="Arial" pitchFamily="34" charset="0"/>
              </a:rPr>
              <a:t> альбом «Приемы быстрого счета»</a:t>
            </a:r>
          </a:p>
          <a:p>
            <a:pPr lvl="0"/>
            <a:endParaRPr lang="ru-RU" sz="2800" b="1" dirty="0" smtClean="0">
              <a:solidFill>
                <a:srgbClr val="3333C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/>
            <a:endParaRPr lang="ru-RU" sz="1400" b="1" dirty="0" smtClean="0">
              <a:solidFill>
                <a:srgbClr val="3333CC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Гимнастика ума</a:t>
            </a:r>
            <a:endParaRPr lang="ru-RU" dirty="0">
              <a:solidFill>
                <a:srgbClr val="CC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43050"/>
            <a:ext cx="8572560" cy="5000660"/>
          </a:xfrm>
          <a:solidFill>
            <a:schemeClr val="bg2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Существуют способы быстрого сложения, вычитания, умножения, деления, возведения в степень …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Используя некоторые из этих методов на уроках или дома можно развить скорость вычислений,  добиться успехов в изучении всех школьных предметов.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Умножение без калькулятора – тренировка памяти и математического мышления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Устный счет – гимнастика ума!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Нам было интересно работать над проектом. Пока мы только изучали и анализировали уже известные способы быстрого счета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 кто знает, возможно, в будущем мы сами сможем открыть новые способы </a:t>
            </a:r>
            <a:r>
              <a:rPr lang="ru-RU" sz="2400" b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быстрых вычислений!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C0099"/>
                </a:solidFill>
              </a:rPr>
              <a:t>Использованные ресурсы:</a:t>
            </a:r>
            <a:endParaRPr lang="ru-RU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lvl="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Арутюнян Е.,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Левитас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Г. Занимательная математика.- М.: АСТ – ПРЕСС, 1999. – 368 с.</a:t>
            </a:r>
          </a:p>
          <a:p>
            <a:pPr marL="514350" lvl="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Гарднер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М. Математические чудеса и тайны. – М., 1978.</a:t>
            </a:r>
          </a:p>
          <a:p>
            <a:pPr marL="514350" lvl="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Глейзер Г.И. История математики в школе. – М.,1981.</a:t>
            </a:r>
          </a:p>
          <a:p>
            <a:pPr marL="51435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«Первое сентября» Математика №3(15), 2007. </a:t>
            </a:r>
          </a:p>
          <a:p>
            <a:pPr marL="51435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err="1" smtClean="0">
                <a:latin typeface="Arial" pitchFamily="34" charset="0"/>
                <a:cs typeface="Arial" pitchFamily="34" charset="0"/>
              </a:rPr>
              <a:t>Татарченко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Т.Д. Способы быстрого счета на занятиях кружка, «Математика в школе», 2008, №7, стр.68</a:t>
            </a:r>
          </a:p>
          <a:p>
            <a:pPr marL="514350" indent="-514350">
              <a:buClr>
                <a:srgbClr val="800080"/>
              </a:buClr>
              <a:buFont typeface="+mj-lt"/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Устный счет/Сост.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П.М.Камаев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– М.: Чистые пруды, 2007- Библиотечка «Первого сентября», серия «Математика».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Вып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3(15).</a:t>
            </a:r>
          </a:p>
          <a:p>
            <a:pPr marL="514350" lvl="0" indent="-514350">
              <a:buClr>
                <a:srgbClr val="800080"/>
              </a:buClr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http://portfolio.1september.ru/subject.php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>
                <a:srgbClr val="800080"/>
              </a:buClr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CC0099"/>
                </a:solidFill>
              </a:rPr>
              <a:t>Гипотеза исследования.</a:t>
            </a:r>
            <a:endParaRPr lang="ru-RU" sz="6000" dirty="0">
              <a:solidFill>
                <a:srgbClr val="CC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143536"/>
          </a:xfrm>
          <a:solidFill>
            <a:schemeClr val="bg2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 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Если показать, что применение приемов быстрого счета, облегчает вычисления, то можно добиться того, что повысится вычислительная культура учащихся, и  им будет легче решать практические задачи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fontAlgn="base"/>
            <a:endParaRPr lang="ru-RU" sz="33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71472" y="3929066"/>
            <a:ext cx="7786742" cy="2714644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fontAlgn="base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Объект 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исследования: различные алгоритмы счета</a:t>
            </a:r>
          </a:p>
          <a:p>
            <a:pPr fontAlgn="base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Предмет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исследования:   процесс вычислений.</a:t>
            </a:r>
          </a:p>
          <a:p>
            <a:pPr fontAlgn="base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Субъект исследования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:  учащиеся  7 класса.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1438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План работы над проектом</a:t>
            </a:r>
            <a:endParaRPr lang="ru-RU" sz="5400" dirty="0">
              <a:solidFill>
                <a:srgbClr val="CC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681150"/>
              </p:ext>
            </p:extLst>
          </p:nvPr>
        </p:nvGraphicFramePr>
        <p:xfrm>
          <a:off x="214282" y="1600184"/>
          <a:ext cx="8715436" cy="5071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1735"/>
                <a:gridCol w="4113701"/>
              </a:tblGrid>
              <a:tr h="83135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/>
                          </a:solidFill>
                        </a:rPr>
                        <a:t>Мероприятия</a:t>
                      </a:r>
                      <a:endParaRPr lang="ru-RU" sz="3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/>
                          </a:solidFill>
                        </a:rPr>
                        <a:t>Время проведения</a:t>
                      </a:r>
                      <a:endParaRPr lang="ru-RU" sz="32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83135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Составление плана работы над проектом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1.09. – 5.09.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3135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Изучить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историю возникновения вычислений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10.09. – 30.09.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867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Познакомить с правилами вычислений в разные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времена, в разных странах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1.10. –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16.10.2020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3135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Изучить приемы быстрого счета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19.10. –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30.10.2020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313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Провести первичную</a:t>
                      </a:r>
                      <a:r>
                        <a:rPr lang="ru-RU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диагностику вычислительных навыков учащихся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</a:rPr>
                        <a:t>.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29.10.2020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58204" cy="92869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План работы над проектом</a:t>
            </a:r>
            <a:endParaRPr lang="ru-RU" sz="5400" dirty="0">
              <a:solidFill>
                <a:srgbClr val="CC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9679046"/>
              </p:ext>
            </p:extLst>
          </p:nvPr>
        </p:nvGraphicFramePr>
        <p:xfrm>
          <a:off x="214282" y="1611264"/>
          <a:ext cx="8715436" cy="5086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7810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Время проведения</a:t>
                      </a:r>
                      <a:endParaRPr lang="ru-RU" sz="3200" dirty="0">
                        <a:solidFill>
                          <a:schemeClr val="bg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pPr lvl="0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Создать  памятку о наиболее полезных для школьников приёмах быстрого счёта.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2.11. – 13.11.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8103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Знакомство учащихся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с приемами быстрого сложения и вычитания 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16.11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 –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5.12.2020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8103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Знакомство  учащихся с приемами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быстрого умножения и деления 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7.12.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 –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26.12.2020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6931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Провести фестиваль «Приемы быстрого счета» для учащихся 5-8 классов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23.12.2020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29905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Провести повторную проверку вычислительных навыков</a:t>
                      </a:r>
                      <a:r>
                        <a:rPr lang="ru-RU" sz="18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учащихся.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27.12.2020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C0099"/>
                </a:solidFill>
              </a:rPr>
              <a:t>План работы над проектом</a:t>
            </a:r>
            <a:endParaRPr lang="ru-RU" sz="5400" dirty="0">
              <a:solidFill>
                <a:srgbClr val="CC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244834"/>
              </p:ext>
            </p:extLst>
          </p:nvPr>
        </p:nvGraphicFramePr>
        <p:xfrm>
          <a:off x="214282" y="2285991"/>
          <a:ext cx="8786874" cy="42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437"/>
                <a:gridCol w="4393437"/>
              </a:tblGrid>
              <a:tr h="142876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Подведение</a:t>
                      </a:r>
                      <a:r>
                        <a:rPr lang="ru-RU" sz="2000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итогов работы над проектом</a:t>
                      </a:r>
                      <a:endParaRPr lang="ru-RU" sz="2000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12.01.2020 </a:t>
                      </a:r>
                      <a:r>
                        <a:rPr lang="ru-RU" sz="1800" dirty="0" smtClean="0">
                          <a:solidFill>
                            <a:schemeClr val="bg2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</a:p>
                  </a:txBody>
                  <a:tcPr/>
                </a:tc>
              </a:tr>
              <a:tr h="1428760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Работа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над презентацией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15.01. –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30.01.2020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Оформление</a:t>
                      </a:r>
                      <a:r>
                        <a:rPr lang="ru-RU" sz="20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альбома «Приемы быстрого счета»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1.02. –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15.02.2020 </a:t>
                      </a:r>
                      <a:r>
                        <a:rPr lang="ru-RU" sz="2000" b="1" dirty="0" smtClean="0">
                          <a:solidFill>
                            <a:srgbClr val="7030A0"/>
                          </a:solidFill>
                          <a:latin typeface="Arial" pitchFamily="34" charset="0"/>
                          <a:cs typeface="Arial" pitchFamily="34" charset="0"/>
                        </a:rPr>
                        <a:t>года</a:t>
                      </a:r>
                      <a:endParaRPr lang="ru-RU" sz="2000" b="1" dirty="0">
                        <a:solidFill>
                          <a:srgbClr val="7030A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1593</TotalTime>
  <Words>4018</Words>
  <Application>Microsoft Office PowerPoint</Application>
  <PresentationFormat>Экран (4:3)</PresentationFormat>
  <Paragraphs>415</Paragraphs>
  <Slides>55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Поток</vt:lpstr>
      <vt:lpstr>«Устный счет  -  гимнастика для ума»</vt:lpstr>
      <vt:lpstr>Научиться считать!</vt:lpstr>
      <vt:lpstr>Актуальность проекта</vt:lpstr>
      <vt:lpstr>Цель проекта:</vt:lpstr>
      <vt:lpstr>Задачи проекта:</vt:lpstr>
      <vt:lpstr>Гипотеза исследования.</vt:lpstr>
      <vt:lpstr>План работы над проектом</vt:lpstr>
      <vt:lpstr>План работы над проектом</vt:lpstr>
      <vt:lpstr>План работы над проектом</vt:lpstr>
      <vt:lpstr>История возникновения чисел</vt:lpstr>
      <vt:lpstr>Древние шумеры.</vt:lpstr>
      <vt:lpstr>Древний народ майя.</vt:lpstr>
      <vt:lpstr>История возникновения чисел</vt:lpstr>
      <vt:lpstr>Древние индийцы.</vt:lpstr>
      <vt:lpstr>История возникновения чисел</vt:lpstr>
      <vt:lpstr>История возникновения чисел</vt:lpstr>
      <vt:lpstr>Старинные способы быстрого счета</vt:lpstr>
      <vt:lpstr>Метод «решетки»  (Абу Абдалах Мухаммед Бен Мусса аль – Хорезми)</vt:lpstr>
      <vt:lpstr>Как умножают в Японии? Так умножают в младших классах Японии.</vt:lpstr>
      <vt:lpstr>Система Трахтенберга</vt:lpstr>
      <vt:lpstr>Умножение на двенадцать  (по Трахтенбергу).</vt:lpstr>
      <vt:lpstr>  Египетский способ умножения </vt:lpstr>
      <vt:lpstr>Прием перекрестного умножения  при действии с двузначными числами</vt:lpstr>
      <vt:lpstr>Счёт на пальцах</vt:lpstr>
      <vt:lpstr>Сложение с использованием свойств действий с числами</vt:lpstr>
      <vt:lpstr>Способы быстрого сложения и вычитания натуральных чисел</vt:lpstr>
      <vt:lpstr>Применение свойств вычитания</vt:lpstr>
      <vt:lpstr>Способ быстрого вычитания </vt:lpstr>
      <vt:lpstr>Умножение чисел от 10 до 20</vt:lpstr>
      <vt:lpstr>Умножение на 11</vt:lpstr>
      <vt:lpstr>Умножение на 22, 33, ..., 99</vt:lpstr>
      <vt:lpstr>Умножение на 5, на 50, на 25, на 125</vt:lpstr>
      <vt:lpstr>Умножение на 5; 50; 0,5;0,25</vt:lpstr>
      <vt:lpstr>Умножение на 125; 12,5; 1,25; 0,125</vt:lpstr>
      <vt:lpstr>Умножение на 1,5; 2,5; 3,5 …</vt:lpstr>
      <vt:lpstr>Умножение на число, оканчивающиеся на 5</vt:lpstr>
      <vt:lpstr>Умножение на число, оканчивающиеся на 5</vt:lpstr>
      <vt:lpstr>Способы быстрого деления </vt:lpstr>
      <vt:lpstr>Деление на 5, на 50, на 25</vt:lpstr>
      <vt:lpstr>Деление на 0,5; 0,25; 0,125</vt:lpstr>
      <vt:lpstr>Способы быстрого умножения и деления натуральных чисел</vt:lpstr>
      <vt:lpstr>Умножение чисел, у которых число десят-ков одинаковое, а сумма единиц равна 10 </vt:lpstr>
      <vt:lpstr>Возведение в квадрат числа, оканчивающегося на 5 </vt:lpstr>
      <vt:lpstr>Возведение в квадрат числа, начинающегося на 5</vt:lpstr>
      <vt:lpstr>Без карандаша и бумаги </vt:lpstr>
      <vt:lpstr>Угадывание задуманного числа</vt:lpstr>
      <vt:lpstr>Легко запомнить!</vt:lpstr>
      <vt:lpstr>Картина Н.П. Богданова-Бельского «Устный счёт»</vt:lpstr>
      <vt:lpstr>Картина Н.П. Богданова-Бельского «Устный счёт»</vt:lpstr>
      <vt:lpstr>Диагностика вычислительных навыков</vt:lpstr>
      <vt:lpstr>Диагностика навыков счета</vt:lpstr>
      <vt:lpstr>Результаты трех работ</vt:lpstr>
      <vt:lpstr>Результаты работы:</vt:lpstr>
      <vt:lpstr>Гимнастика ума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«Захаровская СОШ» Клетского района Волгоградской области</dc:title>
  <dc:creator>школа3</dc:creator>
  <cp:lastModifiedBy>школа3</cp:lastModifiedBy>
  <cp:revision>203</cp:revision>
  <dcterms:modified xsi:type="dcterms:W3CDTF">2020-04-10T09:31:42Z</dcterms:modified>
</cp:coreProperties>
</file>