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4" r:id="rId3"/>
    <p:sldId id="262" r:id="rId4"/>
    <p:sldId id="263" r:id="rId5"/>
    <p:sldId id="266" r:id="rId6"/>
    <p:sldId id="265" r:id="rId7"/>
    <p:sldId id="261" r:id="rId8"/>
    <p:sldId id="257" r:id="rId9"/>
    <p:sldId id="267" r:id="rId10"/>
    <p:sldId id="268" r:id="rId11"/>
    <p:sldId id="269" r:id="rId12"/>
    <p:sldId id="270" r:id="rId13"/>
    <p:sldId id="271" r:id="rId14"/>
    <p:sldId id="259" r:id="rId15"/>
    <p:sldId id="260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E663"/>
    <a:srgbClr val="FF99CC"/>
    <a:srgbClr val="CCCCFF"/>
    <a:srgbClr val="00FFFF"/>
    <a:srgbClr val="00FF99"/>
    <a:srgbClr val="FFFF99"/>
    <a:srgbClr val="CCFF33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воск-шко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7025" y="116632"/>
            <a:ext cx="2880933" cy="216024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288032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Georgia" pitchFamily="18" charset="0"/>
              </a:rPr>
              <a:t/>
            </a:r>
            <a:br>
              <a:rPr lang="ru-RU" sz="3200" b="1" i="1" dirty="0" smtClean="0">
                <a:latin typeface="Georgia" pitchFamily="18" charset="0"/>
              </a:rPr>
            </a:br>
            <a:r>
              <a:rPr lang="ru-RU" sz="3200" b="1" i="1" dirty="0" smtClean="0">
                <a:latin typeface="Georgia" pitchFamily="18" charset="0"/>
              </a:rPr>
              <a:t>Основные принципы организации развивающей предметно-пространственной среды 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44208" y="5373216"/>
            <a:ext cx="2520280" cy="1152128"/>
          </a:xfrm>
        </p:spPr>
        <p:txBody>
          <a:bodyPr>
            <a:normAutofit/>
          </a:bodyPr>
          <a:lstStyle/>
          <a:p>
            <a:pPr algn="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Подготовила</a:t>
            </a:r>
          </a:p>
          <a:p>
            <a:pPr algn="r"/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с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тарший воспитатель</a:t>
            </a:r>
          </a:p>
          <a:p>
            <a:pPr algn="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Егорова Т.В.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13314" name="Picture 2" descr="http://cs625623.vk.me/v625623340/18725/AUnCu9s-Pu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95615">
            <a:off x="311798" y="4030550"/>
            <a:ext cx="2513051" cy="2513051"/>
          </a:xfrm>
          <a:prstGeom prst="rect">
            <a:avLst/>
          </a:prstGeom>
          <a:noFill/>
        </p:spPr>
      </p:pic>
      <p:pic>
        <p:nvPicPr>
          <p:cNvPr id="4099" name="Picture 3" descr="C:\Users\1\Desktop\Егорова\среда по ФГОС\картинки\h33BwYj3YF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16632"/>
            <a:ext cx="1977810" cy="23274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7355160" cy="101297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Основные принципы организации среды программы «От рождения до школы» </a:t>
            </a:r>
            <a:r>
              <a:rPr lang="ru-RU" sz="2400" i="1" dirty="0" smtClean="0">
                <a:latin typeface="Georgia" pitchFamily="18" charset="0"/>
              </a:rPr>
              <a:t/>
            </a:r>
            <a:br>
              <a:rPr lang="ru-RU" sz="2400" i="1" dirty="0" smtClean="0">
                <a:latin typeface="Georgia" pitchFamily="18" charset="0"/>
              </a:rPr>
            </a:br>
            <a:endParaRPr lang="ru-RU" sz="2400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00201"/>
            <a:ext cx="7272808" cy="43490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i="1" dirty="0" smtClean="0">
                <a:latin typeface="Georgia" pitchFamily="18" charset="0"/>
              </a:rPr>
              <a:t>		Оборудование помещений дошкольного учреждения должно быть:</a:t>
            </a:r>
          </a:p>
          <a:p>
            <a:r>
              <a:rPr lang="ru-RU" sz="2400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безопасным, </a:t>
            </a:r>
          </a:p>
          <a:p>
            <a:r>
              <a:rPr lang="ru-RU" sz="2400" b="1" i="1" dirty="0" err="1" smtClean="0">
                <a:latin typeface="Georgia" pitchFamily="18" charset="0"/>
              </a:rPr>
              <a:t>здоровьесберегающим</a:t>
            </a:r>
            <a:r>
              <a:rPr lang="ru-RU" sz="2400" b="1" i="1" dirty="0" smtClean="0">
                <a:latin typeface="Georgia" pitchFamily="18" charset="0"/>
              </a:rPr>
              <a:t>, </a:t>
            </a:r>
          </a:p>
          <a:p>
            <a:r>
              <a:rPr lang="ru-RU" sz="2400" b="1" i="1" dirty="0" smtClean="0">
                <a:latin typeface="Georgia" pitchFamily="18" charset="0"/>
              </a:rPr>
              <a:t>эстетически привлекательным ,</a:t>
            </a:r>
          </a:p>
          <a:p>
            <a:r>
              <a:rPr lang="ru-RU" sz="2400" b="1" i="1" dirty="0" smtClean="0">
                <a:latin typeface="Georgia" pitchFamily="18" charset="0"/>
              </a:rPr>
              <a:t> развивающим</a:t>
            </a:r>
            <a:r>
              <a:rPr lang="ru-RU" sz="2400" i="1" dirty="0" smtClean="0">
                <a:latin typeface="Georgia" pitchFamily="18" charset="0"/>
              </a:rPr>
              <a:t>. </a:t>
            </a:r>
          </a:p>
          <a:p>
            <a:pPr>
              <a:buNone/>
            </a:pPr>
            <a:r>
              <a:rPr lang="ru-RU" sz="2400" i="1" dirty="0" smtClean="0">
                <a:latin typeface="Georgia" pitchFamily="18" charset="0"/>
              </a:rPr>
              <a:t>		Мебель должна соответствовать росту и возрасту детей, игрушки — </a:t>
            </a:r>
            <a:r>
              <a:rPr lang="ru-RU" sz="2400" b="1" i="1" dirty="0" smtClean="0">
                <a:latin typeface="Georgia" pitchFamily="18" charset="0"/>
              </a:rPr>
              <a:t>обеспечивать максимальный для данного возраста развивающий эффект.</a:t>
            </a:r>
          </a:p>
          <a:p>
            <a:endParaRPr lang="ru-RU" dirty="0"/>
          </a:p>
        </p:txBody>
      </p:sp>
      <p:pic>
        <p:nvPicPr>
          <p:cNvPr id="1026" name="Picture 2" descr="C:\Users\1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0658" y="5373216"/>
            <a:ext cx="2086054" cy="1303784"/>
          </a:xfrm>
          <a:prstGeom prst="rect">
            <a:avLst/>
          </a:prstGeom>
          <a:noFill/>
        </p:spPr>
      </p:pic>
      <p:pic>
        <p:nvPicPr>
          <p:cNvPr id="5" name="Picture 2" descr="C:\Users\1\Desktop\Егорова\среда по ФГОС\картинки\fgos_kartin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1"/>
            <a:ext cx="1152128" cy="1522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1263565845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913270"/>
            <a:ext cx="2297167" cy="1828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Программа</a:t>
            </a:r>
            <a:br>
              <a:rPr lang="ru-RU" sz="2400" b="1" i="1" dirty="0" smtClean="0">
                <a:latin typeface="Georgia" pitchFamily="18" charset="0"/>
              </a:rPr>
            </a:br>
            <a:r>
              <a:rPr lang="ru-RU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«От рождения до школы»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</a:t>
            </a:r>
            <a:r>
              <a:rPr lang="ru-RU" b="1" u="sng" dirty="0" smtClean="0"/>
              <a:t> </a:t>
            </a:r>
            <a:r>
              <a:rPr lang="ru-RU" b="1" i="1" u="sng" dirty="0" smtClean="0">
                <a:latin typeface="Georgia" pitchFamily="18" charset="0"/>
              </a:rPr>
              <a:t>В младших группах</a:t>
            </a:r>
            <a:r>
              <a:rPr lang="ru-RU" b="1" i="1" dirty="0" smtClean="0">
                <a:latin typeface="Georgia" pitchFamily="18" charset="0"/>
              </a:rPr>
              <a:t> </a:t>
            </a:r>
            <a:r>
              <a:rPr lang="ru-RU" i="1" dirty="0" smtClean="0">
                <a:latin typeface="Georgia" pitchFamily="18" charset="0"/>
              </a:rPr>
              <a:t>в основе замысла детской игры лежит предмет, поэтому взрослый каждый раз должен обновлять игровую среду (постройки, игрушки, материалы и др.), чтобы пробудить у малышей любопытство, познавательный интерес, желание ставить и решать игровую задачу. В групповой комнате необходимо создавать условия для самостоятельной двигательной активности детей: </a:t>
            </a:r>
            <a:endParaRPr lang="ru-RU" i="1" dirty="0" smtClean="0">
              <a:latin typeface="Georgia" pitchFamily="18" charset="0"/>
            </a:endParaRPr>
          </a:p>
          <a:p>
            <a:r>
              <a:rPr lang="ru-RU" i="1" dirty="0" smtClean="0">
                <a:latin typeface="Georgia" pitchFamily="18" charset="0"/>
              </a:rPr>
              <a:t>предусмотреть </a:t>
            </a:r>
            <a:r>
              <a:rPr lang="ru-RU" i="1" dirty="0" smtClean="0">
                <a:latin typeface="Georgia" pitchFamily="18" charset="0"/>
              </a:rPr>
              <a:t>площадь, свободную от мебели и игрушек, </a:t>
            </a:r>
            <a:endParaRPr lang="ru-RU" i="1" dirty="0" smtClean="0">
              <a:latin typeface="Georgia" pitchFamily="18" charset="0"/>
            </a:endParaRPr>
          </a:p>
          <a:p>
            <a:r>
              <a:rPr lang="ru-RU" i="1" dirty="0" smtClean="0">
                <a:latin typeface="Georgia" pitchFamily="18" charset="0"/>
              </a:rPr>
              <a:t>обеспечить </a:t>
            </a:r>
            <a:r>
              <a:rPr lang="ru-RU" i="1" dirty="0" smtClean="0">
                <a:latin typeface="Georgia" pitchFamily="18" charset="0"/>
              </a:rPr>
              <a:t>детей игрушками, побуждающими к двигательной игровой деятельности, </a:t>
            </a:r>
            <a:endParaRPr lang="ru-RU" i="1" dirty="0" smtClean="0">
              <a:latin typeface="Georgia" pitchFamily="18" charset="0"/>
            </a:endParaRPr>
          </a:p>
          <a:p>
            <a:r>
              <a:rPr lang="ru-RU" i="1" dirty="0" smtClean="0">
                <a:latin typeface="Georgia" pitchFamily="18" charset="0"/>
              </a:rPr>
              <a:t>менять </a:t>
            </a:r>
            <a:r>
              <a:rPr lang="ru-RU" i="1" dirty="0" smtClean="0">
                <a:latin typeface="Georgia" pitchFamily="18" charset="0"/>
              </a:rPr>
              <a:t>игрушки, </a:t>
            </a:r>
            <a:r>
              <a:rPr lang="ru-RU" i="1" dirty="0" smtClean="0">
                <a:latin typeface="Georgia" pitchFamily="18" charset="0"/>
              </a:rPr>
              <a:t>стимулирующие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smtClean="0">
                <a:latin typeface="Georgia" pitchFamily="18" charset="0"/>
              </a:rPr>
              <a:t>     </a:t>
            </a:r>
            <a:r>
              <a:rPr lang="ru-RU" i="1" dirty="0" smtClean="0">
                <a:latin typeface="Georgia" pitchFamily="18" charset="0"/>
              </a:rPr>
              <a:t>двигательную активность, </a:t>
            </a:r>
            <a:r>
              <a:rPr lang="ru-RU" i="1" dirty="0" smtClean="0">
                <a:latin typeface="Georgia" pitchFamily="18" charset="0"/>
              </a:rPr>
              <a:t>несколько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smtClean="0">
                <a:latin typeface="Georgia" pitchFamily="18" charset="0"/>
              </a:rPr>
              <a:t>      </a:t>
            </a:r>
            <a:r>
              <a:rPr lang="ru-RU" i="1" dirty="0" smtClean="0">
                <a:latin typeface="Georgia" pitchFamily="18" charset="0"/>
              </a:rPr>
              <a:t>раз в день.</a:t>
            </a:r>
            <a:endParaRPr lang="ru-RU" i="1" dirty="0">
              <a:latin typeface="Georgia" pitchFamily="18" charset="0"/>
            </a:endParaRPr>
          </a:p>
        </p:txBody>
      </p:sp>
      <p:pic>
        <p:nvPicPr>
          <p:cNvPr id="5" name="Picture 2" descr="C:\Users\1\Desktop\Егорова\среда по ФГОС\картинки\fgos_kartin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1"/>
            <a:ext cx="1035213" cy="13681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624736" cy="114300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Программа</a:t>
            </a:r>
            <a:br>
              <a:rPr lang="ru-RU" sz="2400" b="1" i="1" dirty="0" smtClean="0">
                <a:latin typeface="Georgia" pitchFamily="18" charset="0"/>
              </a:rPr>
            </a:br>
            <a:r>
              <a:rPr lang="ru-RU" sz="2400" b="1" i="1" dirty="0" smtClean="0">
                <a:latin typeface="Georgia" pitchFamily="18" charset="0"/>
              </a:rPr>
              <a:t> «От рождения до школы»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700808"/>
            <a:ext cx="5328592" cy="51571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400" b="1" i="1" u="sng" dirty="0" smtClean="0">
                <a:latin typeface="Georgia" pitchFamily="18" charset="0"/>
              </a:rPr>
              <a:t>В </a:t>
            </a:r>
            <a:r>
              <a:rPr lang="ru-RU" sz="2400" b="1" i="1" u="sng" dirty="0" smtClean="0">
                <a:latin typeface="Georgia" pitchFamily="18" charset="0"/>
              </a:rPr>
              <a:t>старших группах</a:t>
            </a:r>
            <a:r>
              <a:rPr lang="ru-RU" sz="2400" b="1" i="1" dirty="0" smtClean="0">
                <a:latin typeface="Georgia" pitchFamily="18" charset="0"/>
              </a:rPr>
              <a:t> </a:t>
            </a:r>
            <a:r>
              <a:rPr lang="ru-RU" sz="2400" i="1" dirty="0" smtClean="0">
                <a:latin typeface="Georgia" pitchFamily="18" charset="0"/>
              </a:rPr>
              <a:t>замысел основывается на теме игры, поэтому разнообразная полифункциональная предметная среда пробуждает активное воображение детей, и они всякий раз по-новому перестраивают имеющееся игровое пространство, используя </a:t>
            </a:r>
            <a:r>
              <a:rPr lang="ru-RU" sz="2400" b="1" i="1" dirty="0" smtClean="0">
                <a:latin typeface="Georgia" pitchFamily="18" charset="0"/>
              </a:rPr>
              <a:t>гибкие модули, ширмы, занавеси, кубы, стулья</a:t>
            </a:r>
            <a:r>
              <a:rPr lang="ru-RU" sz="2400" i="1" dirty="0" smtClean="0">
                <a:latin typeface="Georgia" pitchFamily="18" charset="0"/>
              </a:rPr>
              <a:t>. </a:t>
            </a:r>
            <a:endParaRPr lang="ru-RU" i="1" dirty="0">
              <a:latin typeface="Georgia" pitchFamily="18" charset="0"/>
            </a:endParaRPr>
          </a:p>
        </p:txBody>
      </p:sp>
      <p:pic>
        <p:nvPicPr>
          <p:cNvPr id="2051" name="Picture 3" descr="C:\Users\1\Desktop\4164489_oyun-kız-erkek-oynama-büyük-renk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766" y="2348880"/>
            <a:ext cx="3405631" cy="3960440"/>
          </a:xfrm>
          <a:prstGeom prst="rect">
            <a:avLst/>
          </a:prstGeom>
          <a:noFill/>
        </p:spPr>
      </p:pic>
      <p:pic>
        <p:nvPicPr>
          <p:cNvPr id="6" name="Picture 2" descr="C:\Users\1\Desktop\Егорова\среда по ФГОС\картинки\fgos_kartin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1152128" cy="1522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642194"/>
          </a:xfrm>
        </p:spPr>
        <p:txBody>
          <a:bodyPr>
            <a:normAutofit fontScale="90000"/>
          </a:bodyPr>
          <a:lstStyle/>
          <a:p>
            <a:r>
              <a:rPr lang="ru-RU" sz="1800" b="1" u="sng" dirty="0" smtClean="0">
                <a:latin typeface="Georgia" pitchFamily="18" charset="0"/>
              </a:rPr>
              <a:t>Программа «От рождения до школы»</a:t>
            </a: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900" dirty="0" smtClean="0"/>
              <a:t> </a:t>
            </a:r>
            <a:r>
              <a:rPr lang="ru-RU" sz="1800" b="1" i="1" dirty="0" smtClean="0">
                <a:latin typeface="Georgia" pitchFamily="18" charset="0"/>
              </a:rPr>
              <a:t>Пространство группы следует организовывать в виде хорошо разграниченных зон («центры», «уголки», «площадки»), </a:t>
            </a:r>
            <a:r>
              <a:rPr lang="ru-RU" sz="1800" i="1" dirty="0" smtClean="0">
                <a:latin typeface="Georgia" pitchFamily="18" charset="0"/>
              </a:rPr>
              <a:t>оснащенных большим количеством развивающих материалов (книги, игрушки, материалы для творчества, развивающее оборудование и пр.). </a:t>
            </a:r>
            <a:r>
              <a:rPr lang="ru-RU" sz="1800" b="1" i="1" dirty="0" smtClean="0">
                <a:latin typeface="Georgia" pitchFamily="18" charset="0"/>
              </a:rPr>
              <a:t/>
            </a:r>
            <a:br>
              <a:rPr lang="ru-RU" sz="1800" b="1" i="1" dirty="0" smtClean="0">
                <a:latin typeface="Georgia" pitchFamily="18" charset="0"/>
              </a:rPr>
            </a:br>
            <a:r>
              <a:rPr lang="ru-RU" sz="1800" i="1" dirty="0" smtClean="0">
                <a:latin typeface="Georgia" pitchFamily="18" charset="0"/>
              </a:rPr>
              <a:t>Все </a:t>
            </a:r>
            <a:r>
              <a:rPr lang="ru-RU" sz="1800" i="1" dirty="0" smtClean="0">
                <a:latin typeface="Georgia" pitchFamily="18" charset="0"/>
              </a:rPr>
              <a:t>предметы должны быть доступны детям.</a:t>
            </a:r>
            <a:r>
              <a:rPr lang="ru-RU" sz="900" dirty="0" smtClean="0"/>
              <a:t/>
            </a:r>
            <a:br>
              <a:rPr lang="ru-RU" sz="900" dirty="0" smtClean="0"/>
            </a:br>
            <a:endParaRPr lang="ru-RU" sz="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8052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i="1" dirty="0" smtClean="0">
                <a:latin typeface="Georgia" pitchFamily="18" charset="0"/>
              </a:rPr>
              <a:t>Оснащение </a:t>
            </a:r>
            <a:r>
              <a:rPr lang="ru-RU" i="1" dirty="0" smtClean="0">
                <a:latin typeface="Georgia" pitchFamily="18" charset="0"/>
              </a:rPr>
              <a:t>уголков должно меняться в соответствии с тематическим планированием образовательного процесса.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В качестве </a:t>
            </a:r>
            <a:r>
              <a:rPr lang="ru-RU" b="1" i="1" dirty="0" smtClean="0">
                <a:latin typeface="Georgia" pitchFamily="18" charset="0"/>
              </a:rPr>
              <a:t>центров развития </a:t>
            </a:r>
            <a:r>
              <a:rPr lang="ru-RU" i="1" dirty="0" smtClean="0">
                <a:latin typeface="Georgia" pitchFamily="18" charset="0"/>
              </a:rPr>
              <a:t>могут выступать: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• уголок для сюжетно-ролевых игр;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• уголок </a:t>
            </a:r>
            <a:r>
              <a:rPr lang="ru-RU" i="1" dirty="0" err="1" smtClean="0">
                <a:latin typeface="Georgia" pitchFamily="18" charset="0"/>
              </a:rPr>
              <a:t>ряжения</a:t>
            </a:r>
            <a:r>
              <a:rPr lang="ru-RU" i="1" dirty="0" smtClean="0">
                <a:latin typeface="Georgia" pitchFamily="18" charset="0"/>
              </a:rPr>
              <a:t> (для театрализованных игр);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• книжный уголок;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• зона для настольно-печатных игр;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• </a:t>
            </a:r>
            <a:r>
              <a:rPr lang="ru-RU" i="1" dirty="0" smtClean="0">
                <a:latin typeface="Georgia" pitchFamily="18" charset="0"/>
              </a:rPr>
              <a:t>выставка (детского рисунка, детского творчества, изделий народных мастеров и т. д.);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• уголок природы (наблюдений за природой);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• </a:t>
            </a:r>
            <a:r>
              <a:rPr lang="ru-RU" i="1" dirty="0" smtClean="0">
                <a:latin typeface="Georgia" pitchFamily="18" charset="0"/>
              </a:rPr>
              <a:t>спортивный уголок</a:t>
            </a:r>
            <a:r>
              <a:rPr lang="ru-RU" i="1" dirty="0" smtClean="0">
                <a:latin typeface="Georgia" pitchFamily="18" charset="0"/>
              </a:rPr>
              <a:t>;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smtClean="0">
                <a:latin typeface="Georgia" pitchFamily="18" charset="0"/>
              </a:rPr>
              <a:t>• уголок для игр с водой и песком;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• </a:t>
            </a:r>
            <a:r>
              <a:rPr lang="ru-RU" i="1" dirty="0" smtClean="0">
                <a:latin typeface="Georgia" pitchFamily="18" charset="0"/>
              </a:rPr>
              <a:t>уголки для разнообразных видов самостоятельной деятельности детей — конструктивной, изобразительной, музыкальной и др.;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• </a:t>
            </a:r>
            <a:r>
              <a:rPr lang="ru-RU" i="1" dirty="0" smtClean="0">
                <a:latin typeface="Georgia" pitchFamily="18" charset="0"/>
              </a:rPr>
              <a:t>игровой центр с крупными мягкими конструкциями (блоки, домики, тоннели и пр.) для легкого изменения игрового пространства;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• игровой уголок (с игрушками, строительным материалом).</a:t>
            </a:r>
          </a:p>
          <a:p>
            <a:endParaRPr lang="ru-RU" dirty="0"/>
          </a:p>
        </p:txBody>
      </p:sp>
      <p:pic>
        <p:nvPicPr>
          <p:cNvPr id="4" name="Picture 2" descr="C:\Users\1\Desktop\Егорова\среда по ФГОС\картинки\fgos_kartin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1"/>
            <a:ext cx="980729" cy="12961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1\Desktop\imageq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3"/>
            <a:ext cx="1293556" cy="16561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04665"/>
            <a:ext cx="7342584" cy="1296143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Программа дошкольного образования, ориентированная на ребенка </a:t>
            </a:r>
            <a:br>
              <a:rPr lang="ru-RU" sz="2400" b="1" i="1" dirty="0" smtClean="0">
                <a:latin typeface="Georgia" pitchFamily="18" charset="0"/>
              </a:rPr>
            </a:br>
            <a:r>
              <a:rPr lang="ru-RU" sz="2400" b="1" i="1" dirty="0" smtClean="0">
                <a:latin typeface="Georgia" pitchFamily="18" charset="0"/>
              </a:rPr>
              <a:t>«Югорский трамплин»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060848"/>
            <a:ext cx="8568952" cy="4536504"/>
          </a:xfrm>
        </p:spPr>
        <p:txBody>
          <a:bodyPr>
            <a:normAutofit fontScale="25000" lnSpcReduction="20000"/>
          </a:bodyPr>
          <a:lstStyle/>
          <a:p>
            <a:pPr indent="457200" algn="l">
              <a:spcBef>
                <a:spcPts val="0"/>
              </a:spcBef>
            </a:pP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Одно из фундаментальных положений программы, ориентированной на ребенка</a:t>
            </a: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: разделение пространства</a:t>
            </a: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. </a:t>
            </a: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Помещение </a:t>
            </a: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группы разделено на так называемые </a:t>
            </a: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центры активности  </a:t>
            </a: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(небольшие </a:t>
            </a:r>
            <a:r>
              <a:rPr lang="ru-RU" sz="6400" i="1" dirty="0" err="1" smtClean="0">
                <a:solidFill>
                  <a:schemeClr val="tx1"/>
                </a:solidFill>
                <a:latin typeface="Georgia" pitchFamily="18" charset="0"/>
              </a:rPr>
              <a:t>субпространства</a:t>
            </a: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), в каждом из которых находится достаточное количество различных материалов для исследования и игры. Материалы заменяют по мере того, как дети приобретают новые навыки, знания, как появляются новые интересы. </a:t>
            </a:r>
            <a:endParaRPr lang="ru-RU" sz="6400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indent="457200" algn="l">
              <a:spcBef>
                <a:spcPts val="0"/>
              </a:spcBef>
            </a:pP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Количество </a:t>
            </a: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и организация центров активности (деятельности) может варьироваться в зависимости от возможностей помещения и возраста детей</a:t>
            </a: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.</a:t>
            </a:r>
          </a:p>
          <a:p>
            <a:pPr indent="457200" algn="l">
              <a:spcBef>
                <a:spcPts val="0"/>
              </a:spcBef>
            </a:pP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Однако обязательно должны быть: </a:t>
            </a:r>
          </a:p>
          <a:p>
            <a:pPr indent="457200" algn="l">
              <a:spcBef>
                <a:spcPts val="0"/>
              </a:spcBef>
            </a:pP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• центр искусства; </a:t>
            </a:r>
          </a:p>
          <a:p>
            <a:pPr indent="457200" algn="l">
              <a:spcBef>
                <a:spcPts val="0"/>
              </a:spcBef>
            </a:pP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• центр строительства; </a:t>
            </a:r>
          </a:p>
          <a:p>
            <a:pPr indent="457200" algn="l">
              <a:spcBef>
                <a:spcPts val="0"/>
              </a:spcBef>
            </a:pP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• литературный центр + </a:t>
            </a:r>
            <a:r>
              <a:rPr lang="ru-RU" sz="6400" b="1" i="1" dirty="0" err="1" smtClean="0">
                <a:solidFill>
                  <a:schemeClr val="tx1"/>
                </a:solidFill>
                <a:latin typeface="Georgia" pitchFamily="18" charset="0"/>
              </a:rPr>
              <a:t>центр</a:t>
            </a: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 грамотности и письма в старших группах; </a:t>
            </a:r>
          </a:p>
          <a:p>
            <a:pPr indent="457200" algn="l">
              <a:spcBef>
                <a:spcPts val="0"/>
              </a:spcBef>
            </a:pP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• центр сюжетно-ролевых (драматических) игр; </a:t>
            </a:r>
          </a:p>
          <a:p>
            <a:pPr indent="457200" algn="l">
              <a:spcBef>
                <a:spcPts val="0"/>
              </a:spcBef>
            </a:pP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• центр песка и воды; </a:t>
            </a:r>
          </a:p>
          <a:p>
            <a:pPr indent="457200" algn="l">
              <a:spcBef>
                <a:spcPts val="0"/>
              </a:spcBef>
            </a:pP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• центр математики и </a:t>
            </a:r>
            <a:r>
              <a:rPr lang="ru-RU" sz="6400" b="1" i="1" dirty="0" err="1" smtClean="0">
                <a:solidFill>
                  <a:schemeClr val="tx1"/>
                </a:solidFill>
                <a:latin typeface="Georgia" pitchFamily="18" charset="0"/>
              </a:rPr>
              <a:t>манипулятивных</a:t>
            </a: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 игр; </a:t>
            </a:r>
          </a:p>
          <a:p>
            <a:pPr indent="457200" algn="l">
              <a:spcBef>
                <a:spcPts val="0"/>
              </a:spcBef>
            </a:pP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• центр науки и естествознания; </a:t>
            </a:r>
          </a:p>
          <a:p>
            <a:pPr indent="457200" algn="l">
              <a:spcBef>
                <a:spcPts val="0"/>
              </a:spcBef>
            </a:pP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• центр кулинарии; </a:t>
            </a:r>
          </a:p>
          <a:p>
            <a:pPr indent="457200" algn="l">
              <a:spcBef>
                <a:spcPts val="0"/>
              </a:spcBef>
            </a:pP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• открытая площадка</a:t>
            </a: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. </a:t>
            </a:r>
          </a:p>
          <a:p>
            <a:pPr indent="457200" algn="l">
              <a:spcBef>
                <a:spcPts val="0"/>
              </a:spcBef>
            </a:pP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Рекомендуется </a:t>
            </a: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также организовать в каждой группе так называемый </a:t>
            </a:r>
            <a:r>
              <a:rPr lang="ru-RU" sz="6400" b="1" i="1" dirty="0" smtClean="0">
                <a:solidFill>
                  <a:schemeClr val="tx1"/>
                </a:solidFill>
                <a:latin typeface="Georgia" pitchFamily="18" charset="0"/>
              </a:rPr>
              <a:t>«уголок уединения», </a:t>
            </a:r>
            <a:r>
              <a:rPr lang="ru-RU" sz="6400" i="1" dirty="0" smtClean="0">
                <a:solidFill>
                  <a:schemeClr val="tx1"/>
                </a:solidFill>
                <a:latin typeface="Georgia" pitchFamily="18" charset="0"/>
              </a:rPr>
              <a:t>в который можно поставить диванчик или разместить мягкие подушки, игрушки и пр.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1\Desktop\imageq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237314" cy="1584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Программа дошкольного образования, ориентированная на ребенка </a:t>
            </a:r>
            <a:br>
              <a:rPr lang="ru-RU" sz="2400" b="1" i="1" dirty="0" smtClean="0">
                <a:latin typeface="Georgia" pitchFamily="18" charset="0"/>
              </a:rPr>
            </a:br>
            <a:r>
              <a:rPr lang="ru-RU" sz="2400" b="1" i="1" dirty="0" smtClean="0">
                <a:latin typeface="Georgia" pitchFamily="18" charset="0"/>
              </a:rPr>
              <a:t>«Югорский трамплин»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772816"/>
            <a:ext cx="8208912" cy="482453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Воспитатели </a:t>
            </a:r>
            <a:r>
              <a:rPr lang="ru-RU" i="1" dirty="0" smtClean="0">
                <a:latin typeface="Georgia" pitchFamily="18" charset="0"/>
              </a:rPr>
              <a:t>должны серьезно подходить к отбору материалов для каждого центра, которые: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• отражают реальный мир;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• побуждают к дальнейшим исследованиям;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• соответствуют интересам и уровню развития ребенка;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• обеспечивают его дальнейшее развитие;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• имеются в достаточном количестве;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• доступны и привлекательны;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• систематизированы и снабжены надписями </a:t>
            </a:r>
            <a:r>
              <a:rPr lang="ru-RU" i="1" dirty="0" smtClean="0">
                <a:latin typeface="Georgia" pitchFamily="18" charset="0"/>
              </a:rPr>
              <a:t>и  символами</a:t>
            </a:r>
            <a:r>
              <a:rPr lang="ru-RU" i="1" dirty="0" smtClean="0">
                <a:latin typeface="Georgia" pitchFamily="18" charset="0"/>
              </a:rPr>
              <a:t>.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		Материалы </a:t>
            </a:r>
            <a:r>
              <a:rPr lang="ru-RU" i="1" dirty="0" smtClean="0">
                <a:latin typeface="Georgia" pitchFamily="18" charset="0"/>
              </a:rPr>
              <a:t>подталкивают детей к самостоятельным исследованиям. Они располагаются на полках так, чтобы ими было легко и удобно пользоваться.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1\Desktop\imageq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1"/>
            <a:ext cx="1512168" cy="19360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71420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Принципы создания образовательной среды </a:t>
            </a:r>
            <a:r>
              <a:rPr lang="ru-RU" sz="2000" b="1" i="1" dirty="0" smtClean="0">
                <a:latin typeface="Georgia" pitchFamily="18" charset="0"/>
              </a:rPr>
              <a:t/>
            </a:r>
            <a:br>
              <a:rPr lang="ru-RU" sz="2000" b="1" i="1" dirty="0" smtClean="0">
                <a:latin typeface="Georgia" pitchFamily="18" charset="0"/>
              </a:rPr>
            </a:br>
            <a:r>
              <a:rPr lang="ru-RU" sz="2000" b="1" i="1" dirty="0" smtClean="0">
                <a:latin typeface="Georgia" pitchFamily="18" charset="0"/>
              </a:rPr>
              <a:t>в </a:t>
            </a:r>
            <a:r>
              <a:rPr lang="ru-RU" sz="2000" b="1" i="1" dirty="0" smtClean="0">
                <a:latin typeface="Georgia" pitchFamily="18" charset="0"/>
              </a:rPr>
              <a:t>группе </a:t>
            </a:r>
            <a:r>
              <a:rPr lang="ru-RU" sz="2000" b="1" i="1" dirty="0" smtClean="0">
                <a:latin typeface="Georgia" pitchFamily="18" charset="0"/>
              </a:rPr>
              <a:t>детского </a:t>
            </a:r>
            <a:r>
              <a:rPr lang="ru-RU" sz="2000" b="1" i="1" dirty="0" smtClean="0">
                <a:latin typeface="Georgia" pitchFamily="18" charset="0"/>
              </a:rPr>
              <a:t>сада </a:t>
            </a:r>
            <a:r>
              <a:rPr lang="ru-RU" sz="2000" b="1" i="1" dirty="0" smtClean="0">
                <a:latin typeface="Georgia" pitchFamily="18" charset="0"/>
              </a:rPr>
              <a:t/>
            </a:r>
            <a:br>
              <a:rPr lang="ru-RU" sz="2000" b="1" i="1" dirty="0" smtClean="0">
                <a:latin typeface="Georgia" pitchFamily="18" charset="0"/>
              </a:rPr>
            </a:br>
            <a:r>
              <a:rPr lang="ru-RU" sz="2000" b="1" i="1" dirty="0" smtClean="0">
                <a:latin typeface="Georgia" pitchFamily="18" charset="0"/>
              </a:rPr>
              <a:t>программы </a:t>
            </a:r>
            <a:r>
              <a:rPr lang="ru-RU" sz="2000" b="1" i="1" dirty="0" smtClean="0">
                <a:latin typeface="Georgia" pitchFamily="18" charset="0"/>
              </a:rPr>
              <a:t>дошкольного образования, </a:t>
            </a:r>
            <a:r>
              <a:rPr lang="ru-RU" sz="2000" b="1" i="1" dirty="0" smtClean="0">
                <a:latin typeface="Georgia" pitchFamily="18" charset="0"/>
              </a:rPr>
              <a:t/>
            </a:r>
            <a:br>
              <a:rPr lang="ru-RU" sz="2000" b="1" i="1" dirty="0" smtClean="0">
                <a:latin typeface="Georgia" pitchFamily="18" charset="0"/>
              </a:rPr>
            </a:br>
            <a:r>
              <a:rPr lang="ru-RU" sz="2000" b="1" i="1" dirty="0" smtClean="0">
                <a:latin typeface="Georgia" pitchFamily="18" charset="0"/>
              </a:rPr>
              <a:t>ориентированной </a:t>
            </a:r>
            <a:r>
              <a:rPr lang="ru-RU" sz="2000" b="1" i="1" dirty="0" smtClean="0">
                <a:latin typeface="Georgia" pitchFamily="18" charset="0"/>
              </a:rPr>
              <a:t>на ребенка </a:t>
            </a:r>
            <a:br>
              <a:rPr lang="ru-RU" sz="2000" b="1" i="1" dirty="0" smtClean="0">
                <a:latin typeface="Georgia" pitchFamily="18" charset="0"/>
              </a:rPr>
            </a:br>
            <a:r>
              <a:rPr lang="ru-RU" sz="2000" b="1" i="1" dirty="0" smtClean="0">
                <a:latin typeface="Georgia" pitchFamily="18" charset="0"/>
              </a:rPr>
              <a:t>«Югорский трамплин»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060848"/>
            <a:ext cx="8352928" cy="432048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100" b="1" i="1" dirty="0" smtClean="0">
                <a:latin typeface="Georgia" pitchFamily="18" charset="0"/>
              </a:rPr>
              <a:t>    </a:t>
            </a:r>
            <a:endParaRPr lang="ru-RU" sz="3100" i="1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3100" i="1" dirty="0" smtClean="0">
                <a:latin typeface="Georgia" pitchFamily="18" charset="0"/>
              </a:rPr>
              <a:t>     </a:t>
            </a:r>
            <a:r>
              <a:rPr lang="ru-RU" sz="2600" i="1" dirty="0" smtClean="0">
                <a:latin typeface="Georgia" pitchFamily="18" charset="0"/>
              </a:rPr>
              <a:t>Существуют </a:t>
            </a:r>
            <a:r>
              <a:rPr lang="ru-RU" sz="2600" i="1" dirty="0" smtClean="0">
                <a:latin typeface="Georgia" pitchFamily="18" charset="0"/>
              </a:rPr>
              <a:t>принципы создания среды развития в группе, ориентированной на ребенка, которых следует придерживаться педагогам, реализующим программу на практике. </a:t>
            </a:r>
            <a:endParaRPr lang="ru-RU" sz="3100" i="1" dirty="0" smtClean="0">
              <a:latin typeface="Georgia" pitchFamily="18" charset="0"/>
            </a:endParaRPr>
          </a:p>
          <a:p>
            <a:r>
              <a:rPr lang="ru-RU" sz="3100" i="1" dirty="0" smtClean="0">
                <a:latin typeface="Georgia" pitchFamily="18" charset="0"/>
              </a:rPr>
              <a:t>Принцип </a:t>
            </a:r>
            <a:r>
              <a:rPr lang="ru-RU" sz="3100" i="1" dirty="0" smtClean="0">
                <a:latin typeface="Georgia" pitchFamily="18" charset="0"/>
              </a:rPr>
              <a:t>комфортности. </a:t>
            </a:r>
            <a:endParaRPr lang="ru-RU" sz="3100" i="1" dirty="0" smtClean="0">
              <a:latin typeface="Georgia" pitchFamily="18" charset="0"/>
            </a:endParaRPr>
          </a:p>
          <a:p>
            <a:r>
              <a:rPr lang="ru-RU" sz="3100" i="1" dirty="0" smtClean="0">
                <a:latin typeface="Georgia" pitchFamily="18" charset="0"/>
              </a:rPr>
              <a:t>Принцип </a:t>
            </a:r>
            <a:r>
              <a:rPr lang="ru-RU" sz="3100" i="1" dirty="0" smtClean="0">
                <a:latin typeface="Georgia" pitchFamily="18" charset="0"/>
              </a:rPr>
              <a:t>целесообразной достаточности. </a:t>
            </a:r>
            <a:endParaRPr lang="ru-RU" sz="3100" i="1" dirty="0" smtClean="0">
              <a:latin typeface="Georgia" pitchFamily="18" charset="0"/>
            </a:endParaRPr>
          </a:p>
          <a:p>
            <a:r>
              <a:rPr lang="ru-RU" sz="3100" i="1" dirty="0" smtClean="0">
                <a:latin typeface="Georgia" pitchFamily="18" charset="0"/>
              </a:rPr>
              <a:t>Принцип </a:t>
            </a:r>
            <a:r>
              <a:rPr lang="ru-RU" sz="3100" i="1" dirty="0" smtClean="0">
                <a:latin typeface="Georgia" pitchFamily="18" charset="0"/>
              </a:rPr>
              <a:t>доступности. </a:t>
            </a:r>
            <a:endParaRPr lang="ru-RU" sz="3100" i="1" dirty="0" smtClean="0">
              <a:latin typeface="Georgia" pitchFamily="18" charset="0"/>
            </a:endParaRPr>
          </a:p>
          <a:p>
            <a:r>
              <a:rPr lang="ru-RU" sz="3100" i="1" dirty="0" smtClean="0">
                <a:latin typeface="Georgia" pitchFamily="18" charset="0"/>
              </a:rPr>
              <a:t>Принцип </a:t>
            </a:r>
            <a:r>
              <a:rPr lang="ru-RU" sz="3100" i="1" dirty="0" smtClean="0">
                <a:latin typeface="Georgia" pitchFamily="18" charset="0"/>
              </a:rPr>
              <a:t>превентивности. </a:t>
            </a:r>
            <a:endParaRPr lang="ru-RU" sz="3100" i="1" dirty="0" smtClean="0">
              <a:latin typeface="Georgia" pitchFamily="18" charset="0"/>
            </a:endParaRPr>
          </a:p>
          <a:p>
            <a:r>
              <a:rPr lang="ru-RU" sz="3100" i="1" dirty="0" smtClean="0">
                <a:latin typeface="Georgia" pitchFamily="18" charset="0"/>
              </a:rPr>
              <a:t>Принцип </a:t>
            </a:r>
            <a:r>
              <a:rPr lang="ru-RU" sz="3100" i="1" dirty="0" smtClean="0">
                <a:latin typeface="Georgia" pitchFamily="18" charset="0"/>
              </a:rPr>
              <a:t>личной ориентированности. </a:t>
            </a:r>
            <a:endParaRPr lang="ru-RU" sz="3100" i="1" dirty="0" smtClean="0">
              <a:latin typeface="Georgia" pitchFamily="18" charset="0"/>
            </a:endParaRPr>
          </a:p>
          <a:p>
            <a:r>
              <a:rPr lang="ru-RU" sz="3100" i="1" dirty="0" smtClean="0">
                <a:latin typeface="Georgia" pitchFamily="18" charset="0"/>
              </a:rPr>
              <a:t>Принцип </a:t>
            </a:r>
            <a:r>
              <a:rPr lang="ru-RU" sz="3100" i="1" dirty="0" smtClean="0">
                <a:latin typeface="Georgia" pitchFamily="18" charset="0"/>
              </a:rPr>
              <a:t>баланса инициатив детей и взрослых.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Desktop\nic3b1os-y-nic3b1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6448" y="4365104"/>
            <a:ext cx="3130047" cy="23775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Реализация годовых задач ДОУ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6300192" cy="48574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i="1" dirty="0" smtClean="0">
                <a:latin typeface="Georgia" pitchFamily="18" charset="0"/>
              </a:rPr>
              <a:t>    Одной из годовых задач ДОУ на </a:t>
            </a:r>
            <a:r>
              <a:rPr lang="ru-RU" sz="2400" i="1" dirty="0" err="1" smtClean="0">
                <a:latin typeface="Georgia" pitchFamily="18" charset="0"/>
              </a:rPr>
              <a:t>на</a:t>
            </a:r>
            <a:r>
              <a:rPr lang="ru-RU" sz="2400" i="1" dirty="0" smtClean="0">
                <a:latin typeface="Georgia" pitchFamily="18" charset="0"/>
              </a:rPr>
              <a:t> 2015-2016 учебный год </a:t>
            </a:r>
            <a:r>
              <a:rPr lang="ru-RU" sz="2400" i="1" dirty="0" smtClean="0">
                <a:latin typeface="Georgia" pitchFamily="18" charset="0"/>
              </a:rPr>
              <a:t>обозначена задача:</a:t>
            </a:r>
          </a:p>
          <a:p>
            <a:pPr>
              <a:buNone/>
            </a:pPr>
            <a:r>
              <a:rPr lang="ru-RU" sz="2400" i="1" dirty="0" smtClean="0">
                <a:latin typeface="Georgia" pitchFamily="18" charset="0"/>
              </a:rPr>
              <a:t>  -  </a:t>
            </a:r>
            <a:r>
              <a:rPr lang="ru-RU" sz="2400" i="1" dirty="0" smtClean="0">
                <a:latin typeface="Georgia" pitchFamily="18" charset="0"/>
              </a:rPr>
              <a:t>Усовершенствование предметно-пространственной развивающей образовательной среды,  обеспечивающей реализацию образовательной программы направленной на охрану  и укрепление здоровья дошкольников в соответствии с особенностями развития каждого возрастного этапа.</a:t>
            </a:r>
            <a:endParaRPr lang="ru-RU" sz="2400" i="1" dirty="0" smtClean="0">
              <a:latin typeface="Georgia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58417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Georgia" pitchFamily="18" charset="0"/>
              </a:rPr>
              <a:t>Удачи в работе!</a:t>
            </a:r>
            <a:br>
              <a:rPr lang="ru-RU" b="1" i="1" dirty="0" smtClean="0">
                <a:latin typeface="Georgia" pitchFamily="18" charset="0"/>
              </a:rPr>
            </a:br>
            <a:endParaRPr lang="ru-RU" b="1" i="1" dirty="0">
              <a:latin typeface="Georgia" pitchFamily="18" charset="0"/>
            </a:endParaRPr>
          </a:p>
        </p:txBody>
      </p:sp>
      <p:pic>
        <p:nvPicPr>
          <p:cNvPr id="6146" name="Picture 2" descr="C:\Users\1\Desktop\99803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348880"/>
            <a:ext cx="6612646" cy="4377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8134672" cy="1368151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Нормативные документы, определяющие требования к организации развивающей предметно-пространственной среде: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1772816"/>
            <a:ext cx="6480720" cy="4680520"/>
          </a:xfrm>
        </p:spPr>
        <p:txBody>
          <a:bodyPr>
            <a:normAutofit fontScale="92500"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000" i="1" dirty="0" smtClean="0">
                <a:solidFill>
                  <a:schemeClr val="tx1"/>
                </a:solidFill>
                <a:latin typeface="Georgia" pitchFamily="18" charset="0"/>
              </a:rPr>
              <a:t>    </a:t>
            </a: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Федеральный </a:t>
            </a: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закон «Об образовании в Российской Федерации» от 29.12.2012г. № 273-ФЗ;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    Федеральный </a:t>
            </a: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государственный образовательный стандарт, утвержденный Приказом </a:t>
            </a:r>
            <a:r>
              <a:rPr lang="ru-RU" sz="2000" b="1" i="1" dirty="0" err="1" smtClean="0">
                <a:solidFill>
                  <a:schemeClr val="tx1"/>
                </a:solidFill>
                <a:latin typeface="Georgia" pitchFamily="18" charset="0"/>
              </a:rPr>
              <a:t>Минобрнауки</a:t>
            </a: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 от 17.10.2013г. №1155</a:t>
            </a: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     </a:t>
            </a:r>
            <a:r>
              <a:rPr lang="ru-RU" sz="2000" b="1" i="1" dirty="0" err="1" smtClean="0">
                <a:solidFill>
                  <a:schemeClr val="tx1"/>
                </a:solidFill>
                <a:latin typeface="Georgia" pitchFamily="18" charset="0"/>
              </a:rPr>
              <a:t>СанПиН</a:t>
            </a: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2.4.1.3049-13 "Санитарно-эпидемиологические требования к устройству, содержанию и организации режима работы дошкольных образовательных организаций«;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      Программа </a:t>
            </a: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дошкольного образования «От рождения до школы»;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      Программа </a:t>
            </a: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дошкольного образования, ориентированная на ребенка «Югорский трамплин».</a:t>
            </a:r>
          </a:p>
          <a:p>
            <a:pPr algn="l"/>
            <a:endParaRPr lang="ru-RU" sz="1800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l"/>
            <a:endParaRPr lang="ru-RU" sz="1800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l"/>
            <a:endParaRPr lang="ru-RU" sz="2400" dirty="0"/>
          </a:p>
        </p:txBody>
      </p:sp>
      <p:pic>
        <p:nvPicPr>
          <p:cNvPr id="4" name="Picture 5" descr="C:\Users\1\Desktop\Егорова\среда по ФГОС\картинки\1396592688_sanpin-2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12976"/>
            <a:ext cx="2232248" cy="32094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656183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/>
            </a:r>
            <a:br>
              <a:rPr lang="ru-RU" sz="2400" b="1" i="1" dirty="0" smtClean="0">
                <a:latin typeface="Georgia" pitchFamily="18" charset="0"/>
              </a:rPr>
            </a:b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276872"/>
            <a:ext cx="7920880" cy="4320480"/>
          </a:xfrm>
        </p:spPr>
        <p:txBody>
          <a:bodyPr>
            <a:normAutofit/>
          </a:bodyPr>
          <a:lstStyle/>
          <a:p>
            <a:r>
              <a:rPr lang="ru-RU" sz="2600" b="1" i="1" dirty="0" smtClean="0">
                <a:solidFill>
                  <a:schemeClr val="tx1"/>
                </a:solidFill>
                <a:latin typeface="Georgia" pitchFamily="18" charset="0"/>
              </a:rPr>
              <a:t>Федеральный закон </a:t>
            </a:r>
          </a:p>
          <a:p>
            <a:r>
              <a:rPr lang="ru-RU" sz="2600" b="1" i="1" dirty="0" smtClean="0">
                <a:solidFill>
                  <a:schemeClr val="tx1"/>
                </a:solidFill>
                <a:latin typeface="Georgia" pitchFamily="18" charset="0"/>
              </a:rPr>
              <a:t>«Об образовании в Российской Федерации» </a:t>
            </a:r>
            <a:r>
              <a:rPr lang="ru-RU" sz="2600" i="1" dirty="0" smtClean="0">
                <a:solidFill>
                  <a:schemeClr val="tx1"/>
                </a:solidFill>
                <a:latin typeface="Georgia" pitchFamily="18" charset="0"/>
              </a:rPr>
              <a:t>от 29.12.2012г. № 273-ФЗ определяет совокупность обязательных требований к дошкольному образованию –  это </a:t>
            </a:r>
            <a:r>
              <a:rPr lang="ru-RU" sz="2600" b="1" i="1" dirty="0" smtClean="0">
                <a:solidFill>
                  <a:schemeClr val="tx1"/>
                </a:solidFill>
                <a:latin typeface="Georgia" pitchFamily="18" charset="0"/>
              </a:rPr>
              <a:t>Федеральный государственный образовательный стандарт</a:t>
            </a:r>
            <a:r>
              <a:rPr lang="ru-RU" sz="2600" i="1" dirty="0" smtClean="0">
                <a:solidFill>
                  <a:schemeClr val="tx1"/>
                </a:solidFill>
                <a:latin typeface="Georgia" pitchFamily="18" charset="0"/>
              </a:rPr>
              <a:t>, утвержденный Приказом </a:t>
            </a:r>
            <a:r>
              <a:rPr lang="ru-RU" sz="2600" i="1" dirty="0" err="1" smtClean="0">
                <a:solidFill>
                  <a:schemeClr val="tx1"/>
                </a:solidFill>
                <a:latin typeface="Georgia" pitchFamily="18" charset="0"/>
              </a:rPr>
              <a:t>Минобрнауки</a:t>
            </a:r>
            <a:r>
              <a:rPr lang="ru-RU" sz="2600" i="1" dirty="0" smtClean="0">
                <a:solidFill>
                  <a:schemeClr val="tx1"/>
                </a:solidFill>
                <a:latin typeface="Georgia" pitchFamily="18" charset="0"/>
              </a:rPr>
              <a:t> от 17.10.2013г. №1155</a:t>
            </a:r>
            <a:r>
              <a:rPr lang="ru-RU" sz="2600" dirty="0" smtClean="0">
                <a:latin typeface="Georgia" pitchFamily="18" charset="0"/>
              </a:rPr>
              <a:t>.</a:t>
            </a:r>
            <a:endParaRPr lang="ru-RU" sz="2600" dirty="0">
              <a:latin typeface="Georgia" pitchFamily="18" charset="0"/>
            </a:endParaRPr>
          </a:p>
        </p:txBody>
      </p:sp>
      <p:pic>
        <p:nvPicPr>
          <p:cNvPr id="5122" name="Picture 2" descr="C:\Users\1\Desktop\Егорова\среда по ФГОС\картинки\561bc340d9f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2592288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ФГОС ДО – совокупность обязательных требований к дошкольному образованию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412776"/>
            <a:ext cx="5328592" cy="518457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400" i="1" dirty="0" smtClean="0">
                <a:latin typeface="Georgia" pitchFamily="18" charset="0"/>
              </a:rPr>
              <a:t>С вступлением в силу нового закона «Об образовании в Российской Федерации», для всех дошкольных учреждений стал актуален новейший ФГОС дошкольного образования – </a:t>
            </a:r>
            <a:r>
              <a:rPr lang="ru-RU" sz="3400" b="1" i="1" dirty="0" smtClean="0">
                <a:latin typeface="Georgia" pitchFamily="18" charset="0"/>
              </a:rPr>
              <a:t>федеральный государственный образовательный стандарт. Стандарт </a:t>
            </a:r>
            <a:r>
              <a:rPr lang="ru-RU" sz="3400" i="1" dirty="0" smtClean="0">
                <a:latin typeface="Georgia" pitchFamily="18" charset="0"/>
              </a:rPr>
              <a:t>включает в себя различные требования к условиям реализации Программы, одними из которых являются </a:t>
            </a:r>
            <a:r>
              <a:rPr lang="ru-RU" sz="3400" b="1" i="1" dirty="0" smtClean="0">
                <a:latin typeface="Georgia" pitchFamily="18" charset="0"/>
              </a:rPr>
              <a:t>требования к организации развивающей предметно-пространственной среды. </a:t>
            </a:r>
          </a:p>
          <a:p>
            <a:endParaRPr lang="ru-RU" dirty="0"/>
          </a:p>
        </p:txBody>
      </p:sp>
      <p:pic>
        <p:nvPicPr>
          <p:cNvPr id="4" name="Picture 3" descr="C:\Users\1\Desktop\среда\20323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15365"/>
            <a:ext cx="3528392" cy="4963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masha-masha-24732635812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80928"/>
            <a:ext cx="3356992" cy="33569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728191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Georgia" pitchFamily="18" charset="0"/>
              </a:rPr>
              <a:t>Развивающая </a:t>
            </a:r>
            <a:br>
              <a:rPr lang="ru-RU" sz="2800" b="1" i="1" dirty="0" smtClean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предметно-пространственная </a:t>
            </a:r>
            <a:br>
              <a:rPr lang="ru-RU" sz="2800" b="1" i="1" dirty="0" smtClean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среда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2132856"/>
            <a:ext cx="5184576" cy="4320480"/>
          </a:xfrm>
        </p:spPr>
        <p:txBody>
          <a:bodyPr>
            <a:noAutofit/>
          </a:bodyPr>
          <a:lstStyle/>
          <a:p>
            <a:pPr algn="l"/>
            <a:r>
              <a:rPr lang="ru-RU" sz="2000" i="1" dirty="0" smtClean="0">
                <a:solidFill>
                  <a:schemeClr val="tx1"/>
                </a:solidFill>
                <a:latin typeface="Georgia" pitchFamily="18" charset="0"/>
              </a:rPr>
              <a:t>Согласно концепции </a:t>
            </a:r>
            <a:r>
              <a:rPr lang="ru-RU" sz="2000" i="1" dirty="0" smtClean="0">
                <a:solidFill>
                  <a:schemeClr val="tx1"/>
                </a:solidFill>
                <a:latin typeface="Georgia" pitchFamily="18" charset="0"/>
              </a:rPr>
              <a:t>доктора психологических наук С.Л. </a:t>
            </a:r>
            <a:r>
              <a:rPr lang="ru-RU" sz="2000" i="1" dirty="0" err="1" smtClean="0">
                <a:solidFill>
                  <a:schemeClr val="tx1"/>
                </a:solidFill>
                <a:latin typeface="Georgia" pitchFamily="18" charset="0"/>
              </a:rPr>
              <a:t>Новоселовой</a:t>
            </a:r>
            <a:r>
              <a:rPr lang="ru-RU" sz="2000" i="1" dirty="0" smtClean="0">
                <a:solidFill>
                  <a:schemeClr val="tx1"/>
                </a:solidFill>
                <a:latin typeface="Georgia" pitchFamily="18" charset="0"/>
              </a:rPr>
              <a:t>: </a:t>
            </a:r>
          </a:p>
          <a:p>
            <a:pPr algn="l"/>
            <a:r>
              <a:rPr lang="ru-RU" sz="2000" i="1" dirty="0" smtClean="0">
                <a:solidFill>
                  <a:schemeClr val="tx1"/>
                </a:solidFill>
                <a:latin typeface="Georgia" pitchFamily="18" charset="0"/>
              </a:rPr>
              <a:t>«</a:t>
            </a: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Развивающая предметная среда </a:t>
            </a:r>
            <a:r>
              <a:rPr lang="ru-RU" sz="2000" i="1" dirty="0" smtClean="0">
                <a:solidFill>
                  <a:schemeClr val="tx1"/>
                </a:solidFill>
                <a:latin typeface="Georgia" pitchFamily="18" charset="0"/>
              </a:rPr>
              <a:t>–это система материальных объектов деятельности ребенка, функционально модернизирующая содержание развития его духовного и физического облика. Обогащенная развивающая среда предполагает единство социальных и природных средств обеспечения разнообразной деятельности ребенка</a:t>
            </a:r>
            <a:r>
              <a:rPr lang="ru-RU" sz="2000" i="1" dirty="0" smtClean="0">
                <a:solidFill>
                  <a:schemeClr val="tx1"/>
                </a:solidFill>
                <a:latin typeface="Georgia" pitchFamily="18" charset="0"/>
              </a:rPr>
              <a:t>».</a:t>
            </a:r>
            <a:r>
              <a:rPr lang="ru-RU" sz="2000" i="1" dirty="0" smtClean="0">
                <a:solidFill>
                  <a:schemeClr val="tx1"/>
                </a:solidFill>
                <a:latin typeface="Georgia" pitchFamily="18" charset="0"/>
              </a:rPr>
              <a:t> </a:t>
            </a:r>
            <a:endParaRPr lang="ru-RU" sz="2000" i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phoca_thumb_l_lv_children_0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717032"/>
            <a:ext cx="2687960" cy="26879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Georgia" pitchFamily="18" charset="0"/>
              </a:rPr>
              <a:t>ФГОС ДО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132856"/>
            <a:ext cx="8136904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i="1" dirty="0" smtClean="0">
                <a:latin typeface="Georgia" pitchFamily="18" charset="0"/>
              </a:rPr>
              <a:t>Развивающая предметная среда  должна быть: </a:t>
            </a:r>
          </a:p>
          <a:p>
            <a:r>
              <a:rPr lang="ru-RU" sz="2800" i="1" dirty="0" smtClean="0">
                <a:latin typeface="Georgia" pitchFamily="18" charset="0"/>
              </a:rPr>
              <a:t>содержательно-насыщенной,</a:t>
            </a:r>
          </a:p>
          <a:p>
            <a:r>
              <a:rPr lang="ru-RU" sz="2800" i="1" dirty="0" smtClean="0">
                <a:latin typeface="Georgia" pitchFamily="18" charset="0"/>
              </a:rPr>
              <a:t>трансформируемой, </a:t>
            </a:r>
          </a:p>
          <a:p>
            <a:r>
              <a:rPr lang="ru-RU" sz="2800" i="1" dirty="0" smtClean="0">
                <a:latin typeface="Georgia" pitchFamily="18" charset="0"/>
              </a:rPr>
              <a:t>полифункциональной,</a:t>
            </a:r>
          </a:p>
          <a:p>
            <a:r>
              <a:rPr lang="ru-RU" sz="2800" i="1" dirty="0" smtClean="0">
                <a:latin typeface="Georgia" pitchFamily="18" charset="0"/>
              </a:rPr>
              <a:t> вариативной, </a:t>
            </a:r>
          </a:p>
          <a:p>
            <a:r>
              <a:rPr lang="ru-RU" sz="2800" i="1" dirty="0" smtClean="0">
                <a:latin typeface="Georgia" pitchFamily="18" charset="0"/>
              </a:rPr>
              <a:t>доступной, </a:t>
            </a:r>
          </a:p>
          <a:p>
            <a:r>
              <a:rPr lang="ru-RU" sz="2800" i="1" dirty="0" smtClean="0">
                <a:latin typeface="Georgia" pitchFamily="18" charset="0"/>
              </a:rPr>
              <a:t>безопасной.</a:t>
            </a:r>
            <a:endParaRPr lang="ru-RU" i="1" dirty="0" smtClean="0"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5" name="Picture 3" descr="C:\Users\1\Desktop\среда\20323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1"/>
            <a:ext cx="1368152" cy="19245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1\Desktop\1877526_html_3ce886b5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581128"/>
            <a:ext cx="3263128" cy="2137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Georgia" pitchFamily="18" charset="0"/>
              </a:rPr>
              <a:t>ФГОС ДО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916832"/>
            <a:ext cx="7643192" cy="410445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000" i="1" dirty="0" smtClean="0">
                <a:latin typeface="Georgia" pitchFamily="18" charset="0"/>
              </a:rPr>
              <a:t>Развивающая предметно-пространственная среда должна обеспечивать возможность:</a:t>
            </a:r>
          </a:p>
          <a:p>
            <a:r>
              <a:rPr lang="ru-RU" sz="3000" i="1" dirty="0" smtClean="0">
                <a:latin typeface="Georgia" pitchFamily="18" charset="0"/>
              </a:rPr>
              <a:t>общения </a:t>
            </a:r>
            <a:r>
              <a:rPr lang="ru-RU" sz="3000" i="1" dirty="0" smtClean="0">
                <a:latin typeface="Georgia" pitchFamily="18" charset="0"/>
              </a:rPr>
              <a:t>,</a:t>
            </a:r>
            <a:endParaRPr lang="ru-RU" sz="3000" i="1" dirty="0" smtClean="0">
              <a:latin typeface="Georgia" pitchFamily="18" charset="0"/>
            </a:endParaRPr>
          </a:p>
          <a:p>
            <a:r>
              <a:rPr lang="ru-RU" sz="3000" i="1" dirty="0" smtClean="0">
                <a:latin typeface="Georgia" pitchFamily="18" charset="0"/>
              </a:rPr>
              <a:t>совместной деятельности детей и взрослых, </a:t>
            </a:r>
          </a:p>
          <a:p>
            <a:r>
              <a:rPr lang="ru-RU" sz="3000" i="1" dirty="0" smtClean="0">
                <a:latin typeface="Georgia" pitchFamily="18" charset="0"/>
              </a:rPr>
              <a:t>двигательной активности </a:t>
            </a:r>
            <a:endParaRPr lang="ru-RU" sz="3000" i="1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3000" i="1" dirty="0" smtClean="0">
                <a:latin typeface="Georgia" pitchFamily="18" charset="0"/>
              </a:rPr>
              <a:t> </a:t>
            </a:r>
            <a:r>
              <a:rPr lang="ru-RU" sz="3000" i="1" dirty="0" smtClean="0">
                <a:latin typeface="Georgia" pitchFamily="18" charset="0"/>
              </a:rPr>
              <a:t>   </a:t>
            </a:r>
            <a:r>
              <a:rPr lang="ru-RU" sz="3000" i="1" dirty="0" smtClean="0">
                <a:latin typeface="Georgia" pitchFamily="18" charset="0"/>
              </a:rPr>
              <a:t>детей</a:t>
            </a:r>
            <a:r>
              <a:rPr lang="ru-RU" sz="3000" i="1" dirty="0" smtClean="0">
                <a:latin typeface="Georgia" pitchFamily="18" charset="0"/>
              </a:rPr>
              <a:t>,</a:t>
            </a:r>
          </a:p>
          <a:p>
            <a:r>
              <a:rPr lang="ru-RU" sz="3000" i="1" dirty="0" smtClean="0">
                <a:latin typeface="Georgia" pitchFamily="18" charset="0"/>
              </a:rPr>
              <a:t>возможности </a:t>
            </a:r>
          </a:p>
          <a:p>
            <a:pPr>
              <a:buNone/>
            </a:pPr>
            <a:r>
              <a:rPr lang="ru-RU" sz="3000" i="1" dirty="0" smtClean="0">
                <a:latin typeface="Georgia" pitchFamily="18" charset="0"/>
              </a:rPr>
              <a:t>    для уединения.</a:t>
            </a:r>
          </a:p>
          <a:p>
            <a:endParaRPr lang="ru-RU" dirty="0"/>
          </a:p>
        </p:txBody>
      </p:sp>
      <p:pic>
        <p:nvPicPr>
          <p:cNvPr id="5" name="Picture 3" descr="C:\Users\1\Desktop\среда\20323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1080120" cy="1519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6912768" cy="86409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ФГОС ДО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24744"/>
            <a:ext cx="8280920" cy="54726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/>
              <a:t>       	</a:t>
            </a:r>
            <a:endParaRPr lang="ru-RU" sz="2400" dirty="0" smtClean="0"/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               </a:t>
            </a:r>
            <a:r>
              <a:rPr lang="ru-RU" sz="2400" i="1" dirty="0" smtClean="0">
                <a:latin typeface="Georgia" pitchFamily="18" charset="0"/>
              </a:rPr>
              <a:t>Организация образовательного пространства и разнообразие материалов, оборудования и инвентаря (в здании и на участке) должны обеспечивать: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i="1" dirty="0" smtClean="0">
                <a:latin typeface="Georgia" pitchFamily="18" charset="0"/>
              </a:rPr>
              <a:t>	- игровую, познавательную, исследовательскую и творческую активность всех воспитанников, экспериментирование с доступными детям материалами (в том числе с песком и водой);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i="1" dirty="0" smtClean="0">
                <a:latin typeface="Georgia" pitchFamily="18" charset="0"/>
              </a:rPr>
              <a:t>	- двигательную активность, в том числе развитие крупной и мелкой моторики, участие в подвижных играх и соревнованиях;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i="1" dirty="0" smtClean="0">
                <a:latin typeface="Georgia" pitchFamily="18" charset="0"/>
              </a:rPr>
              <a:t>	- эмоциональное благополучие детей во взаимодействии с предметно-пространственным окружением;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i="1" dirty="0" smtClean="0">
                <a:latin typeface="Georgia" pitchFamily="18" charset="0"/>
              </a:rPr>
              <a:t>	- возможность самовыражения детей.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i="1" dirty="0" smtClean="0">
                <a:latin typeface="Georgia" pitchFamily="18" charset="0"/>
              </a:rPr>
              <a:t>	Для детей младенческого и раннего возраста образовательное пространство должно предоставлять необходимые и достаточные возможности для движения, предметной и игровой деятельности с разными материалами.</a:t>
            </a:r>
          </a:p>
          <a:p>
            <a:pPr>
              <a:lnSpc>
                <a:spcPct val="150000"/>
              </a:lnSpc>
            </a:pPr>
            <a:endParaRPr lang="ru-RU" sz="2400" b="1" i="1" dirty="0"/>
          </a:p>
        </p:txBody>
      </p:sp>
      <p:pic>
        <p:nvPicPr>
          <p:cNvPr id="5" name="Picture 3" descr="C:\Users\1\Desktop\среда\20323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023780" cy="1440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Программа дошкольного образования «От рождения до школы» определяет особенности организации предметно-пространственной среды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600200"/>
            <a:ext cx="5760640" cy="4997152"/>
          </a:xfrm>
        </p:spPr>
        <p:txBody>
          <a:bodyPr>
            <a:normAutofit fontScale="92500"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для обеспечения эмоционального благополучия ребенка;</a:t>
            </a:r>
          </a:p>
          <a:p>
            <a:r>
              <a:rPr lang="ru-RU" sz="2400" b="1" i="1" dirty="0" smtClean="0">
                <a:latin typeface="Georgia" pitchFamily="18" charset="0"/>
              </a:rPr>
              <a:t>для развития самостоятельности;</a:t>
            </a:r>
          </a:p>
          <a:p>
            <a:r>
              <a:rPr lang="ru-RU" sz="2400" b="1" i="1" dirty="0" smtClean="0">
                <a:latin typeface="Georgia" pitchFamily="18" charset="0"/>
              </a:rPr>
              <a:t>для развития игровой деятельности;</a:t>
            </a:r>
          </a:p>
          <a:p>
            <a:r>
              <a:rPr lang="ru-RU" sz="2400" b="1" i="1" dirty="0" smtClean="0">
                <a:latin typeface="Georgia" pitchFamily="18" charset="0"/>
              </a:rPr>
              <a:t>для развития познавательной деятельности;</a:t>
            </a:r>
          </a:p>
          <a:p>
            <a:r>
              <a:rPr lang="ru-RU" sz="2400" b="1" i="1" dirty="0" smtClean="0">
                <a:latin typeface="Georgia" pitchFamily="18" charset="0"/>
              </a:rPr>
              <a:t>для развития проектной деятельности;</a:t>
            </a:r>
          </a:p>
          <a:p>
            <a:r>
              <a:rPr lang="ru-RU" sz="2400" b="1" i="1" dirty="0" smtClean="0">
                <a:latin typeface="Georgia" pitchFamily="18" charset="0"/>
              </a:rPr>
              <a:t>для самовыражения средствами искусства;</a:t>
            </a:r>
          </a:p>
          <a:p>
            <a:r>
              <a:rPr lang="ru-RU" sz="2400" b="1" i="1" dirty="0" smtClean="0">
                <a:latin typeface="Georgia" pitchFamily="18" charset="0"/>
              </a:rPr>
              <a:t>для физического развития</a:t>
            </a:r>
            <a:endParaRPr lang="ru-RU" sz="2400" b="1" i="1" dirty="0">
              <a:latin typeface="Georgia" pitchFamily="18" charset="0"/>
            </a:endParaRPr>
          </a:p>
        </p:txBody>
      </p:sp>
      <p:pic>
        <p:nvPicPr>
          <p:cNvPr id="4" name="Picture 2" descr="C:\Users\1\Desktop\Егорова\среда по ФГОС\картинки\fgos_kartin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2778729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</TotalTime>
  <Words>717</Words>
  <Application>Microsoft Office PowerPoint</Application>
  <PresentationFormat>Экран (4:3)</PresentationFormat>
  <Paragraphs>118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Основные принципы организации развивающей предметно-пространственной среды </vt:lpstr>
      <vt:lpstr>Нормативные документы, определяющие требования к организации развивающей предметно-пространственной среде:</vt:lpstr>
      <vt:lpstr> </vt:lpstr>
      <vt:lpstr>ФГОС ДО – совокупность обязательных требований к дошкольному образованию</vt:lpstr>
      <vt:lpstr>Развивающая  предметно-пространственная  среда</vt:lpstr>
      <vt:lpstr>ФГОС ДО</vt:lpstr>
      <vt:lpstr>ФГОС ДО</vt:lpstr>
      <vt:lpstr>ФГОС ДО</vt:lpstr>
      <vt:lpstr>Программа дошкольного образования «От рождения до школы» определяет особенности организации предметно-пространственной среды</vt:lpstr>
      <vt:lpstr>Основные принципы организации среды программы «От рождения до школы»  </vt:lpstr>
      <vt:lpstr>Программа  «От рождения до школы»</vt:lpstr>
      <vt:lpstr>Программа  «От рождения до школы»</vt:lpstr>
      <vt:lpstr>Программа «От рождения до школы»  Пространство группы следует организовывать в виде хорошо разграниченных зон («центры», «уголки», «площадки»), оснащенных большим количеством развивающих материалов (книги, игрушки, материалы для творчества, развивающее оборудование и пр.).  Все предметы должны быть доступны детям. </vt:lpstr>
      <vt:lpstr>Программа дошкольного образования, ориентированная на ребенка  «Югорский трамплин»</vt:lpstr>
      <vt:lpstr>Программа дошкольного образования, ориентированная на ребенка  «Югорский трамплин»</vt:lpstr>
      <vt:lpstr>Принципы создания образовательной среды  в группе детского сада  программы дошкольного образования,  ориентированной на ребенка  «Югорский трамплин»</vt:lpstr>
      <vt:lpstr>Реализация годовых задач ДОУ</vt:lpstr>
      <vt:lpstr>Удачи в работе!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45</cp:revision>
  <dcterms:created xsi:type="dcterms:W3CDTF">2015-11-09T04:56:38Z</dcterms:created>
  <dcterms:modified xsi:type="dcterms:W3CDTF">2015-11-10T11:34:56Z</dcterms:modified>
</cp:coreProperties>
</file>