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6" r:id="rId3"/>
    <p:sldId id="268" r:id="rId4"/>
    <p:sldId id="257" r:id="rId5"/>
    <p:sldId id="258" r:id="rId6"/>
    <p:sldId id="270" r:id="rId7"/>
    <p:sldId id="269" r:id="rId8"/>
    <p:sldId id="259" r:id="rId9"/>
    <p:sldId id="262" r:id="rId10"/>
    <p:sldId id="277" r:id="rId11"/>
    <p:sldId id="271" r:id="rId12"/>
    <p:sldId id="272" r:id="rId13"/>
    <p:sldId id="273" r:id="rId14"/>
    <p:sldId id="274" r:id="rId15"/>
    <p:sldId id="276" r:id="rId16"/>
    <p:sldId id="26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DBA593-81B8-4A27-AA65-3E18D4677868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FBCA99-1508-4815-A46B-0A8618F9C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Подготовила:</a:t>
            </a:r>
            <a:r>
              <a:rPr lang="ru-RU" baseline="0" dirty="0" smtClean="0"/>
              <a:t> ученица 6 а класса средней школы №3 Кутяева Анастасия</a:t>
            </a: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FBCA99-1508-4815-A46B-0A8618F9C0B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FBCA99-1508-4815-A46B-0A8618F9C0B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полукруг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FBCA99-1508-4815-A46B-0A8618F9C0B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Круг имеет центр,</a:t>
            </a:r>
            <a:r>
              <a:rPr lang="ru-RU" baseline="0" dirty="0" smtClean="0"/>
              <a:t> радиус, диаметр, хорду- это соответственно  </a:t>
            </a:r>
            <a:r>
              <a:rPr lang="ru-RU" dirty="0" smtClean="0"/>
              <a:t>центр, </a:t>
            </a:r>
            <a:r>
              <a:rPr lang="ru-RU" baseline="0" dirty="0" smtClean="0"/>
              <a:t>радиус, диаметр, хорда окружности , ограничивающей круг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FBCA99-1508-4815-A46B-0A8618F9C0BF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г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FBCA99-1508-4815-A46B-0A8618F9C0BF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FBCA99-1508-4815-A46B-0A8618F9C0BF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FBCA99-1508-4815-A46B-0A8618F9C0BF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FBCA99-1508-4815-A46B-0A8618F9C0BF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Спасибо за</a:t>
            </a:r>
            <a:r>
              <a:rPr lang="ru-RU" baseline="0" dirty="0" smtClean="0"/>
              <a:t> внимание!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FBCA99-1508-4815-A46B-0A8618F9C0BF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FF0D0-4AD4-4FC2-BB02-A09C2655DCF4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06D22-7B33-44FB-8A9F-8165FC10B4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FF0D0-4AD4-4FC2-BB02-A09C2655DCF4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06D22-7B33-44FB-8A9F-8165FC10B4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FF0D0-4AD4-4FC2-BB02-A09C2655DCF4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06D22-7B33-44FB-8A9F-8165FC10B4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FF0D0-4AD4-4FC2-BB02-A09C2655DCF4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06D22-7B33-44FB-8A9F-8165FC10B4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FF0D0-4AD4-4FC2-BB02-A09C2655DCF4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06D22-7B33-44FB-8A9F-8165FC10B4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FF0D0-4AD4-4FC2-BB02-A09C2655DCF4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06D22-7B33-44FB-8A9F-8165FC10B4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FF0D0-4AD4-4FC2-BB02-A09C2655DCF4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06D22-7B33-44FB-8A9F-8165FC10B4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FF0D0-4AD4-4FC2-BB02-A09C2655DCF4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06D22-7B33-44FB-8A9F-8165FC10B4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FF0D0-4AD4-4FC2-BB02-A09C2655DCF4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06D22-7B33-44FB-8A9F-8165FC10B4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FF0D0-4AD4-4FC2-BB02-A09C2655DCF4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06D22-7B33-44FB-8A9F-8165FC10B4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FF0D0-4AD4-4FC2-BB02-A09C2655DCF4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06D22-7B33-44FB-8A9F-8165FC10B4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FF0D0-4AD4-4FC2-BB02-A09C2655DCF4}" type="datetimeFigureOut">
              <a:rPr lang="ru-RU" smtClean="0"/>
              <a:pPr/>
              <a:t>27.12.2018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F06D22-7B33-44FB-8A9F-8165FC10B4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gif"/><Relationship Id="rId3" Type="http://schemas.openxmlformats.org/officeDocument/2006/relationships/image" Target="../media/image1.jpeg"/><Relationship Id="rId7" Type="http://schemas.openxmlformats.org/officeDocument/2006/relationships/image" Target="../media/image2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gif"/><Relationship Id="rId5" Type="http://schemas.openxmlformats.org/officeDocument/2006/relationships/image" Target="../media/image19.gif"/><Relationship Id="rId4" Type="http://schemas.openxmlformats.org/officeDocument/2006/relationships/image" Target="../media/image18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gif"/><Relationship Id="rId4" Type="http://schemas.openxmlformats.org/officeDocument/2006/relationships/image" Target="../media/image20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gif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tvov.ru/tw_files2/urls_1/31/d-30458/30458_html_m3f5f58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91680" y="1052736"/>
            <a:ext cx="6264696" cy="107721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slope"/>
            </a:sp3d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Проект </a:t>
            </a:r>
            <a:r>
              <a:rPr lang="ru-RU" sz="3200" b="1" i="1" dirty="0" smtClean="0">
                <a:solidFill>
                  <a:srgbClr val="FF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математике </a:t>
            </a:r>
          </a:p>
          <a:p>
            <a:r>
              <a:rPr lang="ru-RU" sz="3200" b="1" i="1" dirty="0">
                <a:solidFill>
                  <a:srgbClr val="FF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ru-RU" sz="3200" b="1" i="1" dirty="0" smtClean="0">
                <a:solidFill>
                  <a:srgbClr val="FF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тему</a:t>
            </a:r>
            <a:r>
              <a:rPr lang="ru-RU" sz="3200" b="1" i="1" baseline="0" dirty="0" smtClean="0">
                <a:solidFill>
                  <a:srgbClr val="FF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«Окружность и круг»</a:t>
            </a:r>
            <a:endParaRPr lang="ru-RU" sz="3200" b="1" i="1" dirty="0">
              <a:solidFill>
                <a:srgbClr val="FF000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516216" y="2708920"/>
            <a:ext cx="1872208" cy="1872208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cxnSp>
        <p:nvCxnSpPr>
          <p:cNvPr id="8" name="Прямая соединительная линия 7"/>
          <p:cNvCxnSpPr>
            <a:stCxn id="6" idx="0"/>
            <a:endCxn id="6" idx="4"/>
          </p:cNvCxnSpPr>
          <p:nvPr/>
        </p:nvCxnSpPr>
        <p:spPr>
          <a:xfrm>
            <a:off x="7452320" y="2708920"/>
            <a:ext cx="0" cy="18722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stCxn id="6" idx="7"/>
          </p:cNvCxnSpPr>
          <p:nvPr/>
        </p:nvCxnSpPr>
        <p:spPr>
          <a:xfrm flipH="1">
            <a:off x="6804249" y="2983098"/>
            <a:ext cx="1309996" cy="13238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6" idx="2"/>
            <a:endCxn id="6" idx="6"/>
          </p:cNvCxnSpPr>
          <p:nvPr/>
        </p:nvCxnSpPr>
        <p:spPr>
          <a:xfrm>
            <a:off x="6516216" y="3645024"/>
            <a:ext cx="18722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6804248" y="2996952"/>
            <a:ext cx="1323850" cy="13238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6804248" y="5103674"/>
            <a:ext cx="22322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Подготовила: ученица 6 а класса средней школы №3 Кутяева Анастасия</a:t>
            </a:r>
          </a:p>
        </p:txBody>
      </p:sp>
      <p:pic>
        <p:nvPicPr>
          <p:cNvPr id="14338" name="Picture 2" descr="https://ds02.infourok.ru/uploads/ex/04eb/00024eda-7605ad40/1/img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2348880"/>
            <a:ext cx="4439477" cy="3761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s://ds03.infourok.ru/uploads/ex/00dc/00014ce3-62d39f51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vov.ru/tw_files2/urls_1/31/d-30458/30458_html_m3f5f58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835696" y="260648"/>
            <a:ext cx="5760640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Как найти длину </a:t>
            </a:r>
            <a:r>
              <a:rPr lang="ru-RU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окружности?</a:t>
            </a:r>
            <a:endParaRPr lang="ru-RU" sz="2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170" name="AutoShape 2" descr="Изображение с названием Find the Circumference and Area of a Circle Step 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2" name="AutoShape 4" descr="Изображение с названием Find the Circumference and Area of a Circle Step 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4" name="AutoShape 6" descr="Изображение с названием Find the Circumference and Area of a Circle Step 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6" name="AutoShape 8" descr="Изображение с названием Find the Circumference and Area of a Circle Step 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8" name="AutoShape 10" descr="Изображение с названием Find the Circumference and Area of a Circle Step 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467544" y="1318715"/>
            <a:ext cx="8676455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0000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r>
              <a:rPr lang="ru-RU" sz="1200" b="1" dirty="0" smtClean="0">
                <a:solidFill>
                  <a:srgbClr val="330000"/>
                </a:solidFill>
                <a:latin typeface="Arial" pitchFamily="34" charset="0"/>
                <a:cs typeface="Arial" pitchFamily="34" charset="0"/>
              </a:rPr>
              <a:t>Установлено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0000"/>
                </a:solidFill>
                <a:effectLst/>
                <a:latin typeface="Arial" pitchFamily="34" charset="0"/>
                <a:cs typeface="Arial" pitchFamily="34" charset="0"/>
              </a:rPr>
              <a:t>, что какой бы ни была окружность, отношение ее длины к диаметру является постоянным числом. Это число принято обозначать буквой 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77AA"/>
                </a:solidFill>
                <a:effectLst/>
                <a:latin typeface="Arial" pitchFamily="34" charset="0"/>
                <a:cs typeface="Arial" pitchFamily="34" charset="0"/>
              </a:rPr>
              <a:t> 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rgbClr val="0077AA"/>
                </a:solidFill>
                <a:effectLst/>
                <a:latin typeface="Arial" pitchFamily="34" charset="0"/>
                <a:cs typeface="Arial" pitchFamily="34" charset="0"/>
              </a:rPr>
              <a:t>π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77AA"/>
                </a:solidFill>
                <a:effectLst/>
                <a:latin typeface="Arial" pitchFamily="34" charset="0"/>
                <a:cs typeface="Arial" pitchFamily="34" charset="0"/>
              </a:rPr>
              <a:t>  </a:t>
            </a:r>
            <a:r>
              <a:rPr kumimoji="0" lang="ru-RU" sz="1000" b="1" i="1" u="none" strike="noStrike" cap="none" normalizeH="0" baseline="0" dirty="0" smtClean="0">
                <a:ln>
                  <a:noFill/>
                </a:ln>
                <a:solidFill>
                  <a:srgbClr val="116611"/>
                </a:solidFill>
                <a:effectLst/>
                <a:latin typeface="Arial" pitchFamily="34" charset="0"/>
                <a:cs typeface="Arial" pitchFamily="34" charset="0"/>
              </a:rPr>
              <a:t>( читается - "пи" ),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0000"/>
                </a:solidFill>
                <a:effectLst/>
                <a:latin typeface="Arial" pitchFamily="34" charset="0"/>
                <a:cs typeface="Arial" pitchFamily="34" charset="0"/>
              </a:rPr>
              <a:t> то есть формула такова: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0000"/>
                </a:solidFill>
                <a:effectLst/>
                <a:latin typeface="Arial" pitchFamily="34" charset="0"/>
                <a:cs typeface="Arial" pitchFamily="34" charset="0"/>
              </a:rPr>
              <a:t>Число 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77AA"/>
                </a:solidFill>
                <a:effectLst/>
                <a:latin typeface="Arial" pitchFamily="34" charset="0"/>
                <a:cs typeface="Arial" pitchFamily="34" charset="0"/>
              </a:rPr>
              <a:t> 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rgbClr val="0077AA"/>
                </a:solidFill>
                <a:effectLst/>
                <a:latin typeface="Arial" pitchFamily="34" charset="0"/>
                <a:cs typeface="Arial" pitchFamily="34" charset="0"/>
              </a:rPr>
              <a:t>π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77AA"/>
                </a:solidFill>
                <a:effectLst/>
                <a:latin typeface="Arial" pitchFamily="34" charset="0"/>
                <a:cs typeface="Arial" pitchFamily="34" charset="0"/>
              </a:rPr>
              <a:t>  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0000"/>
                </a:solidFill>
                <a:effectLst/>
                <a:latin typeface="Arial" pitchFamily="34" charset="0"/>
                <a:cs typeface="Arial" pitchFamily="34" charset="0"/>
              </a:rPr>
              <a:t>приблизительно равно 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77AA"/>
                </a:solidFill>
                <a:effectLst/>
                <a:latin typeface="Arial" pitchFamily="34" charset="0"/>
                <a:cs typeface="Arial" pitchFamily="34" charset="0"/>
              </a:rPr>
              <a:t>  3.14   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0000"/>
                </a:solidFill>
                <a:effectLst/>
                <a:latin typeface="Arial" pitchFamily="34" charset="0"/>
                <a:cs typeface="Arial" pitchFamily="34" charset="0"/>
              </a:rPr>
              <a:t>Более точное его значение 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77AA"/>
                </a:solidFill>
                <a:effectLst/>
                <a:latin typeface="Arial" pitchFamily="34" charset="0"/>
                <a:cs typeface="Arial" pitchFamily="34" charset="0"/>
              </a:rPr>
              <a:t> 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rgbClr val="0077AA"/>
                </a:solidFill>
                <a:effectLst/>
                <a:latin typeface="Arial" pitchFamily="34" charset="0"/>
                <a:cs typeface="Arial" pitchFamily="34" charset="0"/>
              </a:rPr>
              <a:t>π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77AA"/>
                </a:solidFill>
                <a:effectLst/>
                <a:latin typeface="Arial" pitchFamily="34" charset="0"/>
                <a:cs typeface="Arial" pitchFamily="34" charset="0"/>
              </a:rPr>
              <a:t>  =   3,1415926535897932</a:t>
            </a:r>
            <a:r>
              <a:rPr kumimoji="0" lang="ru-RU" sz="1200" b="1" i="0" u="none" strike="noStrike" cap="none" normalizeH="0" dirty="0" smtClean="0">
                <a:ln>
                  <a:noFill/>
                </a:ln>
                <a:solidFill>
                  <a:srgbClr val="0077AA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0000"/>
                </a:solidFill>
                <a:effectLst/>
                <a:latin typeface="Arial" pitchFamily="34" charset="0"/>
                <a:cs typeface="Arial" pitchFamily="34" charset="0"/>
              </a:rPr>
              <a:t>Исходя из формулы выше, выведем, чему равна окружность, если известен диаметр 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77AA"/>
                </a:solidFill>
                <a:effectLst/>
                <a:latin typeface="Arial" pitchFamily="34" charset="0"/>
                <a:cs typeface="Arial" pitchFamily="34" charset="0"/>
              </a:rPr>
              <a:t>(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rgbClr val="0077AA"/>
                </a:solidFill>
                <a:effectLst/>
                <a:latin typeface="Arial" pitchFamily="34" charset="0"/>
                <a:cs typeface="Arial" pitchFamily="34" charset="0"/>
              </a:rPr>
              <a:t>d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77AA"/>
                </a:solidFill>
                <a:effectLst/>
                <a:latin typeface="Arial" pitchFamily="34" charset="0"/>
                <a:cs typeface="Arial" pitchFamily="34" charset="0"/>
              </a:rPr>
              <a:t> )</a:t>
            </a: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330000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0000"/>
                </a:solidFill>
                <a:effectLst/>
                <a:latin typeface="Arial" pitchFamily="34" charset="0"/>
                <a:cs typeface="Arial" pitchFamily="34" charset="0"/>
              </a:rPr>
              <a:t>Если известен радиус 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77AA"/>
                </a:solidFill>
                <a:effectLst/>
                <a:latin typeface="Arial" pitchFamily="34" charset="0"/>
                <a:cs typeface="Arial" pitchFamily="34" charset="0"/>
              </a:rPr>
              <a:t>(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rgbClr val="0077AA"/>
                </a:solidFill>
                <a:effectLst/>
                <a:latin typeface="Arial" pitchFamily="34" charset="0"/>
                <a:cs typeface="Arial" pitchFamily="34" charset="0"/>
              </a:rPr>
              <a:t>r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77AA"/>
                </a:solidFill>
                <a:effectLst/>
                <a:latin typeface="Arial" pitchFamily="34" charset="0"/>
                <a:cs typeface="Arial" pitchFamily="34" charset="0"/>
              </a:rPr>
              <a:t> )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0000"/>
                </a:solidFill>
                <a:effectLst/>
                <a:latin typeface="Arial" pitchFamily="34" charset="0"/>
                <a:cs typeface="Arial" pitchFamily="34" charset="0"/>
              </a:rPr>
              <a:t> , то формула длины окружности будет выглядеть так:</a:t>
            </a: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330000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0000"/>
                </a:solidFill>
                <a:effectLst/>
                <a:latin typeface="Arial" pitchFamily="34" charset="0"/>
                <a:cs typeface="Arial" pitchFamily="34" charset="0"/>
              </a:rPr>
              <a:t>Площадь круга вычисляется по формуле</a:t>
            </a: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330000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0000"/>
                </a:solidFill>
                <a:effectLst/>
                <a:latin typeface="Arial" pitchFamily="34" charset="0"/>
                <a:cs typeface="Arial" pitchFamily="34" charset="0"/>
              </a:rPr>
              <a:t>где:   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77AA"/>
                </a:solidFill>
                <a:effectLst/>
                <a:latin typeface="Arial" pitchFamily="34" charset="0"/>
                <a:cs typeface="Arial" pitchFamily="34" charset="0"/>
              </a:rPr>
              <a:t>  S   —   площадь круга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0000"/>
                </a:solidFill>
                <a:effectLst/>
                <a:latin typeface="Arial" pitchFamily="34" charset="0"/>
                <a:cs typeface="Arial" pitchFamily="34" charset="0"/>
              </a:rPr>
              <a:t>         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77AA"/>
                </a:solidFill>
                <a:effectLst/>
                <a:latin typeface="Arial" pitchFamily="34" charset="0"/>
                <a:cs typeface="Arial" pitchFamily="34" charset="0"/>
              </a:rPr>
              <a:t> 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rgbClr val="0077AA"/>
                </a:solidFill>
                <a:effectLst/>
                <a:latin typeface="Arial" pitchFamily="34" charset="0"/>
                <a:cs typeface="Arial" pitchFamily="34" charset="0"/>
              </a:rPr>
              <a:t>r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77AA"/>
                </a:solidFill>
                <a:effectLst/>
                <a:latin typeface="Arial" pitchFamily="34" charset="0"/>
                <a:cs typeface="Arial" pitchFamily="34" charset="0"/>
              </a:rPr>
              <a:t>   —   радиус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82" name="Picture 14" descr="окружность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4437112"/>
            <a:ext cx="2286000" cy="1838325"/>
          </a:xfrm>
          <a:prstGeom prst="rect">
            <a:avLst/>
          </a:prstGeom>
          <a:noFill/>
        </p:spPr>
      </p:pic>
      <p:pic>
        <p:nvPicPr>
          <p:cNvPr id="7184" name="Picture 16" descr=" π = C/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060848"/>
            <a:ext cx="5040560" cy="504056"/>
          </a:xfrm>
          <a:prstGeom prst="rect">
            <a:avLst/>
          </a:prstGeom>
          <a:noFill/>
        </p:spPr>
      </p:pic>
      <p:pic>
        <p:nvPicPr>
          <p:cNvPr id="7185" name="Picture 17" descr=" C = 2 π 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180528" y="3212976"/>
            <a:ext cx="7155160" cy="715516"/>
          </a:xfrm>
          <a:prstGeom prst="rect">
            <a:avLst/>
          </a:prstGeom>
          <a:noFill/>
        </p:spPr>
      </p:pic>
      <p:pic>
        <p:nvPicPr>
          <p:cNvPr id="7186" name="Picture 18" descr=" C = π • d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68" y="3789040"/>
            <a:ext cx="5256584" cy="823138"/>
          </a:xfrm>
          <a:prstGeom prst="rect">
            <a:avLst/>
          </a:prstGeom>
          <a:noFill/>
        </p:spPr>
      </p:pic>
      <p:pic>
        <p:nvPicPr>
          <p:cNvPr id="7187" name="Picture 19" descr=" S = π  r^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9512" y="5157192"/>
            <a:ext cx="5715000" cy="571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vov.ru/tw_files2/urls_1/31/d-30458/30458_html_m3f5f58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188640"/>
            <a:ext cx="7848872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             </a:t>
            </a:r>
            <a:r>
              <a:rPr lang="ru-RU" sz="3600" b="1" dirty="0" smtClean="0">
                <a:ln w="900" cmpd="sng">
                  <a:solidFill>
                    <a:srgbClr val="FF0000">
                      <a:alpha val="55000"/>
                    </a:srgb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Задачи по теме:</a:t>
            </a:r>
            <a:endParaRPr lang="ru-RU" b="1" cap="all" dirty="0" smtClean="0">
              <a:ln w="900" cmpd="sng">
                <a:solidFill>
                  <a:srgbClr val="FF0000">
                    <a:alpha val="55000"/>
                  </a:srgb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342900" indent="-342900">
              <a:buAutoNum type="arabicPeriod"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Найти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длину окружности, если её диаметр равен 5 см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  <a:p>
            <a:pPr marL="342900" indent="-342900">
              <a:buAutoNum type="arabicPeriod"/>
            </a:pP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342900" indent="-342900">
              <a:buAutoNum type="arabicPeriod"/>
            </a:pP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342900" indent="-342900">
              <a:buAutoNum type="arabicPeriod"/>
            </a:pP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342900" indent="-342900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Решение:</a:t>
            </a:r>
          </a:p>
          <a:p>
            <a:pPr marL="342900" indent="-342900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Так, как мы знаем формулу </a:t>
            </a:r>
          </a:p>
          <a:p>
            <a:pPr marL="342900" indent="-342900"/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342900" indent="-342900"/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342900" indent="-342900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= 3,14*5</a:t>
            </a:r>
          </a:p>
          <a:p>
            <a:pPr marL="342900" indent="-342900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=15,7</a:t>
            </a:r>
          </a:p>
          <a:p>
            <a:pPr marL="342900" indent="-342900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Ответ: 15,7</a:t>
            </a:r>
          </a:p>
          <a:p>
            <a:pPr marL="342900" indent="-342900"/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342900" indent="-342900"/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342900" indent="-342900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2.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Найдите длину окружности, радиус которой равен 24 см; 4,7 дм; 18,6 м. Число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округлите до сотых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  <a:p>
            <a:pPr marL="342900" indent="-342900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Ответ:</a:t>
            </a:r>
          </a:p>
          <a:p>
            <a:pPr marL="342900" indent="-342900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1)150, 72 см</a:t>
            </a:r>
          </a:p>
          <a:p>
            <a:pPr marL="342900" indent="-342900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2) 4,9 дм</a:t>
            </a:r>
          </a:p>
          <a:p>
            <a:pPr marL="342900" indent="-342900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3) 116,18 м                      </a:t>
            </a:r>
          </a:p>
          <a:p>
            <a:pPr marL="342900" indent="-342900"/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342900" indent="-342900"/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Picture 17" descr=" C = 2 π 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116632" y="2780928"/>
            <a:ext cx="7155160" cy="643508"/>
          </a:xfrm>
          <a:prstGeom prst="rect">
            <a:avLst/>
          </a:prstGeom>
          <a:noFill/>
        </p:spPr>
      </p:pic>
      <p:pic>
        <p:nvPicPr>
          <p:cNvPr id="6150" name="Picture 6" descr="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648" y="3212976"/>
            <a:ext cx="144016" cy="264029"/>
          </a:xfrm>
          <a:prstGeom prst="rect">
            <a:avLst/>
          </a:prstGeom>
          <a:noFill/>
        </p:spPr>
      </p:pic>
      <p:pic>
        <p:nvPicPr>
          <p:cNvPr id="8" name="Picture 6" descr="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648" y="3501008"/>
            <a:ext cx="157108" cy="288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vov.ru/tw_files2/urls_1/31/d-30458/30458_html_m3f5f58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2" name="AutoShape 2" descr="Изображение с названием Calculate the Area of a Circle Step 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6" name="Picture 6" descr="https://ds04.infourok.ru/uploads/ex/053a/0002b0d1-bb022d5a/img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vov.ru/tw_files2/urls_1/31/d-30458/30458_html_m3f5f58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404664"/>
            <a:ext cx="882047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900" cmpd="sng">
                  <a:solidFill>
                    <a:srgbClr val="FF0000">
                      <a:alpha val="55000"/>
                    </a:srgb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sz="3600" b="1" dirty="0" smtClean="0">
                <a:ln w="900" cmpd="sng">
                  <a:solidFill>
                    <a:srgbClr val="FF0000">
                      <a:alpha val="55000"/>
                    </a:srgb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                     Задача </a:t>
            </a:r>
            <a:r>
              <a:rPr lang="ru-RU" sz="3600" b="1" dirty="0" smtClean="0">
                <a:ln w="900" cmpd="sng">
                  <a:solidFill>
                    <a:srgbClr val="FF0000">
                      <a:alpha val="55000"/>
                    </a:srgb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по </a:t>
            </a:r>
            <a:r>
              <a:rPr lang="ru-RU" sz="3600" b="1" dirty="0" smtClean="0">
                <a:ln w="900" cmpd="sng">
                  <a:solidFill>
                    <a:srgbClr val="FF0000">
                      <a:alpha val="55000"/>
                    </a:srgb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теме:</a:t>
            </a:r>
          </a:p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1.Радиус окружности 2 см. найти площадь. 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Решение:</a:t>
            </a:r>
          </a:p>
          <a:p>
            <a:r>
              <a:rPr lang="ru-RU" b="1" spc="50" dirty="0" smtClean="0">
                <a:ln w="12700" cmpd="sng">
                  <a:solidFill>
                    <a:srgbClr val="FF0000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Используем формулу площади круга через радиус</a:t>
            </a:r>
            <a:r>
              <a:rPr lang="ru-RU" b="1" spc="50" dirty="0" smtClean="0">
                <a:ln w="12700" cmpd="sng">
                  <a:solidFill>
                    <a:srgbClr val="FF0000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.</a:t>
            </a:r>
          </a:p>
          <a:p>
            <a:endParaRPr lang="ru-RU" b="1" spc="50" dirty="0" smtClean="0">
              <a:ln w="12700" cmpd="sng">
                <a:solidFill>
                  <a:srgbClr val="FF0000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  <a:p>
            <a:endParaRPr lang="ru-RU" b="1" spc="50" dirty="0" smtClean="0">
              <a:ln w="12700" cmpd="sng">
                <a:solidFill>
                  <a:srgbClr val="FF0000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  <a:p>
            <a:endParaRPr lang="ru-RU" b="1" spc="50" dirty="0" smtClean="0">
              <a:ln w="12700" cmpd="sng">
                <a:solidFill>
                  <a:srgbClr val="FF0000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ru-RU" b="1" spc="50" dirty="0" smtClean="0">
                <a:ln w="12700" cmpd="sng">
                  <a:solidFill>
                    <a:srgbClr val="FF0000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Подставим </a:t>
            </a:r>
            <a:r>
              <a:rPr lang="ru-RU" b="1" spc="50" dirty="0" smtClean="0">
                <a:ln w="12700" cmpd="sng">
                  <a:solidFill>
                    <a:srgbClr val="FF0000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значения и вычислим результат</a:t>
            </a:r>
            <a:r>
              <a:rPr lang="ru-RU" b="1" spc="50" dirty="0" smtClean="0">
                <a:ln w="12700" cmpd="sng">
                  <a:solidFill>
                    <a:srgbClr val="FF0000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.</a:t>
            </a:r>
          </a:p>
          <a:p>
            <a:endParaRPr lang="ru-RU" b="1" spc="50" dirty="0" smtClean="0">
              <a:ln w="12700" cmpd="sng">
                <a:solidFill>
                  <a:srgbClr val="FF0000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  <a:p>
            <a:endParaRPr lang="ru-RU" b="1" spc="50" dirty="0" smtClean="0">
              <a:ln w="12700" cmpd="sng">
                <a:solidFill>
                  <a:srgbClr val="FF0000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  <a:p>
            <a:endParaRPr lang="ru-RU" b="1" spc="50" dirty="0" smtClean="0">
              <a:ln w="12700" cmpd="sng">
                <a:solidFill>
                  <a:srgbClr val="FF0000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  <a:p>
            <a:endParaRPr lang="ru-RU" b="1" spc="50" dirty="0" smtClean="0">
              <a:ln w="12700" cmpd="sng">
                <a:solidFill>
                  <a:srgbClr val="FF0000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ru-RU" b="1" spc="50" dirty="0" smtClean="0">
                <a:ln w="12700" cmpd="sng">
                  <a:solidFill>
                    <a:srgbClr val="FF0000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Ответ:</a:t>
            </a:r>
            <a:endParaRPr lang="ru-RU" b="1" spc="50" dirty="0" smtClean="0">
              <a:ln w="12700" cmpd="sng">
                <a:solidFill>
                  <a:srgbClr val="FF0000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  <a:p>
            <a:endParaRPr lang="ru-RU" b="1" dirty="0" smtClean="0">
              <a:ln w="900" cmpd="sng">
                <a:solidFill>
                  <a:srgbClr val="FF0000">
                    <a:alpha val="55000"/>
                  </a:srgb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endParaRPr lang="ru-RU" sz="3600" b="1" dirty="0" smtClean="0">
              <a:ln w="900" cmpd="sng">
                <a:solidFill>
                  <a:srgbClr val="FF0000">
                    <a:alpha val="55000"/>
                  </a:srgb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endParaRPr lang="ru-RU" sz="3600" b="1" dirty="0" smtClean="0">
              <a:ln w="900" cmpd="sng">
                <a:solidFill>
                  <a:srgbClr val="FF0000">
                    <a:alpha val="55000"/>
                  </a:srgb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endParaRPr lang="ru-RU" sz="3600" dirty="0"/>
          </a:p>
        </p:txBody>
      </p:sp>
      <p:pic>
        <p:nvPicPr>
          <p:cNvPr id="4098" name="Picture 2" descr="Формула  площади круг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132856"/>
            <a:ext cx="1352550" cy="600076"/>
          </a:xfrm>
          <a:prstGeom prst="rect">
            <a:avLst/>
          </a:prstGeom>
          <a:noFill/>
        </p:spPr>
      </p:pic>
      <p:pic>
        <p:nvPicPr>
          <p:cNvPr id="4100" name="Picture 4" descr="Полученный результат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284984"/>
            <a:ext cx="3419475" cy="600076"/>
          </a:xfrm>
          <a:prstGeom prst="rect">
            <a:avLst/>
          </a:prstGeom>
          <a:noFill/>
        </p:spPr>
      </p:pic>
      <p:pic>
        <p:nvPicPr>
          <p:cNvPr id="4102" name="Picture 6" descr="ответ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4077072"/>
            <a:ext cx="1895475" cy="600076"/>
          </a:xfrm>
          <a:prstGeom prst="rect">
            <a:avLst/>
          </a:prstGeom>
          <a:noFill/>
        </p:spPr>
      </p:pic>
      <p:pic>
        <p:nvPicPr>
          <p:cNvPr id="4108" name="Picture 12" descr="http://900igr.net/up/datas/66491/00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9992" y="3212976"/>
            <a:ext cx="4536504" cy="3492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vov.ru/tw_files2/urls_1/31/d-30458/30458_html_m3f5f58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https://sdelaipotolok.ru/wp-content/uploads/ploschad-krug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8627"/>
            <a:ext cx="9144000" cy="68666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vov.ru/tw_files2/urls_1/31/d-30458/30458_html_m3f5f58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67744" y="908720"/>
            <a:ext cx="4896544" cy="584775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 за внимание!</a:t>
            </a:r>
            <a:endParaRPr lang="ru-RU" sz="32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050" name="AutoShape 2" descr="https://do.ngs.ru/preview/do/ec8a049e91475f5e7420d2be11180c7f_1507802075_800_6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18" name="Picture 2" descr="https://banner2.kisspng.com/20180618/eth/kisspng-school-science-professor-clip-art-5b278d9049c5e9.50732481152931880030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2420888"/>
            <a:ext cx="85725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vov.ru/tw_files2/urls_1/31/d-30458/30458_html_m3f5f58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6626" name="Picture 2" descr="https://ds03.infourok.ru/uploads/ex/0d8c/00061483-bfa823d9/img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ages.myshared.ru/6/736119/slide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vov.ru/tw_files2/urls_1/31/d-30458/30458_html_m3f5f58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179512" y="116632"/>
            <a:ext cx="8712968" cy="311899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Окружность — это линия на плоскости, каждая точка которой расположена на одинаковом расстоянии от центра окружности. Это расстояние называется радиус и в записях обозначается буквой R . </a:t>
            </a:r>
            <a:r>
              <a:rPr lang="ru-RU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     Центр окружности обозначают буквой O.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Линия соединяющая две точки расположенные на окружности называется диаметром. Диаметр обозначают буквой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</a:t>
            </a: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.</a:t>
            </a:r>
            <a:endParaRPr lang="ru-RU" sz="24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2" name="Picture 2" descr="http://uslide.ru/images/3/9972/960/img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3320988"/>
            <a:ext cx="4536504" cy="3402378"/>
          </a:xfrm>
          <a:prstGeom prst="rect">
            <a:avLst/>
          </a:prstGeom>
          <a:noFill/>
        </p:spPr>
      </p:pic>
      <p:pic>
        <p:nvPicPr>
          <p:cNvPr id="10244" name="Picture 4" descr="https://arhivurokov.ru/multiurok/html/2017/02/17/s_58a70388e69b4/img_s564737_1_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356992"/>
            <a:ext cx="4032448" cy="3347864"/>
          </a:xfrm>
          <a:prstGeom prst="rect">
            <a:avLst/>
          </a:prstGeom>
          <a:noFill/>
        </p:spPr>
      </p:pic>
      <p:pic>
        <p:nvPicPr>
          <p:cNvPr id="7" name="Picture 6" descr="https://sunveter.ru/uploads/posts/2014-12/1417700081_u4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84368" y="5805264"/>
            <a:ext cx="1140536" cy="908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vov.ru/tw_files2/urls_1/31/d-30458/30458_html_m3f5f58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347864" y="116632"/>
            <a:ext cx="4806280" cy="175432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Хорда - это отрезок, соединяющий две точки окружности.  Дуга — это часть окружности. Сектор -это часть круга, заключённая между двумя радиусами и дугой. Полукруг -  это половина круга, образуемая соответствующей частью окружности и диаметром.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51520" y="2708920"/>
            <a:ext cx="1944216" cy="194421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707904" y="3501008"/>
            <a:ext cx="1944216" cy="194421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948264" y="2492896"/>
            <a:ext cx="1944216" cy="194421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cxnSp>
        <p:nvCxnSpPr>
          <p:cNvPr id="9" name="Прямая соединительная линия 8"/>
          <p:cNvCxnSpPr>
            <a:stCxn id="4" idx="1"/>
            <a:endCxn id="4" idx="3"/>
          </p:cNvCxnSpPr>
          <p:nvPr/>
        </p:nvCxnSpPr>
        <p:spPr>
          <a:xfrm>
            <a:off x="536244" y="2993644"/>
            <a:ext cx="0" cy="137476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endCxn id="5" idx="3"/>
          </p:cNvCxnSpPr>
          <p:nvPr/>
        </p:nvCxnSpPr>
        <p:spPr>
          <a:xfrm flipH="1">
            <a:off x="3992628" y="3501008"/>
            <a:ext cx="651380" cy="1659492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6" idx="0"/>
            <a:endCxn id="6" idx="4"/>
          </p:cNvCxnSpPr>
          <p:nvPr/>
        </p:nvCxnSpPr>
        <p:spPr>
          <a:xfrm>
            <a:off x="7920372" y="2492896"/>
            <a:ext cx="0" cy="194421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4" idx="1"/>
          </p:cNvCxnSpPr>
          <p:nvPr/>
        </p:nvCxnSpPr>
        <p:spPr>
          <a:xfrm flipH="1">
            <a:off x="536244" y="2060848"/>
            <a:ext cx="363348" cy="9327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4139952" y="2564904"/>
            <a:ext cx="72008" cy="13681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7308304" y="2276872"/>
            <a:ext cx="432048" cy="10081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8194" name="Picture 2" descr="https://im0-tub-ru.yandex.net/i?id=3f16a3c3ae9ee115c3f9b85040e5d6a0-l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4779150"/>
            <a:ext cx="2771799" cy="2078849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611560" y="1556792"/>
            <a:ext cx="948208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dirty="0" smtClean="0"/>
              <a:t>хорда</a:t>
            </a:r>
            <a:endParaRPr lang="ru-RU" sz="2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419872" y="2060848"/>
            <a:ext cx="1080120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сектор</a:t>
            </a:r>
            <a:endParaRPr lang="ru-RU" sz="24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588224" y="1916832"/>
            <a:ext cx="1080120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полукруг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vov.ru/tw_files2/urls_1/31/d-30458/30458_html_m3f5f58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1746" name="Picture 2" descr="http://xn--i1abbnckbmcl9fb.xn--p1ai/%D1%81%D1%82%D0%B0%D1%82%D1%8C%D0%B8/584019/presentation/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374993"/>
            <a:ext cx="4427984" cy="3483007"/>
          </a:xfrm>
          <a:prstGeom prst="rect">
            <a:avLst/>
          </a:prstGeom>
          <a:noFill/>
        </p:spPr>
      </p:pic>
      <p:pic>
        <p:nvPicPr>
          <p:cNvPr id="31748" name="Picture 4" descr="http://xn--i1abbnckbmcl9fb.xn--p1ai/%D1%81%D1%82%D0%B0%D1%82%D1%8C%D0%B8/584019/presentation/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68012" y="1"/>
            <a:ext cx="4475988" cy="3356992"/>
          </a:xfrm>
          <a:prstGeom prst="rect">
            <a:avLst/>
          </a:prstGeom>
          <a:noFill/>
        </p:spPr>
      </p:pic>
      <p:pic>
        <p:nvPicPr>
          <p:cNvPr id="31750" name="Picture 6" descr="http://xn--i1abbnckbmcl9fb.xn--p1ai/%D1%81%D1%82%D0%B0%D1%82%D1%8C%D0%B8/584019/presentation/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374995"/>
            <a:ext cx="4644008" cy="3483006"/>
          </a:xfrm>
          <a:prstGeom prst="rect">
            <a:avLst/>
          </a:prstGeom>
          <a:noFill/>
        </p:spPr>
      </p:pic>
      <p:pic>
        <p:nvPicPr>
          <p:cNvPr id="31752" name="Picture 8" descr="http://xn--i1abbnckbmcl9fb.xn--p1ai/%D1%81%D1%82%D0%B0%D1%82%D1%8C%D0%B8/584019/presentation/1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1"/>
            <a:ext cx="4644008" cy="33569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vov.ru/tw_files2/urls_1/31/d-30458/30458_html_m3f5f58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03648" y="476672"/>
            <a:ext cx="6696744" cy="646331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Если точка удалена от центра круга на расстояние, меньшее радиуса круга или равное ему, то эта точка принадлежит кругу.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2204864"/>
            <a:ext cx="6840760" cy="646331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Круг имеет центр, радиус, диаметр, хорду- это соответственно  центр, радиус, диаметр, хорда окружности , ограничивающей круг</a:t>
            </a:r>
            <a:endParaRPr lang="ru-RU" dirty="0"/>
          </a:p>
        </p:txBody>
      </p:sp>
      <p:pic>
        <p:nvPicPr>
          <p:cNvPr id="29698" name="Picture 2" descr="http://900igr.net/datai/matematika/Matematicheskie-nauki/0002-007-Interesnye-fakty-o-matematik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3429000"/>
            <a:ext cx="5436096" cy="29437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vov.ru/tw_files2/urls_1/31/d-30458/30458_html_m3f5f58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0" name="Picture 2" descr="http://images.myshared.ru/6/736119/slide_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7172" name="Picture 4" descr="https://i.goldvoice.club/cache/5d2/5d2f5fc812bee337061d268613260caa_0x0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5157192"/>
            <a:ext cx="2123728" cy="15927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vov.ru/tw_files2/urls_1/31/d-30458/30458_html_m3f5f58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188641"/>
            <a:ext cx="3168352" cy="175432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base"/>
            <a:r>
              <a:rPr lang="ru-RU" dirty="0" smtClean="0"/>
              <a:t>Вроде круг, но дело в том,</a:t>
            </a:r>
          </a:p>
          <a:p>
            <a:pPr fontAlgn="base"/>
            <a:r>
              <a:rPr lang="ru-RU" dirty="0" smtClean="0"/>
              <a:t>Что иначе мы зовем</a:t>
            </a:r>
          </a:p>
          <a:p>
            <a:pPr fontAlgn="base"/>
            <a:r>
              <a:rPr lang="ru-RU" dirty="0" smtClean="0"/>
              <a:t>Нарисованный кружок.</a:t>
            </a:r>
          </a:p>
          <a:p>
            <a:pPr fontAlgn="base"/>
            <a:r>
              <a:rPr lang="ru-RU" dirty="0" smtClean="0"/>
              <a:t>В чем секрет? Скажи, дружок!</a:t>
            </a:r>
          </a:p>
          <a:p>
            <a:pPr fontAlgn="base"/>
            <a:r>
              <a:rPr lang="ru-RU" dirty="0" smtClean="0"/>
              <a:t>Эта странная наружность</a:t>
            </a:r>
          </a:p>
          <a:p>
            <a:pPr fontAlgn="base"/>
            <a:r>
              <a:rPr lang="ru-RU" dirty="0" smtClean="0"/>
              <a:t>Называется…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23928" y="188640"/>
            <a:ext cx="4176464" cy="120032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Он точку окружности соединяет</a:t>
            </a:r>
          </a:p>
          <a:p>
            <a:r>
              <a:rPr lang="ru-RU" dirty="0" smtClean="0"/>
              <a:t>С центром ее — это каждый ведь знает.</a:t>
            </a:r>
          </a:p>
          <a:p>
            <a:r>
              <a:rPr lang="ru-RU" dirty="0" smtClean="0"/>
              <a:t>Он буквою «</a:t>
            </a:r>
            <a:r>
              <a:rPr lang="en-US" dirty="0" smtClean="0"/>
              <a:t>r</a:t>
            </a:r>
            <a:r>
              <a:rPr lang="ru-RU" dirty="0" smtClean="0"/>
              <a:t>» обозначается.</a:t>
            </a:r>
          </a:p>
          <a:p>
            <a:r>
              <a:rPr lang="ru-RU" dirty="0" smtClean="0"/>
              <a:t>А вы мне скажите, как он называется?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652120" y="1556792"/>
            <a:ext cx="324036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Циркуль, наш надежный друг,</a:t>
            </a:r>
          </a:p>
          <a:p>
            <a:r>
              <a:rPr lang="ru-RU" dirty="0" smtClean="0"/>
              <a:t>Вновь в тетради чертит...</a:t>
            </a:r>
            <a:endParaRPr lang="ru-RU" dirty="0"/>
          </a:p>
        </p:txBody>
      </p:sp>
      <p:pic>
        <p:nvPicPr>
          <p:cNvPr id="4100" name="Picture 4" descr="https://ds03.infourok.ru/uploads/ex/1184/00062c03-5a8244c0/hello_html_a87698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492896"/>
            <a:ext cx="5838825" cy="4143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</TotalTime>
  <Words>337</Words>
  <Application>Microsoft Office PowerPoint</Application>
  <PresentationFormat>Экран (4:3)</PresentationFormat>
  <Paragraphs>81</Paragraphs>
  <Slides>16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43</cp:revision>
  <dcterms:created xsi:type="dcterms:W3CDTF">2018-12-24T17:34:00Z</dcterms:created>
  <dcterms:modified xsi:type="dcterms:W3CDTF">2018-12-27T18:55:14Z</dcterms:modified>
</cp:coreProperties>
</file>