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6" r:id="rId4"/>
    <p:sldId id="258" r:id="rId5"/>
    <p:sldId id="261" r:id="rId6"/>
    <p:sldId id="262" r:id="rId7"/>
    <p:sldId id="267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50B40-0931-4C9E-8517-72E121B9C776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0ED0C-25B5-4E76-AB2A-1559A53D6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848872" cy="2664296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/>
                <a:latin typeface="+mn-lt"/>
              </a:rPr>
              <a:t>«Профессиональное </a:t>
            </a:r>
            <a:r>
              <a:rPr lang="ru-RU" sz="5400" dirty="0">
                <a:effectLst/>
                <a:latin typeface="+mn-lt"/>
              </a:rPr>
              <a:t>«выгорание» педагога и его профилактика</a:t>
            </a:r>
            <a:r>
              <a:rPr lang="ru-RU" sz="5400" dirty="0" smtClean="0">
                <a:effectLst/>
                <a:latin typeface="+mn-lt"/>
              </a:rPr>
              <a:t>»</a:t>
            </a:r>
            <a:endParaRPr lang="ru-RU" sz="5400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6237312"/>
            <a:ext cx="8208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n-lt"/>
              </a:rPr>
              <a:t>                                   </a:t>
            </a:r>
            <a:endParaRPr lang="ru-RU" sz="1600" dirty="0">
              <a:latin typeface="+mn-lt"/>
            </a:endParaRPr>
          </a:p>
        </p:txBody>
      </p:sp>
      <p:pic>
        <p:nvPicPr>
          <p:cNvPr id="3075" name="Picture 3" descr="C:\Users\User\Desktop\4b7561be0a1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2901950" cy="290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2.infourok.ru/uploads/ex/01df/00088d5e-b71a43f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900igr.net/up/datas/264070/0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14282" y="142852"/>
            <a:ext cx="8429652" cy="428628"/>
          </a:xfrm>
        </p:spPr>
        <p:txBody>
          <a:bodyPr>
            <a:noAutofit/>
          </a:bodyPr>
          <a:lstStyle/>
          <a:p>
            <a:pPr marL="358775"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4000" dirty="0">
                <a:solidFill>
                  <a:srgbClr val="FF0000"/>
                </a:solidFill>
                <a:latin typeface="Times New Roman"/>
              </a:rPr>
              <a:t>1.  </a:t>
            </a:r>
            <a:r>
              <a:rPr lang="ru-RU" sz="4000" dirty="0">
                <a:solidFill>
                  <a:srgbClr val="FF0000"/>
                </a:solidFill>
                <a:latin typeface="Times New Roman"/>
                <a:ea typeface="Calibri"/>
              </a:rPr>
              <a:t>Психофизические  симптомы</a:t>
            </a:r>
            <a:r>
              <a:rPr lang="ru-RU" sz="4000" dirty="0">
                <a:solidFill>
                  <a:srgbClr val="FF0000"/>
                </a:solidFill>
                <a:latin typeface="Times New Roman"/>
              </a:rPr>
              <a:t> :</a:t>
            </a:r>
            <a:endParaRPr lang="ru-RU" sz="3200" cap="none" dirty="0">
              <a:latin typeface="+mn-lt"/>
            </a:endParaRP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692696"/>
            <a:ext cx="9144000" cy="669674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ea typeface="Calibri"/>
                <a:cs typeface="Times New Roman"/>
              </a:rPr>
              <a:t>Чувство 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постоянной усталости не только вечером, но и по утрам, сразу после сна </a:t>
            </a:r>
            <a:endParaRPr lang="ru-RU" sz="2400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ea typeface="Calibri"/>
                <a:cs typeface="Times New Roman"/>
              </a:rPr>
              <a:t>Ощущение 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эмоционального и физического истощения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Снижение восприимчивости и реактивности в связи с изменениями внешней среды </a:t>
            </a:r>
            <a:endParaRPr lang="ru-RU" sz="2400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ea typeface="Calibri"/>
                <a:cs typeface="Times New Roman"/>
              </a:rPr>
              <a:t>Общая 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ассенизация </a:t>
            </a:r>
            <a:endParaRPr lang="ru-RU" sz="2400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ea typeface="Calibri"/>
                <a:cs typeface="Times New Roman"/>
              </a:rPr>
              <a:t>Частые 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беспричинные головные боли; постоянные расстройства желудочно-кишечного тракта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FF0000"/>
                </a:solidFill>
                <a:ea typeface="Calibri"/>
                <a:cs typeface="Times New Roman"/>
              </a:rPr>
              <a:t>Резкая 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потеря или резкое увеличение веса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Полная или частичная бессонница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Постоянное заторможенное, сонливое состояние и желание спать в течение всего дня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Одышка или нарушение дыхания при физической или эмоциональной нагрузке</a:t>
            </a:r>
          </a:p>
          <a:p>
            <a:pPr marL="288000" lvl="0" indent="-28575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Заметное снижение внешней и внутренней сенсорной чувствительности: ухудшение зрения, слуха, обаяния, потеря внутренних, телесных ощущений</a:t>
            </a:r>
          </a:p>
          <a:p>
            <a:pPr marL="358775" algn="l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§"/>
              <a:defRPr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25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25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25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225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225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225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25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225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225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225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225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225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225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225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EFE2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225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225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225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225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225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225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225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225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225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225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2250" fill="hold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2250" fill="hold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2250" fill="hold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2250" fill="hold"/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2250" fill="hold"/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2250" fill="hold"/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188640"/>
            <a:ext cx="8510588" cy="936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66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2. Социально-психологические    симптомы:</a:t>
            </a:r>
            <a:endParaRPr lang="ru-RU" sz="28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124744"/>
            <a:ext cx="9144000" cy="5733256"/>
          </a:xfrm>
          <a:solidFill>
            <a:srgbClr val="00B0F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36525" lvl="0" indent="0">
              <a:buNone/>
            </a:pPr>
            <a:endParaRPr lang="ru-RU" sz="2400" dirty="0" smtClean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Безразличие</a:t>
            </a:r>
            <a:r>
              <a:rPr lang="ru-RU" sz="2400" dirty="0"/>
              <a:t>, скука, пассивность и </a:t>
            </a:r>
            <a:r>
              <a:rPr lang="ru-RU" sz="2400" dirty="0" smtClean="0"/>
              <a:t>депрессия</a:t>
            </a:r>
            <a:endParaRPr lang="ru-RU" sz="2400" dirty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Повышенная </a:t>
            </a:r>
            <a:r>
              <a:rPr lang="ru-RU" sz="2400" dirty="0"/>
              <a:t>раздражительность на незначительные, мелкие </a:t>
            </a:r>
            <a:r>
              <a:rPr lang="ru-RU" sz="2400" dirty="0" smtClean="0"/>
              <a:t>события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Частые </a:t>
            </a:r>
            <a:r>
              <a:rPr lang="ru-RU" sz="2400" dirty="0"/>
              <a:t>нервные срывы 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Постоянное </a:t>
            </a:r>
            <a:r>
              <a:rPr lang="ru-RU" sz="2400" dirty="0"/>
              <a:t>переживание негативных эмоций, для которых во внешней ситуации причин </a:t>
            </a:r>
            <a:r>
              <a:rPr lang="ru-RU" sz="2400" dirty="0" smtClean="0"/>
              <a:t>нет</a:t>
            </a:r>
            <a:endParaRPr lang="ru-RU" sz="2400" dirty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Чувство </a:t>
            </a:r>
            <a:r>
              <a:rPr lang="ru-RU" sz="2400" dirty="0"/>
              <a:t>неосознанного беспокойства и повышенной тревожности 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Чувство </a:t>
            </a:r>
            <a:r>
              <a:rPr lang="ru-RU" sz="2400" dirty="0" err="1"/>
              <a:t>гиперответственности</a:t>
            </a:r>
            <a:r>
              <a:rPr lang="ru-RU" sz="2400" dirty="0"/>
              <a:t> и постоянное чувство страха, что «не получится» или « я не </a:t>
            </a:r>
            <a:r>
              <a:rPr lang="ru-RU" sz="2400" dirty="0" smtClean="0"/>
              <a:t>справлюсь»</a:t>
            </a:r>
            <a:endParaRPr lang="ru-RU" sz="2400" dirty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Общая </a:t>
            </a:r>
            <a:r>
              <a:rPr lang="ru-RU" sz="2400" dirty="0"/>
              <a:t>негативная установка на жизненные и профессиональные </a:t>
            </a:r>
            <a:r>
              <a:rPr lang="ru-RU" sz="2400" dirty="0" smtClean="0"/>
              <a:t>перспективы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25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25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25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25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225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225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225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EEFE2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8510588" cy="620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FF0066"/>
                </a:solidFill>
                <a:effectLst/>
                <a:latin typeface="+mn-lt"/>
              </a:rPr>
              <a:t>3 .Поведенческие  симптомы 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692696"/>
            <a:ext cx="9144000" cy="6165304"/>
          </a:xfrm>
          <a:solidFill>
            <a:srgbClr val="7030A0"/>
          </a:solidFill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Ощущение, что работа становиться все тяжелее и тяжелее, а выполнить ее - все труднее и труднее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Сотрудник заметно меняет свой рабочий </a:t>
            </a:r>
            <a:r>
              <a:rPr lang="ru-RU" sz="2000" dirty="0" smtClean="0">
                <a:ea typeface="Calibri"/>
                <a:cs typeface="Times New Roman"/>
              </a:rPr>
              <a:t>режим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Постоянно, без необходимости, берет работу домой, но дома ее не делает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 smtClean="0">
                <a:ea typeface="Calibri"/>
                <a:cs typeface="Times New Roman"/>
              </a:rPr>
              <a:t>Педагог </a:t>
            </a:r>
            <a:r>
              <a:rPr lang="ru-RU" sz="2000" dirty="0">
                <a:ea typeface="Calibri"/>
                <a:cs typeface="Times New Roman"/>
              </a:rPr>
              <a:t>затрудняется в принятии решений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Чувство бесполезности, неверия в улучшения, снижения энтузиазма по отношению к работе, безразличие к результатам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Невыполнение важных, приоритетных задач и « </a:t>
            </a:r>
            <a:r>
              <a:rPr lang="ru-RU" sz="2000" dirty="0" err="1">
                <a:ea typeface="Calibri"/>
                <a:cs typeface="Times New Roman"/>
              </a:rPr>
              <a:t>застревание</a:t>
            </a:r>
            <a:r>
              <a:rPr lang="ru-RU" sz="2000" dirty="0">
                <a:ea typeface="Calibri"/>
                <a:cs typeface="Times New Roman"/>
              </a:rPr>
              <a:t>» на мелких деталях, не соответствующая служебным требованиям трата большей части рабочего времени на мало осознаваемое или не осознаваемое выполнение автоматических и элементарных действий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000" dirty="0" err="1">
                <a:ea typeface="Calibri"/>
                <a:cs typeface="Times New Roman"/>
              </a:rPr>
              <a:t>Дистанцированность</a:t>
            </a:r>
            <a:r>
              <a:rPr lang="ru-RU" sz="2000" dirty="0">
                <a:ea typeface="Calibri"/>
                <a:cs typeface="Times New Roman"/>
              </a:rPr>
              <a:t> от сотрудников и клиентов, повышение неадекватной критичности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q"/>
            </a:pPr>
            <a:r>
              <a:rPr lang="ru-RU" sz="2000" dirty="0">
                <a:ea typeface="Calibri"/>
                <a:cs typeface="Times New Roman"/>
              </a:rPr>
              <a:t>Злоупотребление алкоголем, резкое возрастание выкуренных за день сигарет, применение наркотических средств</a:t>
            </a:r>
            <a:endParaRPr lang="ru-RU" sz="2000" dirty="0" smtClean="0">
              <a:effectLst/>
              <a:ea typeface="Calibri"/>
              <a:cs typeface="Times New Roman"/>
            </a:endParaRPr>
          </a:p>
          <a:p>
            <a:pPr eaLnBrk="1" hangingPunct="1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750" fill="hold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75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75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75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75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75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75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75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75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75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bigslide.ru/images/27/26278/960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19063" y="836613"/>
            <a:ext cx="9024937" cy="424731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sz="3600" dirty="0">
                <a:latin typeface="+mn-lt"/>
              </a:rPr>
              <a:t>« Дай, господи,  нам  </a:t>
            </a:r>
            <a:r>
              <a:rPr lang="ru-RU" sz="3600" dirty="0">
                <a:solidFill>
                  <a:srgbClr val="FF0000"/>
                </a:solidFill>
                <a:latin typeface="+mn-lt"/>
              </a:rPr>
              <a:t>СИЛЫ</a:t>
            </a:r>
            <a:r>
              <a:rPr lang="ru-RU" sz="3600" dirty="0">
                <a:latin typeface="+mn-lt"/>
              </a:rPr>
              <a:t> изменить то,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dirty="0">
                <a:latin typeface="+mn-lt"/>
              </a:rPr>
              <a:t>Что мы не можем изменить;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dirty="0">
                <a:solidFill>
                  <a:srgbClr val="FF0000"/>
                </a:solidFill>
                <a:latin typeface="+mn-lt"/>
              </a:rPr>
              <a:t>ТЕРПЕНИЕ </a:t>
            </a:r>
            <a:r>
              <a:rPr lang="ru-RU" sz="3600" dirty="0">
                <a:latin typeface="+mn-lt"/>
              </a:rPr>
              <a:t>– принять то, что мы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dirty="0">
                <a:latin typeface="+mn-lt"/>
              </a:rPr>
              <a:t>Не можем изменить;</a:t>
            </a:r>
          </a:p>
          <a:p>
            <a:pPr eaLnBrk="1" hangingPunct="1">
              <a:lnSpc>
                <a:spcPct val="150000"/>
              </a:lnSpc>
            </a:pPr>
            <a:r>
              <a:rPr lang="ru-RU" sz="3600" dirty="0">
                <a:latin typeface="+mn-lt"/>
              </a:rPr>
              <a:t>и </a:t>
            </a:r>
            <a:r>
              <a:rPr lang="ru-RU" sz="3600" dirty="0">
                <a:solidFill>
                  <a:srgbClr val="FF0066"/>
                </a:solidFill>
                <a:latin typeface="+mn-lt"/>
              </a:rPr>
              <a:t>УМ</a:t>
            </a:r>
            <a:r>
              <a:rPr lang="ru-RU" sz="3600" dirty="0">
                <a:latin typeface="+mn-lt"/>
              </a:rPr>
              <a:t> – отличать одно от другого»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327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«Профессиональное «выгорание» педагога и его профилактика»</vt:lpstr>
      <vt:lpstr>Слайд 2</vt:lpstr>
      <vt:lpstr>Слайд 3</vt:lpstr>
      <vt:lpstr>1.  Психофизические  симптомы :</vt:lpstr>
      <vt:lpstr>2. Социально-психологические    симптомы:</vt:lpstr>
      <vt:lpstr>3 .Поведенческие  симптомы 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9</cp:revision>
  <dcterms:created xsi:type="dcterms:W3CDTF">2018-02-26T14:53:59Z</dcterms:created>
  <dcterms:modified xsi:type="dcterms:W3CDTF">2018-02-26T17:32:19Z</dcterms:modified>
</cp:coreProperties>
</file>