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1" r:id="rId4"/>
    <p:sldId id="272" r:id="rId5"/>
    <p:sldId id="258" r:id="rId6"/>
    <p:sldId id="273" r:id="rId7"/>
    <p:sldId id="274" r:id="rId8"/>
    <p:sldId id="275" r:id="rId9"/>
    <p:sldId id="276" r:id="rId10"/>
    <p:sldId id="277" r:id="rId11"/>
    <p:sldId id="278" r:id="rId12"/>
    <p:sldId id="279" r:id="rId13"/>
    <p:sldId id="280" r:id="rId14"/>
    <p:sldId id="281" r:id="rId15"/>
    <p:sldId id="282" r:id="rId16"/>
    <p:sldId id="283" r:id="rId17"/>
    <p:sldId id="291" r:id="rId18"/>
    <p:sldId id="284" r:id="rId19"/>
    <p:sldId id="285" r:id="rId20"/>
    <p:sldId id="286" r:id="rId21"/>
    <p:sldId id="287" r:id="rId22"/>
    <p:sldId id="288" r:id="rId23"/>
    <p:sldId id="292" r:id="rId24"/>
    <p:sldId id="293" r:id="rId25"/>
    <p:sldId id="294" r:id="rId26"/>
    <p:sldId id="295" r:id="rId27"/>
    <p:sldId id="29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779" autoAdjust="0"/>
    <p:restoredTop sz="94660"/>
  </p:normalViewPr>
  <p:slideViewPr>
    <p:cSldViewPr>
      <p:cViewPr>
        <p:scale>
          <a:sx n="75" d="100"/>
          <a:sy n="75" d="100"/>
        </p:scale>
        <p:origin x="-1266" y="1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97192D0-B2ED-4B1B-BD39-B9906335C216}" type="datetimeFigureOut">
              <a:rPr lang="ru-RU" smtClean="0"/>
              <a:pPr/>
              <a:t>05.04.2020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2C5BB28-E37F-4EAB-8EA1-4B3C477B31BF}" type="slidenum">
              <a:rPr lang="ru-RU" smtClean="0"/>
              <a:pPr/>
              <a:t>‹#›</a:t>
            </a:fld>
            <a:endParaRPr lang="ru-RU" dirty="0"/>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7192D0-B2ED-4B1B-BD39-B9906335C216}" type="datetimeFigureOut">
              <a:rPr lang="ru-RU" smtClean="0"/>
              <a:pPr/>
              <a:t>05.04.2020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5BB28-E37F-4EAB-8EA1-4B3C477B31BF}"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file:///C:\Users\Admin\Desktop\&#1042;&#1080;&#1076;&#1077;&#1086;\&#1040;&#1075;&#1088;&#1077;&#1089;&#1089;&#1080;&#1074;&#1085;&#1099;&#1081;%20&#1088;&#1077;&#1073;&#1105;&#1085;&#1086;&#1082;.mp4"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file:///C:\Users\Admin\Desktop\&#1042;&#1080;&#1076;&#1077;&#1086;\&#1043;&#1080;&#1087;&#1077;&#1088;&#1072;&#1074;&#1082;&#1090;&#1080;&#1074;&#1085;&#1099;&#1081;%20&#1088;&#1077;&#1073;&#1105;&#1085;&#1086;&#1082;%20&#1044;&#1086;&#1082;&#1090;&#1086;&#1088;%20&#1050;&#1086;&#1084;&#1072;&#1088;&#1086;&#1074;&#1089;&#1082;&#1080;&#1081;.mp4"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file:///C:\Users\Admin\Desktop\&#1042;&#1080;&#1076;&#1077;&#1086;\&#1047;&#1072;&#1089;&#1090;&#1077;&#1085;&#1095;&#1080;&#1074;&#1099;&#1081;%20&#1088;&#1077;&#1073;&#1105;&#1085;&#1086;&#1082;.mp4"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file:///C:\Users\Admin\Desktop\&#1042;&#1080;&#1076;&#1077;&#1086;\&#1050;&#1072;&#1082;%20&#1087;&#1086;&#1084;&#1086;&#1095;&#1100;%20&#1090;&#1088;&#1077;&#1074;&#1086;&#1078;&#1085;&#1086;&#1084;&#1091;%20&#1088;&#1077;&#1073;&#1105;&#1085;&#1082;&#1091;%20&#1057;&#1086;&#1074;&#1077;&#1090;&#1099;%20&#1086;&#1090;%20&#1076;&#1077;&#1090;&#1089;&#1082;&#1086;&#1075;&#1086;%20&#1087;&#1089;&#1080;&#1093;&#1086;&#1083;&#1086;&#1075;&#1072;%20&#1042;&#1083;&#1072;&#1076;&#1080;&#1089;&#1083;&#1072;&#1074;&#1072;%20&#1057;&#1090;&#1080;&#1093;&#1072;&#1088;&#1105;&#1074;&#1072;..mp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908720"/>
            <a:ext cx="6840760" cy="4896544"/>
          </a:xfrm>
        </p:spPr>
        <p:txBody>
          <a:bodyPr>
            <a:normAutofit/>
          </a:bodyPr>
          <a:lstStyle/>
          <a:p>
            <a:r>
              <a:rPr lang="ru-RU" sz="3600" dirty="0" smtClean="0">
                <a:solidFill>
                  <a:srgbClr val="FF0000"/>
                </a:solidFill>
                <a:latin typeface="Arial Black" pitchFamily="34" charset="0"/>
              </a:rPr>
              <a:t>Психологический портрет детей дошкольного возраста, испытывающие проблемы в коллективе.</a:t>
            </a:r>
            <a:endParaRPr lang="ru-RU" sz="3600" dirty="0">
              <a:solidFill>
                <a:srgbClr val="FF0000"/>
              </a:solidFill>
              <a:latin typeface="Arial Black" pitchFamily="34" charset="0"/>
            </a:endParaRPr>
          </a:p>
        </p:txBody>
      </p:sp>
      <p:sp>
        <p:nvSpPr>
          <p:cNvPr id="3" name="Подзаголовок 2"/>
          <p:cNvSpPr>
            <a:spLocks noGrp="1"/>
          </p:cNvSpPr>
          <p:nvPr>
            <p:ph type="subTitle" idx="1"/>
          </p:nvPr>
        </p:nvSpPr>
        <p:spPr>
          <a:xfrm>
            <a:off x="4211960" y="4149080"/>
            <a:ext cx="3672408" cy="2304256"/>
          </a:xfrm>
        </p:spPr>
        <p:txBody>
          <a:bodyPr>
            <a:normAutofit/>
          </a:bodyPr>
          <a:lstStyle/>
          <a:p>
            <a:endParaRPr lang="ru-RU" sz="1600" b="1" dirty="0" smtClean="0">
              <a:solidFill>
                <a:schemeClr val="accent3">
                  <a:lumMod val="50000"/>
                </a:schemeClr>
              </a:solidFill>
              <a:latin typeface="Times New Roman" pitchFamily="18" charset="0"/>
              <a:cs typeface="Times New Roman" pitchFamily="18" charset="0"/>
            </a:endParaRPr>
          </a:p>
          <a:p>
            <a:endParaRPr lang="ru-RU" sz="1600" b="1" dirty="0">
              <a:solidFill>
                <a:schemeClr val="accent3">
                  <a:lumMod val="50000"/>
                </a:schemeClr>
              </a:solidFill>
              <a:latin typeface="Times New Roman" pitchFamily="18" charset="0"/>
              <a:cs typeface="Times New Roman" pitchFamily="18" charset="0"/>
            </a:endParaRPr>
          </a:p>
          <a:p>
            <a:endParaRPr lang="ru-RU" sz="1600" b="1" dirty="0" smtClean="0">
              <a:solidFill>
                <a:schemeClr val="accent3">
                  <a:lumMod val="50000"/>
                </a:schemeClr>
              </a:solidFill>
              <a:latin typeface="Times New Roman" pitchFamily="18" charset="0"/>
              <a:cs typeface="Times New Roman" pitchFamily="18" charset="0"/>
            </a:endParaRPr>
          </a:p>
          <a:p>
            <a:endParaRPr lang="ru-RU" sz="1600" b="1" dirty="0">
              <a:solidFill>
                <a:schemeClr val="accent3">
                  <a:lumMod val="50000"/>
                </a:schemeClr>
              </a:solidFill>
              <a:latin typeface="Times New Roman" pitchFamily="18" charset="0"/>
              <a:cs typeface="Times New Roman" pitchFamily="18" charset="0"/>
            </a:endParaRPr>
          </a:p>
          <a:p>
            <a:pPr algn="r"/>
            <a:r>
              <a:rPr lang="ru-RU" sz="1600" b="1" dirty="0" smtClean="0">
                <a:solidFill>
                  <a:schemeClr val="accent3">
                    <a:lumMod val="50000"/>
                  </a:schemeClr>
                </a:solidFill>
                <a:latin typeface="Times New Roman" pitchFamily="18" charset="0"/>
                <a:cs typeface="Times New Roman" pitchFamily="18" charset="0"/>
              </a:rPr>
              <a:t>                                                                                                                           </a:t>
            </a:r>
            <a:r>
              <a:rPr lang="ru-RU" sz="1600" b="1" dirty="0" smtClean="0">
                <a:solidFill>
                  <a:schemeClr val="tx1">
                    <a:lumMod val="95000"/>
                    <a:lumOff val="5000"/>
                  </a:schemeClr>
                </a:solidFill>
                <a:latin typeface="Times New Roman" pitchFamily="18" charset="0"/>
                <a:cs typeface="Times New Roman" pitchFamily="18" charset="0"/>
              </a:rPr>
              <a:t>Подготовила</a:t>
            </a:r>
            <a:r>
              <a:rPr lang="en-US" sz="1600" b="1" dirty="0" smtClean="0">
                <a:solidFill>
                  <a:schemeClr val="tx1">
                    <a:lumMod val="95000"/>
                    <a:lumOff val="5000"/>
                  </a:schemeClr>
                </a:solidFill>
                <a:latin typeface="Times New Roman" pitchFamily="18" charset="0"/>
                <a:cs typeface="Times New Roman" pitchFamily="18" charset="0"/>
              </a:rPr>
              <a:t>:</a:t>
            </a:r>
            <a:r>
              <a:rPr lang="ru-RU" sz="1600" b="1" dirty="0" smtClean="0">
                <a:solidFill>
                  <a:schemeClr val="tx1">
                    <a:lumMod val="95000"/>
                    <a:lumOff val="5000"/>
                  </a:schemeClr>
                </a:solidFill>
                <a:latin typeface="Times New Roman" pitchFamily="18" charset="0"/>
                <a:cs typeface="Times New Roman" pitchFamily="18" charset="0"/>
              </a:rPr>
              <a:t> </a:t>
            </a:r>
            <a:r>
              <a:rPr lang="ru-RU" sz="1600" b="1" dirty="0" smtClean="0">
                <a:solidFill>
                  <a:schemeClr val="tx1">
                    <a:lumMod val="95000"/>
                    <a:lumOff val="5000"/>
                  </a:schemeClr>
                </a:solidFill>
                <a:latin typeface="Times New Roman" pitchFamily="18" charset="0"/>
                <a:cs typeface="Times New Roman" pitchFamily="18" charset="0"/>
              </a:rPr>
              <a:t>Васильева Т.С</a:t>
            </a:r>
          </a:p>
          <a:p>
            <a:pPr algn="r"/>
            <a:r>
              <a:rPr lang="ru-RU" sz="1600" b="1" dirty="0" smtClean="0">
                <a:solidFill>
                  <a:schemeClr val="tx1">
                    <a:lumMod val="95000"/>
                    <a:lumOff val="5000"/>
                  </a:schemeClr>
                </a:solidFill>
                <a:latin typeface="Times New Roman" pitchFamily="18" charset="0"/>
                <a:cs typeface="Times New Roman" pitchFamily="18" charset="0"/>
              </a:rPr>
              <a:t>МКДОУ №3 г.Любани</a:t>
            </a:r>
            <a:endParaRPr lang="ru-RU" sz="1600" b="1" dirty="0">
              <a:solidFill>
                <a:schemeClr val="tx1">
                  <a:lumMod val="95000"/>
                  <a:lumOff val="5000"/>
                </a:schemeClr>
              </a:solidFill>
              <a:latin typeface="Times New Roman" pitchFamily="18" charset="0"/>
              <a:cs typeface="Times New Roman" pitchFamily="18" charset="0"/>
            </a:endParaRPr>
          </a:p>
          <a:p>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836712"/>
            <a:ext cx="8507288" cy="5102027"/>
          </a:xfrm>
        </p:spPr>
        <p:txBody>
          <a:bodyPr>
            <a:normAutofit fontScale="25000" lnSpcReduction="20000"/>
          </a:bodyPr>
          <a:lstStyle/>
          <a:p>
            <a:pPr algn="ctr">
              <a:buNone/>
            </a:pPr>
            <a:r>
              <a:rPr lang="ru-RU" sz="5600" dirty="0">
                <a:latin typeface="Times New Roman" pitchFamily="18" charset="0"/>
                <a:cs typeface="Times New Roman" pitchFamily="18" charset="0"/>
              </a:rPr>
              <a:t>Признаки импульсивности (анкета) Импульсивный ребенок </a:t>
            </a:r>
          </a:p>
          <a:p>
            <a:pPr algn="ctr">
              <a:buNone/>
            </a:pPr>
            <a:r>
              <a:rPr lang="ru-RU" sz="5600" dirty="0" smtClean="0">
                <a:latin typeface="Times New Roman" pitchFamily="18" charset="0"/>
                <a:cs typeface="Times New Roman" pitchFamily="18" charset="0"/>
              </a:rPr>
              <a:t> 1</a:t>
            </a:r>
            <a:r>
              <a:rPr lang="ru-RU" sz="5600" dirty="0">
                <a:latin typeface="Times New Roman" pitchFamily="18" charset="0"/>
                <a:cs typeface="Times New Roman" pitchFamily="18" charset="0"/>
              </a:rPr>
              <a:t>. Всегда быстро находит ответ, когда его о чем-то спрашивают (возможно, и неверный).</a:t>
            </a:r>
          </a:p>
          <a:p>
            <a:pPr algn="ctr">
              <a:buNone/>
            </a:pPr>
            <a:r>
              <a:rPr lang="ru-RU" sz="5600" dirty="0">
                <a:latin typeface="Times New Roman" pitchFamily="18" charset="0"/>
                <a:cs typeface="Times New Roman" pitchFamily="18" charset="0"/>
              </a:rPr>
              <a:t> 2. У него часто меняется настроение.</a:t>
            </a:r>
          </a:p>
          <a:p>
            <a:pPr algn="ctr">
              <a:buNone/>
            </a:pPr>
            <a:r>
              <a:rPr lang="ru-RU" sz="5600" dirty="0">
                <a:latin typeface="Times New Roman" pitchFamily="18" charset="0"/>
                <a:cs typeface="Times New Roman" pitchFamily="18" charset="0"/>
              </a:rPr>
              <a:t> 3. Многие вещи его раздражают, выводят из себя.</a:t>
            </a:r>
          </a:p>
          <a:p>
            <a:pPr algn="ctr">
              <a:buNone/>
            </a:pPr>
            <a:r>
              <a:rPr lang="ru-RU" sz="5600" dirty="0">
                <a:latin typeface="Times New Roman" pitchFamily="18" charset="0"/>
                <a:cs typeface="Times New Roman" pitchFamily="18" charset="0"/>
              </a:rPr>
              <a:t> 4. Ему нравится работа, которую можно делать быстро.</a:t>
            </a:r>
          </a:p>
          <a:p>
            <a:pPr algn="ctr">
              <a:buNone/>
            </a:pPr>
            <a:r>
              <a:rPr lang="ru-RU" sz="5600" dirty="0">
                <a:latin typeface="Times New Roman" pitchFamily="18" charset="0"/>
                <a:cs typeface="Times New Roman" pitchFamily="18" charset="0"/>
              </a:rPr>
              <a:t> 5. Обидчив, но не злопамятен. </a:t>
            </a:r>
          </a:p>
          <a:p>
            <a:pPr algn="ctr">
              <a:buNone/>
            </a:pPr>
            <a:r>
              <a:rPr lang="ru-RU" sz="5600" dirty="0">
                <a:latin typeface="Times New Roman" pitchFamily="18" charset="0"/>
                <a:cs typeface="Times New Roman" pitchFamily="18" charset="0"/>
              </a:rPr>
              <a:t>6. Часто чувствуется, что ему все надоело. </a:t>
            </a:r>
          </a:p>
          <a:p>
            <a:pPr algn="ctr">
              <a:buNone/>
            </a:pPr>
            <a:r>
              <a:rPr lang="ru-RU" sz="5600" dirty="0">
                <a:latin typeface="Times New Roman" pitchFamily="18" charset="0"/>
                <a:cs typeface="Times New Roman" pitchFamily="18" charset="0"/>
              </a:rPr>
              <a:t>7. Быстро, не колеблясь, принимает решения. </a:t>
            </a:r>
          </a:p>
          <a:p>
            <a:pPr algn="ctr">
              <a:buNone/>
            </a:pPr>
            <a:r>
              <a:rPr lang="ru-RU" sz="5600" dirty="0">
                <a:latin typeface="Times New Roman" pitchFamily="18" charset="0"/>
                <a:cs typeface="Times New Roman" pitchFamily="18" charset="0"/>
              </a:rPr>
              <a:t>8. Может резко отказаться от еды, которую не любит.</a:t>
            </a:r>
          </a:p>
          <a:p>
            <a:pPr algn="ctr">
              <a:buNone/>
            </a:pPr>
            <a:r>
              <a:rPr lang="ru-RU" sz="5600" dirty="0">
                <a:latin typeface="Times New Roman" pitchFamily="18" charset="0"/>
                <a:cs typeface="Times New Roman" pitchFamily="18" charset="0"/>
              </a:rPr>
              <a:t> 9. Нередко отвлекается на занятиях. </a:t>
            </a:r>
          </a:p>
          <a:p>
            <a:pPr algn="ctr">
              <a:buNone/>
            </a:pPr>
            <a:r>
              <a:rPr lang="ru-RU" sz="5600" dirty="0">
                <a:latin typeface="Times New Roman" pitchFamily="18" charset="0"/>
                <a:cs typeface="Times New Roman" pitchFamily="18" charset="0"/>
              </a:rPr>
              <a:t>10. Когда кто-то из ребят на него кричит, он кричит в ответ. </a:t>
            </a:r>
          </a:p>
          <a:p>
            <a:pPr algn="ctr">
              <a:buNone/>
            </a:pPr>
            <a:r>
              <a:rPr lang="ru-RU" sz="5600" dirty="0">
                <a:latin typeface="Times New Roman" pitchFamily="18" charset="0"/>
                <a:cs typeface="Times New Roman" pitchFamily="18" charset="0"/>
              </a:rPr>
              <a:t>11. Обычно уверен, что справится с любым заданием. </a:t>
            </a:r>
          </a:p>
          <a:p>
            <a:pPr algn="ctr">
              <a:buNone/>
            </a:pPr>
            <a:r>
              <a:rPr lang="ru-RU" sz="5600" dirty="0">
                <a:latin typeface="Times New Roman" pitchFamily="18" charset="0"/>
                <a:cs typeface="Times New Roman" pitchFamily="18" charset="0"/>
              </a:rPr>
              <a:t>12. Может нагрубить родителям, воспитателю.</a:t>
            </a:r>
          </a:p>
          <a:p>
            <a:pPr algn="ctr">
              <a:buNone/>
            </a:pPr>
            <a:r>
              <a:rPr lang="ru-RU" sz="5600" dirty="0">
                <a:latin typeface="Times New Roman" pitchFamily="18" charset="0"/>
                <a:cs typeface="Times New Roman" pitchFamily="18" charset="0"/>
              </a:rPr>
              <a:t> 13. Временами кажется, что он переполнен энергией. </a:t>
            </a:r>
          </a:p>
          <a:p>
            <a:pPr algn="ctr">
              <a:buNone/>
            </a:pPr>
            <a:r>
              <a:rPr lang="ru-RU" sz="5600" dirty="0">
                <a:latin typeface="Times New Roman" pitchFamily="18" charset="0"/>
                <a:cs typeface="Times New Roman" pitchFamily="18" charset="0"/>
              </a:rPr>
              <a:t>14. Это человек действия, рассуждать не умеет и не любит. </a:t>
            </a:r>
          </a:p>
          <a:p>
            <a:pPr algn="ctr">
              <a:buNone/>
            </a:pPr>
            <a:r>
              <a:rPr lang="ru-RU" sz="5600" dirty="0">
                <a:latin typeface="Times New Roman" pitchFamily="18" charset="0"/>
                <a:cs typeface="Times New Roman" pitchFamily="18" charset="0"/>
              </a:rPr>
              <a:t>15. Требует к себе внимания , не хочет ждать. </a:t>
            </a:r>
          </a:p>
          <a:p>
            <a:pPr algn="ctr">
              <a:buNone/>
            </a:pPr>
            <a:r>
              <a:rPr lang="ru-RU" sz="5600" dirty="0">
                <a:latin typeface="Times New Roman" pitchFamily="18" charset="0"/>
                <a:cs typeface="Times New Roman" pitchFamily="18" charset="0"/>
              </a:rPr>
              <a:t>16. В играх не подчиняется общим правилам.</a:t>
            </a:r>
          </a:p>
          <a:p>
            <a:pPr algn="ctr">
              <a:buNone/>
            </a:pPr>
            <a:r>
              <a:rPr lang="ru-RU" sz="5600" dirty="0">
                <a:latin typeface="Times New Roman" pitchFamily="18" charset="0"/>
                <a:cs typeface="Times New Roman" pitchFamily="18" charset="0"/>
              </a:rPr>
              <a:t> 17. Горячится во время разговора, часто повышает голос. </a:t>
            </a:r>
          </a:p>
          <a:p>
            <a:pPr algn="ctr">
              <a:buNone/>
            </a:pPr>
            <a:r>
              <a:rPr lang="ru-RU" sz="5600" dirty="0">
                <a:latin typeface="Times New Roman" pitchFamily="18" charset="0"/>
                <a:cs typeface="Times New Roman" pitchFamily="18" charset="0"/>
              </a:rPr>
              <a:t>18. Легко забывает поручения старших, увлекается игрой. </a:t>
            </a:r>
          </a:p>
          <a:p>
            <a:pPr algn="ctr">
              <a:buNone/>
            </a:pPr>
            <a:r>
              <a:rPr lang="ru-RU" sz="5600" dirty="0">
                <a:latin typeface="Times New Roman" pitchFamily="18" charset="0"/>
                <a:cs typeface="Times New Roman" pitchFamily="18" charset="0"/>
              </a:rPr>
              <a:t>19. Любит организовывать и предводительствовать.</a:t>
            </a:r>
          </a:p>
          <a:p>
            <a:pPr algn="ctr">
              <a:buNone/>
            </a:pPr>
            <a:r>
              <a:rPr lang="ru-RU" sz="5600" dirty="0">
                <a:latin typeface="Times New Roman" pitchFamily="18" charset="0"/>
                <a:cs typeface="Times New Roman" pitchFamily="18" charset="0"/>
              </a:rPr>
              <a:t> 20. Похвала и порицание действуют на него сильнее, чем на других. </a:t>
            </a:r>
          </a:p>
          <a:p>
            <a:pPr algn="ctr">
              <a:buNone/>
            </a:pPr>
            <a:r>
              <a:rPr lang="ru-RU" sz="5600" dirty="0">
                <a:latin typeface="Times New Roman" pitchFamily="18" charset="0"/>
                <a:cs typeface="Times New Roman" pitchFamily="18" charset="0"/>
              </a:rPr>
              <a:t>Для получения объективных данных необходимо, чтобы 2-3 взрослых человека, хорошо знающих ребенка, оценили уровень его импульсивности с помощью данной анкеты. Затем надо суммировать все баллы во всех исследованиях и найти средний балл. Результат 15—20 баллов свидетельствует о высокой импульсивности, 7—14—о средней, 1—6 баллов — о низкой.</a:t>
            </a:r>
          </a:p>
          <a:p>
            <a:pPr>
              <a:buNone/>
            </a:pPr>
            <a:endParaRPr lang="ru-RU" sz="5100" dirty="0" smtClean="0">
              <a:solidFill>
                <a:schemeClr val="tx2">
                  <a:lumMod val="75000"/>
                </a:schemeClr>
              </a:solidFill>
              <a:latin typeface="Times New Roman" pitchFamily="18" charset="0"/>
              <a:cs typeface="Times New Roman" pitchFamily="18" charset="0"/>
            </a:endParaRPr>
          </a:p>
          <a:p>
            <a:pPr>
              <a:buNone/>
            </a:pPr>
            <a:r>
              <a:rPr lang="ru-RU" sz="8000" b="1" dirty="0" smtClean="0">
                <a:solidFill>
                  <a:schemeClr val="tx2">
                    <a:lumMod val="75000"/>
                  </a:schemeClr>
                </a:solidFill>
                <a:latin typeface="Times New Roman" pitchFamily="18" charset="0"/>
                <a:cs typeface="Times New Roman" pitchFamily="18" charset="0"/>
              </a:rPr>
              <a:t>                        </a:t>
            </a:r>
            <a:endParaRPr lang="ru-RU" sz="80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11172350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5"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 calcmode="lin" valueType="num">
                                      <p:cBhvr>
                                        <p:cTn id="105" dur="1000" fill="hold"/>
                                        <p:tgtEl>
                                          <p:spTgt spid="3">
                                            <p:txEl>
                                              <p:pRg st="14" end="14"/>
                                            </p:txEl>
                                          </p:spTgt>
                                        </p:tgtEl>
                                        <p:attrNameLst>
                                          <p:attrName>ppt_w</p:attrName>
                                        </p:attrNameLst>
                                      </p:cBhvr>
                                      <p:tavLst>
                                        <p:tav tm="0">
                                          <p:val>
                                            <p:strVal val="#ppt_w*0.70"/>
                                          </p:val>
                                        </p:tav>
                                        <p:tav tm="100000">
                                          <p:val>
                                            <p:strVal val="#ppt_w"/>
                                          </p:val>
                                        </p:tav>
                                      </p:tavLst>
                                    </p:anim>
                                    <p:anim calcmode="lin" valueType="num">
                                      <p:cBhvr>
                                        <p:cTn id="106" dur="1000" fill="hold"/>
                                        <p:tgtEl>
                                          <p:spTgt spid="3">
                                            <p:txEl>
                                              <p:pRg st="14" end="14"/>
                                            </p:txEl>
                                          </p:spTgt>
                                        </p:tgtEl>
                                        <p:attrNameLst>
                                          <p:attrName>ppt_h</p:attrName>
                                        </p:attrNameLst>
                                      </p:cBhvr>
                                      <p:tavLst>
                                        <p:tav tm="0">
                                          <p:val>
                                            <p:strVal val="#ppt_h"/>
                                          </p:val>
                                        </p:tav>
                                        <p:tav tm="100000">
                                          <p:val>
                                            <p:strVal val="#ppt_h"/>
                                          </p:val>
                                        </p:tav>
                                      </p:tavLst>
                                    </p:anim>
                                    <p:animEffect transition="in" filter="fade">
                                      <p:cBhvr>
                                        <p:cTn id="107" dur="1000"/>
                                        <p:tgtEl>
                                          <p:spTgt spid="3">
                                            <p:txEl>
                                              <p:pRg st="14" end="14"/>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55"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 calcmode="lin" valueType="num">
                                      <p:cBhvr>
                                        <p:cTn id="112" dur="1000" fill="hold"/>
                                        <p:tgtEl>
                                          <p:spTgt spid="3">
                                            <p:txEl>
                                              <p:pRg st="15" end="15"/>
                                            </p:txEl>
                                          </p:spTgt>
                                        </p:tgtEl>
                                        <p:attrNameLst>
                                          <p:attrName>ppt_w</p:attrName>
                                        </p:attrNameLst>
                                      </p:cBhvr>
                                      <p:tavLst>
                                        <p:tav tm="0">
                                          <p:val>
                                            <p:strVal val="#ppt_w*0.70"/>
                                          </p:val>
                                        </p:tav>
                                        <p:tav tm="100000">
                                          <p:val>
                                            <p:strVal val="#ppt_w"/>
                                          </p:val>
                                        </p:tav>
                                      </p:tavLst>
                                    </p:anim>
                                    <p:anim calcmode="lin" valueType="num">
                                      <p:cBhvr>
                                        <p:cTn id="113" dur="1000" fill="hold"/>
                                        <p:tgtEl>
                                          <p:spTgt spid="3">
                                            <p:txEl>
                                              <p:pRg st="15" end="15"/>
                                            </p:txEl>
                                          </p:spTgt>
                                        </p:tgtEl>
                                        <p:attrNameLst>
                                          <p:attrName>ppt_h</p:attrName>
                                        </p:attrNameLst>
                                      </p:cBhvr>
                                      <p:tavLst>
                                        <p:tav tm="0">
                                          <p:val>
                                            <p:strVal val="#ppt_h"/>
                                          </p:val>
                                        </p:tav>
                                        <p:tav tm="100000">
                                          <p:val>
                                            <p:strVal val="#ppt_h"/>
                                          </p:val>
                                        </p:tav>
                                      </p:tavLst>
                                    </p:anim>
                                    <p:animEffect transition="in" filter="fade">
                                      <p:cBhvr>
                                        <p:cTn id="114" dur="1000"/>
                                        <p:tgtEl>
                                          <p:spTgt spid="3">
                                            <p:txEl>
                                              <p:pRg st="15" end="1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presetSubtype="0" fill="hold" grpId="0" nodeType="clickEffect">
                                  <p:stCondLst>
                                    <p:cond delay="0"/>
                                  </p:stCondLst>
                                  <p:childTnLst>
                                    <p:set>
                                      <p:cBhvr>
                                        <p:cTn id="118" dur="1" fill="hold">
                                          <p:stCondLst>
                                            <p:cond delay="0"/>
                                          </p:stCondLst>
                                        </p:cTn>
                                        <p:tgtEl>
                                          <p:spTgt spid="3">
                                            <p:txEl>
                                              <p:pRg st="16" end="16"/>
                                            </p:txEl>
                                          </p:spTgt>
                                        </p:tgtEl>
                                        <p:attrNameLst>
                                          <p:attrName>style.visibility</p:attrName>
                                        </p:attrNameLst>
                                      </p:cBhvr>
                                      <p:to>
                                        <p:strVal val="visible"/>
                                      </p:to>
                                    </p:set>
                                    <p:anim calcmode="lin" valueType="num">
                                      <p:cBhvr>
                                        <p:cTn id="119" dur="1000" fill="hold"/>
                                        <p:tgtEl>
                                          <p:spTgt spid="3">
                                            <p:txEl>
                                              <p:pRg st="16" end="16"/>
                                            </p:txEl>
                                          </p:spTgt>
                                        </p:tgtEl>
                                        <p:attrNameLst>
                                          <p:attrName>ppt_w</p:attrName>
                                        </p:attrNameLst>
                                      </p:cBhvr>
                                      <p:tavLst>
                                        <p:tav tm="0">
                                          <p:val>
                                            <p:strVal val="#ppt_w*0.70"/>
                                          </p:val>
                                        </p:tav>
                                        <p:tav tm="100000">
                                          <p:val>
                                            <p:strVal val="#ppt_w"/>
                                          </p:val>
                                        </p:tav>
                                      </p:tavLst>
                                    </p:anim>
                                    <p:anim calcmode="lin" valueType="num">
                                      <p:cBhvr>
                                        <p:cTn id="120" dur="1000" fill="hold"/>
                                        <p:tgtEl>
                                          <p:spTgt spid="3">
                                            <p:txEl>
                                              <p:pRg st="16" end="16"/>
                                            </p:txEl>
                                          </p:spTgt>
                                        </p:tgtEl>
                                        <p:attrNameLst>
                                          <p:attrName>ppt_h</p:attrName>
                                        </p:attrNameLst>
                                      </p:cBhvr>
                                      <p:tavLst>
                                        <p:tav tm="0">
                                          <p:val>
                                            <p:strVal val="#ppt_h"/>
                                          </p:val>
                                        </p:tav>
                                        <p:tav tm="100000">
                                          <p:val>
                                            <p:strVal val="#ppt_h"/>
                                          </p:val>
                                        </p:tav>
                                      </p:tavLst>
                                    </p:anim>
                                    <p:animEffect transition="in" filter="fade">
                                      <p:cBhvr>
                                        <p:cTn id="121" dur="1000"/>
                                        <p:tgtEl>
                                          <p:spTgt spid="3">
                                            <p:txEl>
                                              <p:pRg st="16" end="16"/>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55" presetClass="entr" presetSubtype="0" fill="hold" grpId="0" nodeType="clickEffect">
                                  <p:stCondLst>
                                    <p:cond delay="0"/>
                                  </p:stCondLst>
                                  <p:childTnLst>
                                    <p:set>
                                      <p:cBhvr>
                                        <p:cTn id="125" dur="1" fill="hold">
                                          <p:stCondLst>
                                            <p:cond delay="0"/>
                                          </p:stCondLst>
                                        </p:cTn>
                                        <p:tgtEl>
                                          <p:spTgt spid="3">
                                            <p:txEl>
                                              <p:pRg st="17" end="17"/>
                                            </p:txEl>
                                          </p:spTgt>
                                        </p:tgtEl>
                                        <p:attrNameLst>
                                          <p:attrName>style.visibility</p:attrName>
                                        </p:attrNameLst>
                                      </p:cBhvr>
                                      <p:to>
                                        <p:strVal val="visible"/>
                                      </p:to>
                                    </p:set>
                                    <p:anim calcmode="lin" valueType="num">
                                      <p:cBhvr>
                                        <p:cTn id="126" dur="1000" fill="hold"/>
                                        <p:tgtEl>
                                          <p:spTgt spid="3">
                                            <p:txEl>
                                              <p:pRg st="17" end="17"/>
                                            </p:txEl>
                                          </p:spTgt>
                                        </p:tgtEl>
                                        <p:attrNameLst>
                                          <p:attrName>ppt_w</p:attrName>
                                        </p:attrNameLst>
                                      </p:cBhvr>
                                      <p:tavLst>
                                        <p:tav tm="0">
                                          <p:val>
                                            <p:strVal val="#ppt_w*0.70"/>
                                          </p:val>
                                        </p:tav>
                                        <p:tav tm="100000">
                                          <p:val>
                                            <p:strVal val="#ppt_w"/>
                                          </p:val>
                                        </p:tav>
                                      </p:tavLst>
                                    </p:anim>
                                    <p:anim calcmode="lin" valueType="num">
                                      <p:cBhvr>
                                        <p:cTn id="127" dur="1000" fill="hold"/>
                                        <p:tgtEl>
                                          <p:spTgt spid="3">
                                            <p:txEl>
                                              <p:pRg st="17" end="17"/>
                                            </p:txEl>
                                          </p:spTgt>
                                        </p:tgtEl>
                                        <p:attrNameLst>
                                          <p:attrName>ppt_h</p:attrName>
                                        </p:attrNameLst>
                                      </p:cBhvr>
                                      <p:tavLst>
                                        <p:tav tm="0">
                                          <p:val>
                                            <p:strVal val="#ppt_h"/>
                                          </p:val>
                                        </p:tav>
                                        <p:tav tm="100000">
                                          <p:val>
                                            <p:strVal val="#ppt_h"/>
                                          </p:val>
                                        </p:tav>
                                      </p:tavLst>
                                    </p:anim>
                                    <p:animEffect transition="in" filter="fade">
                                      <p:cBhvr>
                                        <p:cTn id="128" dur="1000"/>
                                        <p:tgtEl>
                                          <p:spTgt spid="3">
                                            <p:txEl>
                                              <p:pRg st="17" end="17"/>
                                            </p:txEl>
                                          </p:spTgt>
                                        </p:tgtEl>
                                      </p:cBhvr>
                                    </p:animEffect>
                                  </p:childTnLst>
                                </p:cTn>
                              </p:par>
                            </p:childTnLst>
                          </p:cTn>
                        </p:par>
                      </p:childTnLst>
                    </p:cTn>
                  </p:par>
                  <p:par>
                    <p:cTn id="129" fill="hold">
                      <p:stCondLst>
                        <p:cond delay="indefinite"/>
                      </p:stCondLst>
                      <p:childTnLst>
                        <p:par>
                          <p:cTn id="130" fill="hold">
                            <p:stCondLst>
                              <p:cond delay="0"/>
                            </p:stCondLst>
                            <p:childTnLst>
                              <p:par>
                                <p:cTn id="131" presetID="55" presetClass="entr" presetSubtype="0" fill="hold" grpId="0" nodeType="clickEffect">
                                  <p:stCondLst>
                                    <p:cond delay="0"/>
                                  </p:stCondLst>
                                  <p:childTnLst>
                                    <p:set>
                                      <p:cBhvr>
                                        <p:cTn id="132" dur="1" fill="hold">
                                          <p:stCondLst>
                                            <p:cond delay="0"/>
                                          </p:stCondLst>
                                        </p:cTn>
                                        <p:tgtEl>
                                          <p:spTgt spid="3">
                                            <p:txEl>
                                              <p:pRg st="18" end="18"/>
                                            </p:txEl>
                                          </p:spTgt>
                                        </p:tgtEl>
                                        <p:attrNameLst>
                                          <p:attrName>style.visibility</p:attrName>
                                        </p:attrNameLst>
                                      </p:cBhvr>
                                      <p:to>
                                        <p:strVal val="visible"/>
                                      </p:to>
                                    </p:set>
                                    <p:anim calcmode="lin" valueType="num">
                                      <p:cBhvr>
                                        <p:cTn id="133" dur="1000" fill="hold"/>
                                        <p:tgtEl>
                                          <p:spTgt spid="3">
                                            <p:txEl>
                                              <p:pRg st="18" end="18"/>
                                            </p:txEl>
                                          </p:spTgt>
                                        </p:tgtEl>
                                        <p:attrNameLst>
                                          <p:attrName>ppt_w</p:attrName>
                                        </p:attrNameLst>
                                      </p:cBhvr>
                                      <p:tavLst>
                                        <p:tav tm="0">
                                          <p:val>
                                            <p:strVal val="#ppt_w*0.70"/>
                                          </p:val>
                                        </p:tav>
                                        <p:tav tm="100000">
                                          <p:val>
                                            <p:strVal val="#ppt_w"/>
                                          </p:val>
                                        </p:tav>
                                      </p:tavLst>
                                    </p:anim>
                                    <p:anim calcmode="lin" valueType="num">
                                      <p:cBhvr>
                                        <p:cTn id="134" dur="1000" fill="hold"/>
                                        <p:tgtEl>
                                          <p:spTgt spid="3">
                                            <p:txEl>
                                              <p:pRg st="18" end="18"/>
                                            </p:txEl>
                                          </p:spTgt>
                                        </p:tgtEl>
                                        <p:attrNameLst>
                                          <p:attrName>ppt_h</p:attrName>
                                        </p:attrNameLst>
                                      </p:cBhvr>
                                      <p:tavLst>
                                        <p:tav tm="0">
                                          <p:val>
                                            <p:strVal val="#ppt_h"/>
                                          </p:val>
                                        </p:tav>
                                        <p:tav tm="100000">
                                          <p:val>
                                            <p:strVal val="#ppt_h"/>
                                          </p:val>
                                        </p:tav>
                                      </p:tavLst>
                                    </p:anim>
                                    <p:animEffect transition="in" filter="fade">
                                      <p:cBhvr>
                                        <p:cTn id="135" dur="1000"/>
                                        <p:tgtEl>
                                          <p:spTgt spid="3">
                                            <p:txEl>
                                              <p:pRg st="18" end="18"/>
                                            </p:txEl>
                                          </p:spTgt>
                                        </p:tgtEl>
                                      </p:cBhvr>
                                    </p:animEffect>
                                  </p:childTnLst>
                                </p:cTn>
                              </p:par>
                            </p:childTnLst>
                          </p:cTn>
                        </p:par>
                      </p:childTnLst>
                    </p:cTn>
                  </p:par>
                  <p:par>
                    <p:cTn id="136" fill="hold">
                      <p:stCondLst>
                        <p:cond delay="indefinite"/>
                      </p:stCondLst>
                      <p:childTnLst>
                        <p:par>
                          <p:cTn id="137" fill="hold">
                            <p:stCondLst>
                              <p:cond delay="0"/>
                            </p:stCondLst>
                            <p:childTnLst>
                              <p:par>
                                <p:cTn id="138" presetID="55" presetClass="entr" presetSubtype="0" fill="hold" grpId="0" nodeType="clickEffect">
                                  <p:stCondLst>
                                    <p:cond delay="0"/>
                                  </p:stCondLst>
                                  <p:childTnLst>
                                    <p:set>
                                      <p:cBhvr>
                                        <p:cTn id="139" dur="1" fill="hold">
                                          <p:stCondLst>
                                            <p:cond delay="0"/>
                                          </p:stCondLst>
                                        </p:cTn>
                                        <p:tgtEl>
                                          <p:spTgt spid="3">
                                            <p:txEl>
                                              <p:pRg st="19" end="19"/>
                                            </p:txEl>
                                          </p:spTgt>
                                        </p:tgtEl>
                                        <p:attrNameLst>
                                          <p:attrName>style.visibility</p:attrName>
                                        </p:attrNameLst>
                                      </p:cBhvr>
                                      <p:to>
                                        <p:strVal val="visible"/>
                                      </p:to>
                                    </p:set>
                                    <p:anim calcmode="lin" valueType="num">
                                      <p:cBhvr>
                                        <p:cTn id="140" dur="1000" fill="hold"/>
                                        <p:tgtEl>
                                          <p:spTgt spid="3">
                                            <p:txEl>
                                              <p:pRg st="19" end="19"/>
                                            </p:txEl>
                                          </p:spTgt>
                                        </p:tgtEl>
                                        <p:attrNameLst>
                                          <p:attrName>ppt_w</p:attrName>
                                        </p:attrNameLst>
                                      </p:cBhvr>
                                      <p:tavLst>
                                        <p:tav tm="0">
                                          <p:val>
                                            <p:strVal val="#ppt_w*0.70"/>
                                          </p:val>
                                        </p:tav>
                                        <p:tav tm="100000">
                                          <p:val>
                                            <p:strVal val="#ppt_w"/>
                                          </p:val>
                                        </p:tav>
                                      </p:tavLst>
                                    </p:anim>
                                    <p:anim calcmode="lin" valueType="num">
                                      <p:cBhvr>
                                        <p:cTn id="141" dur="1000" fill="hold"/>
                                        <p:tgtEl>
                                          <p:spTgt spid="3">
                                            <p:txEl>
                                              <p:pRg st="19" end="19"/>
                                            </p:txEl>
                                          </p:spTgt>
                                        </p:tgtEl>
                                        <p:attrNameLst>
                                          <p:attrName>ppt_h</p:attrName>
                                        </p:attrNameLst>
                                      </p:cBhvr>
                                      <p:tavLst>
                                        <p:tav tm="0">
                                          <p:val>
                                            <p:strVal val="#ppt_h"/>
                                          </p:val>
                                        </p:tav>
                                        <p:tav tm="100000">
                                          <p:val>
                                            <p:strVal val="#ppt_h"/>
                                          </p:val>
                                        </p:tav>
                                      </p:tavLst>
                                    </p:anim>
                                    <p:animEffect transition="in" filter="fade">
                                      <p:cBhvr>
                                        <p:cTn id="142" dur="1000"/>
                                        <p:tgtEl>
                                          <p:spTgt spid="3">
                                            <p:txEl>
                                              <p:pRg st="19" end="19"/>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55" presetClass="entr" presetSubtype="0" fill="hold" grpId="0" nodeType="clickEffect">
                                  <p:stCondLst>
                                    <p:cond delay="0"/>
                                  </p:stCondLst>
                                  <p:childTnLst>
                                    <p:set>
                                      <p:cBhvr>
                                        <p:cTn id="146" dur="1" fill="hold">
                                          <p:stCondLst>
                                            <p:cond delay="0"/>
                                          </p:stCondLst>
                                        </p:cTn>
                                        <p:tgtEl>
                                          <p:spTgt spid="3">
                                            <p:txEl>
                                              <p:pRg st="20" end="20"/>
                                            </p:txEl>
                                          </p:spTgt>
                                        </p:tgtEl>
                                        <p:attrNameLst>
                                          <p:attrName>style.visibility</p:attrName>
                                        </p:attrNameLst>
                                      </p:cBhvr>
                                      <p:to>
                                        <p:strVal val="visible"/>
                                      </p:to>
                                    </p:set>
                                    <p:anim calcmode="lin" valueType="num">
                                      <p:cBhvr>
                                        <p:cTn id="147" dur="1000" fill="hold"/>
                                        <p:tgtEl>
                                          <p:spTgt spid="3">
                                            <p:txEl>
                                              <p:pRg st="20" end="20"/>
                                            </p:txEl>
                                          </p:spTgt>
                                        </p:tgtEl>
                                        <p:attrNameLst>
                                          <p:attrName>ppt_w</p:attrName>
                                        </p:attrNameLst>
                                      </p:cBhvr>
                                      <p:tavLst>
                                        <p:tav tm="0">
                                          <p:val>
                                            <p:strVal val="#ppt_w*0.70"/>
                                          </p:val>
                                        </p:tav>
                                        <p:tav tm="100000">
                                          <p:val>
                                            <p:strVal val="#ppt_w"/>
                                          </p:val>
                                        </p:tav>
                                      </p:tavLst>
                                    </p:anim>
                                    <p:anim calcmode="lin" valueType="num">
                                      <p:cBhvr>
                                        <p:cTn id="148" dur="1000" fill="hold"/>
                                        <p:tgtEl>
                                          <p:spTgt spid="3">
                                            <p:txEl>
                                              <p:pRg st="20" end="20"/>
                                            </p:txEl>
                                          </p:spTgt>
                                        </p:tgtEl>
                                        <p:attrNameLst>
                                          <p:attrName>ppt_h</p:attrName>
                                        </p:attrNameLst>
                                      </p:cBhvr>
                                      <p:tavLst>
                                        <p:tav tm="0">
                                          <p:val>
                                            <p:strVal val="#ppt_h"/>
                                          </p:val>
                                        </p:tav>
                                        <p:tav tm="100000">
                                          <p:val>
                                            <p:strVal val="#ppt_h"/>
                                          </p:val>
                                        </p:tav>
                                      </p:tavLst>
                                    </p:anim>
                                    <p:animEffect transition="in" filter="fade">
                                      <p:cBhvr>
                                        <p:cTn id="149" dur="1000"/>
                                        <p:tgtEl>
                                          <p:spTgt spid="3">
                                            <p:txEl>
                                              <p:pRg st="20" end="20"/>
                                            </p:txEl>
                                          </p:spTgt>
                                        </p:tgtEl>
                                      </p:cBhvr>
                                    </p:animEffect>
                                  </p:childTnLst>
                                </p:cTn>
                              </p:par>
                            </p:childTnLst>
                          </p:cTn>
                        </p:par>
                      </p:childTnLst>
                    </p:cTn>
                  </p:par>
                  <p:par>
                    <p:cTn id="150" fill="hold">
                      <p:stCondLst>
                        <p:cond delay="indefinite"/>
                      </p:stCondLst>
                      <p:childTnLst>
                        <p:par>
                          <p:cTn id="151" fill="hold">
                            <p:stCondLst>
                              <p:cond delay="0"/>
                            </p:stCondLst>
                            <p:childTnLst>
                              <p:par>
                                <p:cTn id="152" presetID="55" presetClass="entr" presetSubtype="0" fill="hold" grpId="0" nodeType="clickEffect">
                                  <p:stCondLst>
                                    <p:cond delay="0"/>
                                  </p:stCondLst>
                                  <p:childTnLst>
                                    <p:set>
                                      <p:cBhvr>
                                        <p:cTn id="153" dur="1" fill="hold">
                                          <p:stCondLst>
                                            <p:cond delay="0"/>
                                          </p:stCondLst>
                                        </p:cTn>
                                        <p:tgtEl>
                                          <p:spTgt spid="3">
                                            <p:txEl>
                                              <p:pRg st="21" end="21"/>
                                            </p:txEl>
                                          </p:spTgt>
                                        </p:tgtEl>
                                        <p:attrNameLst>
                                          <p:attrName>style.visibility</p:attrName>
                                        </p:attrNameLst>
                                      </p:cBhvr>
                                      <p:to>
                                        <p:strVal val="visible"/>
                                      </p:to>
                                    </p:set>
                                    <p:anim calcmode="lin" valueType="num">
                                      <p:cBhvr>
                                        <p:cTn id="154" dur="1000" fill="hold"/>
                                        <p:tgtEl>
                                          <p:spTgt spid="3">
                                            <p:txEl>
                                              <p:pRg st="21" end="21"/>
                                            </p:txEl>
                                          </p:spTgt>
                                        </p:tgtEl>
                                        <p:attrNameLst>
                                          <p:attrName>ppt_w</p:attrName>
                                        </p:attrNameLst>
                                      </p:cBhvr>
                                      <p:tavLst>
                                        <p:tav tm="0">
                                          <p:val>
                                            <p:strVal val="#ppt_w*0.70"/>
                                          </p:val>
                                        </p:tav>
                                        <p:tav tm="100000">
                                          <p:val>
                                            <p:strVal val="#ppt_w"/>
                                          </p:val>
                                        </p:tav>
                                      </p:tavLst>
                                    </p:anim>
                                    <p:anim calcmode="lin" valueType="num">
                                      <p:cBhvr>
                                        <p:cTn id="155" dur="1000" fill="hold"/>
                                        <p:tgtEl>
                                          <p:spTgt spid="3">
                                            <p:txEl>
                                              <p:pRg st="21" end="21"/>
                                            </p:txEl>
                                          </p:spTgt>
                                        </p:tgtEl>
                                        <p:attrNameLst>
                                          <p:attrName>ppt_h</p:attrName>
                                        </p:attrNameLst>
                                      </p:cBhvr>
                                      <p:tavLst>
                                        <p:tav tm="0">
                                          <p:val>
                                            <p:strVal val="#ppt_h"/>
                                          </p:val>
                                        </p:tav>
                                        <p:tav tm="100000">
                                          <p:val>
                                            <p:strVal val="#ppt_h"/>
                                          </p:val>
                                        </p:tav>
                                      </p:tavLst>
                                    </p:anim>
                                    <p:animEffect transition="in" filter="fade">
                                      <p:cBhvr>
                                        <p:cTn id="156" dur="1000"/>
                                        <p:tgtEl>
                                          <p:spTgt spid="3">
                                            <p:txEl>
                                              <p:pRg st="21" end="21"/>
                                            </p:txEl>
                                          </p:spTgt>
                                        </p:tgtEl>
                                      </p:cBhvr>
                                    </p:animEffect>
                                  </p:childTnLst>
                                </p:cTn>
                              </p:par>
                            </p:childTnLst>
                          </p:cTn>
                        </p:par>
                      </p:childTnLst>
                    </p:cTn>
                  </p:par>
                  <p:par>
                    <p:cTn id="157" fill="hold">
                      <p:stCondLst>
                        <p:cond delay="indefinite"/>
                      </p:stCondLst>
                      <p:childTnLst>
                        <p:par>
                          <p:cTn id="158" fill="hold">
                            <p:stCondLst>
                              <p:cond delay="0"/>
                            </p:stCondLst>
                            <p:childTnLst>
                              <p:par>
                                <p:cTn id="159" presetID="55" presetClass="entr" presetSubtype="0" fill="hold" grpId="0" nodeType="clickEffect">
                                  <p:stCondLst>
                                    <p:cond delay="0"/>
                                  </p:stCondLst>
                                  <p:childTnLst>
                                    <p:set>
                                      <p:cBhvr>
                                        <p:cTn id="160" dur="1" fill="hold">
                                          <p:stCondLst>
                                            <p:cond delay="0"/>
                                          </p:stCondLst>
                                        </p:cTn>
                                        <p:tgtEl>
                                          <p:spTgt spid="3">
                                            <p:txEl>
                                              <p:pRg st="23" end="23"/>
                                            </p:txEl>
                                          </p:spTgt>
                                        </p:tgtEl>
                                        <p:attrNameLst>
                                          <p:attrName>style.visibility</p:attrName>
                                        </p:attrNameLst>
                                      </p:cBhvr>
                                      <p:to>
                                        <p:strVal val="visible"/>
                                      </p:to>
                                    </p:set>
                                    <p:anim calcmode="lin" valueType="num">
                                      <p:cBhvr>
                                        <p:cTn id="161" dur="1000" fill="hold"/>
                                        <p:tgtEl>
                                          <p:spTgt spid="3">
                                            <p:txEl>
                                              <p:pRg st="23" end="23"/>
                                            </p:txEl>
                                          </p:spTgt>
                                        </p:tgtEl>
                                        <p:attrNameLst>
                                          <p:attrName>ppt_w</p:attrName>
                                        </p:attrNameLst>
                                      </p:cBhvr>
                                      <p:tavLst>
                                        <p:tav tm="0">
                                          <p:val>
                                            <p:strVal val="#ppt_w*0.70"/>
                                          </p:val>
                                        </p:tav>
                                        <p:tav tm="100000">
                                          <p:val>
                                            <p:strVal val="#ppt_w"/>
                                          </p:val>
                                        </p:tav>
                                      </p:tavLst>
                                    </p:anim>
                                    <p:anim calcmode="lin" valueType="num">
                                      <p:cBhvr>
                                        <p:cTn id="162" dur="1000" fill="hold"/>
                                        <p:tgtEl>
                                          <p:spTgt spid="3">
                                            <p:txEl>
                                              <p:pRg st="23" end="23"/>
                                            </p:txEl>
                                          </p:spTgt>
                                        </p:tgtEl>
                                        <p:attrNameLst>
                                          <p:attrName>ppt_h</p:attrName>
                                        </p:attrNameLst>
                                      </p:cBhvr>
                                      <p:tavLst>
                                        <p:tav tm="0">
                                          <p:val>
                                            <p:strVal val="#ppt_h"/>
                                          </p:val>
                                        </p:tav>
                                        <p:tav tm="100000">
                                          <p:val>
                                            <p:strVal val="#ppt_h"/>
                                          </p:val>
                                        </p:tav>
                                      </p:tavLst>
                                    </p:anim>
                                    <p:animEffect transition="in" filter="fade">
                                      <p:cBhvr>
                                        <p:cTn id="163" dur="1000"/>
                                        <p:tgtEl>
                                          <p:spTgt spid="3">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8"/>
            <a:ext cx="8435280" cy="5678091"/>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r>
              <a:rPr lang="ru-RU" sz="5100" dirty="0" smtClean="0">
                <a:solidFill>
                  <a:schemeClr val="tx2">
                    <a:lumMod val="75000"/>
                  </a:schemeClr>
                </a:solidFill>
                <a:latin typeface="Times New Roman" pitchFamily="18" charset="0"/>
                <a:cs typeface="Times New Roman" pitchFamily="18" charset="0"/>
              </a:rPr>
              <a:t> </a:t>
            </a:r>
          </a:p>
          <a:p>
            <a:pPr>
              <a:buNone/>
            </a:pPr>
            <a:r>
              <a:rPr lang="ru-RU" sz="7200" dirty="0">
                <a:latin typeface="Times New Roman" pitchFamily="18" charset="0"/>
                <a:cs typeface="Times New Roman" pitchFamily="18" charset="0"/>
              </a:rPr>
              <a:t>      </a:t>
            </a:r>
            <a:r>
              <a:rPr lang="ru-RU" sz="7200" dirty="0" smtClean="0">
                <a:latin typeface="Times New Roman" pitchFamily="18" charset="0"/>
                <a:cs typeface="Times New Roman" pitchFamily="18" charset="0"/>
              </a:rPr>
              <a:t>                                          </a:t>
            </a:r>
            <a:r>
              <a:rPr lang="ru-RU" sz="7200" i="1" dirty="0">
                <a:solidFill>
                  <a:srgbClr val="FF0000"/>
                </a:solidFill>
                <a:latin typeface="Times New Roman" pitchFamily="18" charset="0"/>
                <a:cs typeface="Times New Roman" pitchFamily="18" charset="0"/>
              </a:rPr>
              <a:t>ТРЕВОЖНЫЕ ДЕТИ</a:t>
            </a:r>
          </a:p>
          <a:p>
            <a:pPr>
              <a:buNone/>
            </a:pPr>
            <a:r>
              <a:rPr lang="ru-RU" sz="7200" dirty="0" smtClean="0">
                <a:latin typeface="Times New Roman" pitchFamily="18" charset="0"/>
                <a:cs typeface="Times New Roman" pitchFamily="18" charset="0"/>
              </a:rPr>
              <a:t>                          К</a:t>
            </a:r>
            <a:r>
              <a:rPr lang="ru-RU" sz="7200" dirty="0">
                <a:latin typeface="Times New Roman" pitchFamily="18" charset="0"/>
                <a:cs typeface="Times New Roman" pitchFamily="18" charset="0"/>
              </a:rPr>
              <a:t>. Изард объясняет различие терминов «страх» и «тревога» таким образом: тревога — это комбинация некоторых эмоций, а страх — лишь одна из них (1999).</a:t>
            </a:r>
          </a:p>
          <a:p>
            <a:pPr>
              <a:buNone/>
            </a:pPr>
            <a:r>
              <a:rPr lang="ru-RU" sz="7200" dirty="0">
                <a:latin typeface="Times New Roman" pitchFamily="18" charset="0"/>
                <a:cs typeface="Times New Roman" pitchFamily="18" charset="0"/>
              </a:rPr>
              <a:t>Б. И. Ко ¬ чубей и Е. В. Новикова (1998) считают, что тревожность развивается вследствие наличия у ребенка внутреннего конфликта, который может быть вызван:</a:t>
            </a:r>
          </a:p>
          <a:p>
            <a:pPr>
              <a:buNone/>
            </a:pPr>
            <a:r>
              <a:rPr lang="ru-RU" sz="7200" dirty="0" smtClean="0">
                <a:latin typeface="Times New Roman" pitchFamily="18" charset="0"/>
                <a:cs typeface="Times New Roman" pitchFamily="18" charset="0"/>
              </a:rPr>
              <a:t>1. Противоречивыми </a:t>
            </a:r>
            <a:r>
              <a:rPr lang="ru-RU" sz="7200" dirty="0">
                <a:latin typeface="Times New Roman" pitchFamily="18" charset="0"/>
                <a:cs typeface="Times New Roman" pitchFamily="18" charset="0"/>
              </a:rPr>
              <a:t>требованиями, предъявляемыми родителями, либо родителями и школой (детским садом). Например, родители не пускают ребенка в школу из-за плохого самочувствия, а учитель ставит «двойку» в журнал и отчитывает его за пропуск урока в присутствии других детей. </a:t>
            </a:r>
            <a:endParaRPr lang="ru-RU" sz="7200" dirty="0" smtClean="0">
              <a:latin typeface="Times New Roman" pitchFamily="18" charset="0"/>
              <a:cs typeface="Times New Roman" pitchFamily="18" charset="0"/>
            </a:endParaRPr>
          </a:p>
          <a:p>
            <a:pPr>
              <a:buNone/>
            </a:pPr>
            <a:r>
              <a:rPr lang="ru-RU" sz="7200" dirty="0" smtClean="0">
                <a:latin typeface="Times New Roman" pitchFamily="18" charset="0"/>
                <a:cs typeface="Times New Roman" pitchFamily="18" charset="0"/>
              </a:rPr>
              <a:t>2</a:t>
            </a:r>
            <a:r>
              <a:rPr lang="ru-RU" sz="7200" dirty="0">
                <a:latin typeface="Times New Roman" pitchFamily="18" charset="0"/>
                <a:cs typeface="Times New Roman" pitchFamily="18" charset="0"/>
              </a:rPr>
              <a:t>. Неадекватными требованиями (чаще всего завышенными). Например, родители неоднократно повторяют ребенку, что он непременно должен быть отличником, не могут и не хотят смириться с тем, что сын или дочь получает в школе не только «пятерки» и не является лучшим учеником класса. </a:t>
            </a:r>
          </a:p>
          <a:p>
            <a:pPr>
              <a:buNone/>
            </a:pPr>
            <a:r>
              <a:rPr lang="ru-RU" sz="7200" dirty="0" smtClean="0">
                <a:latin typeface="Times New Roman" pitchFamily="18" charset="0"/>
                <a:cs typeface="Times New Roman" pitchFamily="18" charset="0"/>
              </a:rPr>
              <a:t>3</a:t>
            </a:r>
            <a:r>
              <a:rPr lang="ru-RU" sz="7200" dirty="0">
                <a:latin typeface="Times New Roman" pitchFamily="18" charset="0"/>
                <a:cs typeface="Times New Roman" pitchFamily="18" charset="0"/>
              </a:rPr>
              <a:t>. Негативными требованиями, которые унижают ребенка, ставят его в зависимое положение. Например, воспитатель или учитель говорят ребенку: «Если ты расскажешь, кто плохо себя вел в мое отсутствие, я не сообщу маме, что ты подрался». Специалисты считают, что в дошколь ¬ ном и младшем школьном возрасте более тревожны мальчики, а после 12 лет — девочки. При этом девочки больше волнуются по поводу взаимоотношений с другими людьми, а мальчиков в большей степени беспокоят насилие и наказание. Совершив какой-либо «неблаговидный» поступок, девочки переживают, что мама или педагог плохо о них подумают, а подружки откажутся играть с ними. В этой же ситуации мальчики, скорее всего, будут бояться, что их накажут взрослые или побьют сверстники.</a:t>
            </a:r>
          </a:p>
          <a:p>
            <a:pPr>
              <a:buNone/>
            </a:pPr>
            <a:r>
              <a:rPr lang="ru-RU" sz="7200"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72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2257562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507288" cy="5606083"/>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i="1" dirty="0" smtClean="0">
              <a:solidFill>
                <a:schemeClr val="tx2">
                  <a:lumMod val="75000"/>
                </a:schemeClr>
              </a:solidFill>
              <a:latin typeface="Times New Roman" pitchFamily="18" charset="0"/>
              <a:cs typeface="Times New Roman" pitchFamily="18" charset="0"/>
            </a:endParaRPr>
          </a:p>
          <a:p>
            <a:pPr>
              <a:buNone/>
            </a:pPr>
            <a:r>
              <a:rPr lang="ru-RU" sz="8000" b="1" i="1" dirty="0">
                <a:solidFill>
                  <a:srgbClr val="FF0000"/>
                </a:solidFill>
                <a:latin typeface="Times New Roman" pitchFamily="18" charset="0"/>
                <a:cs typeface="Times New Roman" pitchFamily="18" charset="0"/>
              </a:rPr>
              <a:t>  </a:t>
            </a:r>
            <a:r>
              <a:rPr lang="ru-RU" sz="8000" b="1" i="1" dirty="0" smtClean="0">
                <a:solidFill>
                  <a:srgbClr val="FF0000"/>
                </a:solidFill>
                <a:latin typeface="Times New Roman" pitchFamily="18" charset="0"/>
                <a:cs typeface="Times New Roman" pitchFamily="18" charset="0"/>
              </a:rPr>
              <a:t>                             </a:t>
            </a:r>
            <a:r>
              <a:rPr lang="ru-RU" sz="7200" i="1" dirty="0" smtClean="0">
                <a:solidFill>
                  <a:srgbClr val="FF0000"/>
                </a:solidFill>
                <a:latin typeface="Times New Roman" pitchFamily="18" charset="0"/>
                <a:cs typeface="Times New Roman" pitchFamily="18" charset="0"/>
              </a:rPr>
              <a:t>ПОРТРЕТ </a:t>
            </a:r>
            <a:r>
              <a:rPr lang="ru-RU" sz="7200" i="1" dirty="0">
                <a:solidFill>
                  <a:srgbClr val="FF0000"/>
                </a:solidFill>
                <a:latin typeface="Times New Roman" pitchFamily="18" charset="0"/>
                <a:cs typeface="Times New Roman" pitchFamily="18" charset="0"/>
              </a:rPr>
              <a:t>ТРЕВОЖНОГО РЕБЕНКА </a:t>
            </a:r>
          </a:p>
          <a:p>
            <a:pPr>
              <a:buNone/>
            </a:pPr>
            <a:r>
              <a:rPr lang="ru-RU" sz="7200" dirty="0" smtClean="0">
                <a:latin typeface="Times New Roman" pitchFamily="18" charset="0"/>
                <a:cs typeface="Times New Roman" pitchFamily="18" charset="0"/>
              </a:rPr>
              <a:t>             Чрезмерное </a:t>
            </a:r>
            <a:r>
              <a:rPr lang="ru-RU" sz="7200" dirty="0">
                <a:latin typeface="Times New Roman" pitchFamily="18" charset="0"/>
                <a:cs typeface="Times New Roman" pitchFamily="18" charset="0"/>
              </a:rPr>
              <a:t>беспокойство, причем иногда они боятся не самого события, а его предчувствия. Часто они ожидают самого худшего. Дети чувствуют себя беспомощными, опасаются играть в новые игры, приступать к новым видам деятельности. У них высокие требования к себе, они очень самокритичны. Уровень их самооценки низок, такие дети и впрямь думают, что хуже других во всем, что они самые некрасивые, неумные, неуклюжие. Они ищут </a:t>
            </a:r>
            <a:r>
              <a:rPr lang="ru-RU" sz="7200" dirty="0" err="1">
                <a:latin typeface="Times New Roman" pitchFamily="18" charset="0"/>
                <a:cs typeface="Times New Roman" pitchFamily="18" charset="0"/>
              </a:rPr>
              <a:t>поощре</a:t>
            </a:r>
            <a:r>
              <a:rPr lang="ru-RU" sz="7200" dirty="0">
                <a:latin typeface="Times New Roman" pitchFamily="18" charset="0"/>
                <a:cs typeface="Times New Roman" pitchFamily="18" charset="0"/>
              </a:rPr>
              <a:t> ¬ </a:t>
            </a:r>
            <a:r>
              <a:rPr lang="ru-RU" sz="7200" dirty="0" err="1">
                <a:latin typeface="Times New Roman" pitchFamily="18" charset="0"/>
                <a:cs typeface="Times New Roman" pitchFamily="18" charset="0"/>
              </a:rPr>
              <a:t>ния</a:t>
            </a:r>
            <a:r>
              <a:rPr lang="ru-RU" sz="7200" dirty="0">
                <a:latin typeface="Times New Roman" pitchFamily="18" charset="0"/>
                <a:cs typeface="Times New Roman" pitchFamily="18" charset="0"/>
              </a:rPr>
              <a:t>, одобрения взрослых во всех делах. </a:t>
            </a:r>
          </a:p>
          <a:p>
            <a:pPr>
              <a:buNone/>
            </a:pPr>
            <a:r>
              <a:rPr lang="ru-RU" sz="7200" dirty="0" smtClean="0">
                <a:latin typeface="Times New Roman" pitchFamily="18" charset="0"/>
                <a:cs typeface="Times New Roman" pitchFamily="18" charset="0"/>
              </a:rPr>
              <a:t>              Для </a:t>
            </a:r>
            <a:r>
              <a:rPr lang="ru-RU" sz="7200" dirty="0">
                <a:latin typeface="Times New Roman" pitchFamily="18" charset="0"/>
                <a:cs typeface="Times New Roman" pitchFamily="18" charset="0"/>
              </a:rPr>
              <a:t>тревожных детей характерны и соматические проблемы: боли в животе, головокружения, головные боли, спазмы в горле, затрудненное поверхностное дыхание и др. Во время проявления тревоги они часто ощущают сухость во рту, ком в горле, слабость в ногах, учащенное сердцебиение.</a:t>
            </a:r>
          </a:p>
          <a:p>
            <a:pPr>
              <a:buNone/>
            </a:pPr>
            <a:r>
              <a:rPr lang="ru-RU" sz="7200" dirty="0" smtClean="0">
                <a:latin typeface="Times New Roman" pitchFamily="18" charset="0"/>
                <a:cs typeface="Times New Roman" pitchFamily="18" charset="0"/>
              </a:rPr>
              <a:t>      Критерии </a:t>
            </a:r>
            <a:r>
              <a:rPr lang="ru-RU" sz="7200" dirty="0">
                <a:latin typeface="Times New Roman" pitchFamily="18" charset="0"/>
                <a:cs typeface="Times New Roman" pitchFamily="18" charset="0"/>
              </a:rPr>
              <a:t>определения тревожности у ребенка </a:t>
            </a:r>
          </a:p>
          <a:p>
            <a:pPr>
              <a:buNone/>
            </a:pPr>
            <a:r>
              <a:rPr lang="ru-RU" sz="7200" dirty="0" smtClean="0">
                <a:latin typeface="Times New Roman" pitchFamily="18" charset="0"/>
                <a:cs typeface="Times New Roman" pitchFamily="18" charset="0"/>
              </a:rPr>
              <a:t>      1</a:t>
            </a:r>
            <a:r>
              <a:rPr lang="ru-RU" sz="7200" dirty="0">
                <a:latin typeface="Times New Roman" pitchFamily="18" charset="0"/>
                <a:cs typeface="Times New Roman" pitchFamily="18" charset="0"/>
              </a:rPr>
              <a:t>. Постоянное беспокойство. </a:t>
            </a:r>
          </a:p>
          <a:p>
            <a:pPr>
              <a:buNone/>
            </a:pPr>
            <a:r>
              <a:rPr lang="ru-RU" sz="7200" dirty="0" smtClean="0">
                <a:latin typeface="Times New Roman" pitchFamily="18" charset="0"/>
                <a:cs typeface="Times New Roman" pitchFamily="18" charset="0"/>
              </a:rPr>
              <a:t>      2</a:t>
            </a:r>
            <a:r>
              <a:rPr lang="ru-RU" sz="7200" dirty="0">
                <a:latin typeface="Times New Roman" pitchFamily="18" charset="0"/>
                <a:cs typeface="Times New Roman" pitchFamily="18" charset="0"/>
              </a:rPr>
              <a:t>. Трудность, иногда невозможность сконцентрироваться на чем-либо. </a:t>
            </a:r>
          </a:p>
          <a:p>
            <a:pPr>
              <a:buNone/>
            </a:pPr>
            <a:r>
              <a:rPr lang="ru-RU" sz="7200" dirty="0" smtClean="0">
                <a:latin typeface="Times New Roman" pitchFamily="18" charset="0"/>
                <a:cs typeface="Times New Roman" pitchFamily="18" charset="0"/>
              </a:rPr>
              <a:t>      3</a:t>
            </a:r>
            <a:r>
              <a:rPr lang="ru-RU" sz="7200" dirty="0">
                <a:latin typeface="Times New Roman" pitchFamily="18" charset="0"/>
                <a:cs typeface="Times New Roman" pitchFamily="18" charset="0"/>
              </a:rPr>
              <a:t>. Мышечное напряжение (например, в области лица, шеи).</a:t>
            </a:r>
          </a:p>
          <a:p>
            <a:pPr>
              <a:buNone/>
            </a:pPr>
            <a:r>
              <a:rPr lang="ru-RU" sz="7200" dirty="0" smtClean="0">
                <a:latin typeface="Times New Roman" pitchFamily="18" charset="0"/>
                <a:cs typeface="Times New Roman" pitchFamily="18" charset="0"/>
              </a:rPr>
              <a:t>      </a:t>
            </a:r>
            <a:r>
              <a:rPr lang="ru-RU" sz="7200" dirty="0">
                <a:latin typeface="Times New Roman" pitchFamily="18" charset="0"/>
                <a:cs typeface="Times New Roman" pitchFamily="18" charset="0"/>
              </a:rPr>
              <a:t>4. Раздражительность. </a:t>
            </a:r>
          </a:p>
          <a:p>
            <a:pPr>
              <a:buNone/>
            </a:pPr>
            <a:r>
              <a:rPr lang="ru-RU" sz="7200" dirty="0" smtClean="0">
                <a:latin typeface="Times New Roman" pitchFamily="18" charset="0"/>
                <a:cs typeface="Times New Roman" pitchFamily="18" charset="0"/>
              </a:rPr>
              <a:t>      5</a:t>
            </a:r>
            <a:r>
              <a:rPr lang="ru-RU" sz="7200" dirty="0">
                <a:latin typeface="Times New Roman" pitchFamily="18" charset="0"/>
                <a:cs typeface="Times New Roman" pitchFamily="18" charset="0"/>
              </a:rPr>
              <a:t>. Нарушения сна. </a:t>
            </a:r>
          </a:p>
          <a:p>
            <a:pPr>
              <a:buNone/>
            </a:pPr>
            <a:r>
              <a:rPr lang="ru-RU" sz="7200" dirty="0" smtClean="0">
                <a:latin typeface="Times New Roman" pitchFamily="18" charset="0"/>
                <a:cs typeface="Times New Roman" pitchFamily="18" charset="0"/>
              </a:rPr>
              <a:t>      Можно </a:t>
            </a:r>
            <a:r>
              <a:rPr lang="ru-RU" sz="7200" dirty="0">
                <a:latin typeface="Times New Roman" pitchFamily="18" charset="0"/>
                <a:cs typeface="Times New Roman" pitchFamily="18" charset="0"/>
              </a:rPr>
              <a:t>предположить, что ребенок тревожен, если хотя бы один из критериев, перечисленных выше, постоянно проявляется в его поведении. С целью выявления тревожного ребенка используется также следующий опросник </a:t>
            </a:r>
            <a:r>
              <a:rPr lang="ru-RU" sz="7200" dirty="0">
                <a:solidFill>
                  <a:schemeClr val="tx2">
                    <a:lumMod val="75000"/>
                  </a:schemeClr>
                </a:solidFill>
                <a:latin typeface="Times New Roman" pitchFamily="18" charset="0"/>
                <a:cs typeface="Times New Roman" pitchFamily="18" charset="0"/>
              </a:rPr>
              <a:t>.</a:t>
            </a:r>
          </a:p>
          <a:p>
            <a:pPr>
              <a:buNone/>
            </a:pPr>
            <a:r>
              <a:rPr lang="ru-RU" sz="7200"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1150424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99392"/>
            <a:ext cx="8579296" cy="6038131"/>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buNone/>
            </a:pPr>
            <a:r>
              <a:rPr lang="ru-RU" sz="7200" dirty="0">
                <a:solidFill>
                  <a:schemeClr val="tx2">
                    <a:lumMod val="75000"/>
                  </a:schemeClr>
                </a:solidFill>
                <a:latin typeface="Times New Roman" pitchFamily="18" charset="0"/>
                <a:cs typeface="Times New Roman" pitchFamily="18" charset="0"/>
              </a:rPr>
              <a:t>    </a:t>
            </a:r>
            <a:r>
              <a:rPr lang="ru-RU" sz="7200" dirty="0" smtClean="0">
                <a:solidFill>
                  <a:schemeClr val="tx2">
                    <a:lumMod val="75000"/>
                  </a:schemeClr>
                </a:solidFill>
                <a:latin typeface="Times New Roman" pitchFamily="18" charset="0"/>
                <a:cs typeface="Times New Roman" pitchFamily="18" charset="0"/>
              </a:rPr>
              <a:t>                                                    </a:t>
            </a:r>
          </a:p>
          <a:p>
            <a:pPr algn="ctr">
              <a:buNone/>
            </a:pPr>
            <a:r>
              <a:rPr lang="ru-RU" sz="6400" i="1" dirty="0">
                <a:solidFill>
                  <a:srgbClr val="FF0000"/>
                </a:solidFill>
                <a:latin typeface="Times New Roman" pitchFamily="18" charset="0"/>
                <a:cs typeface="Times New Roman" pitchFamily="18" charset="0"/>
              </a:rPr>
              <a:t> </a:t>
            </a:r>
            <a:r>
              <a:rPr lang="ru-RU" sz="6400" b="1" i="1" dirty="0" smtClean="0">
                <a:solidFill>
                  <a:srgbClr val="FF0000"/>
                </a:solidFill>
                <a:latin typeface="Times New Roman" pitchFamily="18" charset="0"/>
                <a:cs typeface="Times New Roman" pitchFamily="18" charset="0"/>
              </a:rPr>
              <a:t> Признаки </a:t>
            </a:r>
            <a:r>
              <a:rPr lang="ru-RU" sz="6400" b="1" i="1" dirty="0">
                <a:solidFill>
                  <a:srgbClr val="FF0000"/>
                </a:solidFill>
                <a:latin typeface="Times New Roman" pitchFamily="18" charset="0"/>
                <a:cs typeface="Times New Roman" pitchFamily="18" charset="0"/>
              </a:rPr>
              <a:t>тревожности </a:t>
            </a:r>
          </a:p>
          <a:p>
            <a:pPr algn="ctr">
              <a:buNone/>
            </a:pPr>
            <a:r>
              <a:rPr lang="ru-RU" sz="6400" dirty="0">
                <a:latin typeface="Times New Roman" pitchFamily="18" charset="0"/>
                <a:cs typeface="Times New Roman" pitchFamily="18" charset="0"/>
              </a:rPr>
              <a:t>1. Не может долго работать, не уставая.</a:t>
            </a:r>
          </a:p>
          <a:p>
            <a:pPr algn="ctr">
              <a:buNone/>
            </a:pPr>
            <a:r>
              <a:rPr lang="ru-RU" sz="6400" dirty="0">
                <a:latin typeface="Times New Roman" pitchFamily="18" charset="0"/>
                <a:cs typeface="Times New Roman" pitchFamily="18" charset="0"/>
              </a:rPr>
              <a:t>2. Ему трудно сосредоточиться на чем-то. </a:t>
            </a:r>
          </a:p>
          <a:p>
            <a:pPr algn="ctr">
              <a:buNone/>
            </a:pPr>
            <a:r>
              <a:rPr lang="ru-RU" sz="6400" dirty="0">
                <a:latin typeface="Times New Roman" pitchFamily="18" charset="0"/>
                <a:cs typeface="Times New Roman" pitchFamily="18" charset="0"/>
              </a:rPr>
              <a:t>3. Любое задание вызывает излишнее беспокойство. </a:t>
            </a:r>
          </a:p>
          <a:p>
            <a:pPr algn="ctr">
              <a:buNone/>
            </a:pPr>
            <a:r>
              <a:rPr lang="ru-RU" sz="6400" dirty="0">
                <a:latin typeface="Times New Roman" pitchFamily="18" charset="0"/>
                <a:cs typeface="Times New Roman" pitchFamily="18" charset="0"/>
              </a:rPr>
              <a:t>4. Во время выполнения заданий очень напряжен, скован. </a:t>
            </a:r>
          </a:p>
          <a:p>
            <a:pPr algn="ctr">
              <a:buNone/>
            </a:pPr>
            <a:r>
              <a:rPr lang="ru-RU" sz="6400" dirty="0">
                <a:latin typeface="Times New Roman" pitchFamily="18" charset="0"/>
                <a:cs typeface="Times New Roman" pitchFamily="18" charset="0"/>
              </a:rPr>
              <a:t>5. Смущается чаще других. </a:t>
            </a:r>
          </a:p>
          <a:p>
            <a:pPr algn="ctr">
              <a:buNone/>
            </a:pPr>
            <a:r>
              <a:rPr lang="ru-RU" sz="6400" dirty="0">
                <a:latin typeface="Times New Roman" pitchFamily="18" charset="0"/>
                <a:cs typeface="Times New Roman" pitchFamily="18" charset="0"/>
              </a:rPr>
              <a:t>6. Часто говорит о напряженных ситуациях.</a:t>
            </a:r>
          </a:p>
          <a:p>
            <a:pPr algn="ctr">
              <a:buNone/>
            </a:pPr>
            <a:r>
              <a:rPr lang="ru-RU" sz="6400" dirty="0">
                <a:latin typeface="Times New Roman" pitchFamily="18" charset="0"/>
                <a:cs typeface="Times New Roman" pitchFamily="18" charset="0"/>
              </a:rPr>
              <a:t> 7. Как правило, краснеет в незнакомой обстановке. </a:t>
            </a:r>
          </a:p>
          <a:p>
            <a:pPr algn="ctr">
              <a:buNone/>
            </a:pPr>
            <a:r>
              <a:rPr lang="ru-RU" sz="6400" dirty="0">
                <a:latin typeface="Times New Roman" pitchFamily="18" charset="0"/>
                <a:cs typeface="Times New Roman" pitchFamily="18" charset="0"/>
              </a:rPr>
              <a:t>8. Жалуется, что ему снятся страшные сны. </a:t>
            </a:r>
          </a:p>
          <a:p>
            <a:pPr algn="ctr">
              <a:buNone/>
            </a:pPr>
            <a:r>
              <a:rPr lang="ru-RU" sz="6400" dirty="0">
                <a:latin typeface="Times New Roman" pitchFamily="18" charset="0"/>
                <a:cs typeface="Times New Roman" pitchFamily="18" charset="0"/>
              </a:rPr>
              <a:t>9. Руки у него обычно холодные и влажные. </a:t>
            </a:r>
          </a:p>
          <a:p>
            <a:pPr algn="ctr">
              <a:buNone/>
            </a:pPr>
            <a:r>
              <a:rPr lang="ru-RU" sz="6400" dirty="0">
                <a:latin typeface="Times New Roman" pitchFamily="18" charset="0"/>
                <a:cs typeface="Times New Roman" pitchFamily="18" charset="0"/>
              </a:rPr>
              <a:t>10. У него нередко бывает расстройство стула. </a:t>
            </a:r>
          </a:p>
          <a:p>
            <a:pPr algn="ctr">
              <a:buNone/>
            </a:pPr>
            <a:r>
              <a:rPr lang="ru-RU" sz="6400" dirty="0">
                <a:latin typeface="Times New Roman" pitchFamily="18" charset="0"/>
                <a:cs typeface="Times New Roman" pitchFamily="18" charset="0"/>
              </a:rPr>
              <a:t>11. Сильно потеет, когда волнуется. </a:t>
            </a:r>
          </a:p>
          <a:p>
            <a:pPr algn="ctr">
              <a:buNone/>
            </a:pPr>
            <a:r>
              <a:rPr lang="ru-RU" sz="6400" dirty="0">
                <a:latin typeface="Times New Roman" pitchFamily="18" charset="0"/>
                <a:cs typeface="Times New Roman" pitchFamily="18" charset="0"/>
              </a:rPr>
              <a:t>12. Не обладает хорошим аппетитом. </a:t>
            </a:r>
          </a:p>
          <a:p>
            <a:pPr algn="ctr">
              <a:buNone/>
            </a:pPr>
            <a:r>
              <a:rPr lang="ru-RU" sz="6400" dirty="0">
                <a:latin typeface="Times New Roman" pitchFamily="18" charset="0"/>
                <a:cs typeface="Times New Roman" pitchFamily="18" charset="0"/>
              </a:rPr>
              <a:t>13. Спит беспокойно, засыпает с трудом. </a:t>
            </a:r>
          </a:p>
          <a:p>
            <a:pPr algn="ctr">
              <a:buNone/>
            </a:pPr>
            <a:r>
              <a:rPr lang="ru-RU" sz="6400" dirty="0">
                <a:latin typeface="Times New Roman" pitchFamily="18" charset="0"/>
                <a:cs typeface="Times New Roman" pitchFamily="18" charset="0"/>
              </a:rPr>
              <a:t>14. Пуглив, многое вызывает у него страх.</a:t>
            </a:r>
          </a:p>
          <a:p>
            <a:pPr algn="ctr">
              <a:buNone/>
            </a:pPr>
            <a:r>
              <a:rPr lang="ru-RU" sz="6400" dirty="0">
                <a:latin typeface="Times New Roman" pitchFamily="18" charset="0"/>
                <a:cs typeface="Times New Roman" pitchFamily="18" charset="0"/>
              </a:rPr>
              <a:t> 15. Обычно беспокоен, легко расстраивается. </a:t>
            </a:r>
          </a:p>
          <a:p>
            <a:pPr algn="ctr">
              <a:buNone/>
            </a:pPr>
            <a:r>
              <a:rPr lang="ru-RU" sz="6400" dirty="0">
                <a:latin typeface="Times New Roman" pitchFamily="18" charset="0"/>
                <a:cs typeface="Times New Roman" pitchFamily="18" charset="0"/>
              </a:rPr>
              <a:t>16. Часто не может сдержать слезы. </a:t>
            </a:r>
          </a:p>
          <a:p>
            <a:pPr algn="ctr">
              <a:buNone/>
            </a:pPr>
            <a:r>
              <a:rPr lang="ru-RU" sz="6400" dirty="0">
                <a:latin typeface="Times New Roman" pitchFamily="18" charset="0"/>
                <a:cs typeface="Times New Roman" pitchFamily="18" charset="0"/>
              </a:rPr>
              <a:t>17. Плохо переносит ожидание.</a:t>
            </a:r>
          </a:p>
          <a:p>
            <a:pPr algn="ctr">
              <a:buNone/>
            </a:pPr>
            <a:r>
              <a:rPr lang="ru-RU" sz="6400" dirty="0">
                <a:latin typeface="Times New Roman" pitchFamily="18" charset="0"/>
                <a:cs typeface="Times New Roman" pitchFamily="18" charset="0"/>
              </a:rPr>
              <a:t> 18. Не любит браться за новое дело.</a:t>
            </a:r>
          </a:p>
          <a:p>
            <a:pPr algn="ctr">
              <a:buNone/>
            </a:pPr>
            <a:r>
              <a:rPr lang="ru-RU" sz="6400" dirty="0">
                <a:latin typeface="Times New Roman" pitchFamily="18" charset="0"/>
                <a:cs typeface="Times New Roman" pitchFamily="18" charset="0"/>
              </a:rPr>
              <a:t> 19. Не уверен в себе, в своих силах. </a:t>
            </a:r>
          </a:p>
          <a:p>
            <a:pPr algn="ctr">
              <a:buNone/>
            </a:pPr>
            <a:r>
              <a:rPr lang="ru-RU" sz="6400" dirty="0">
                <a:latin typeface="Times New Roman" pitchFamily="18" charset="0"/>
                <a:cs typeface="Times New Roman" pitchFamily="18" charset="0"/>
              </a:rPr>
              <a:t>20. Боится сталкиваться с трудностями. </a:t>
            </a:r>
          </a:p>
          <a:p>
            <a:pPr algn="ctr">
              <a:buNone/>
            </a:pPr>
            <a:r>
              <a:rPr lang="ru-RU" sz="6400" dirty="0">
                <a:latin typeface="Times New Roman" pitchFamily="18" charset="0"/>
                <a:cs typeface="Times New Roman" pitchFamily="18" charset="0"/>
              </a:rPr>
              <a:t>Суммируйте количество «плюсов», чтобы получить общий балл тревожности. Высокая тревожность — 15-20 баллов. Средняя — 7—14 баллов. Низкая — 1-6 баллов.</a:t>
            </a:r>
          </a:p>
          <a:p>
            <a:pPr algn="ctr">
              <a:buNone/>
            </a:pPr>
            <a:r>
              <a:rPr lang="ru-RU" sz="7200"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72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82358430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5"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 calcmode="lin" valueType="num">
                                      <p:cBhvr>
                                        <p:cTn id="105" dur="1000" fill="hold"/>
                                        <p:tgtEl>
                                          <p:spTgt spid="3">
                                            <p:txEl>
                                              <p:pRg st="14" end="14"/>
                                            </p:txEl>
                                          </p:spTgt>
                                        </p:tgtEl>
                                        <p:attrNameLst>
                                          <p:attrName>ppt_w</p:attrName>
                                        </p:attrNameLst>
                                      </p:cBhvr>
                                      <p:tavLst>
                                        <p:tav tm="0">
                                          <p:val>
                                            <p:strVal val="#ppt_w*0.70"/>
                                          </p:val>
                                        </p:tav>
                                        <p:tav tm="100000">
                                          <p:val>
                                            <p:strVal val="#ppt_w"/>
                                          </p:val>
                                        </p:tav>
                                      </p:tavLst>
                                    </p:anim>
                                    <p:anim calcmode="lin" valueType="num">
                                      <p:cBhvr>
                                        <p:cTn id="106" dur="1000" fill="hold"/>
                                        <p:tgtEl>
                                          <p:spTgt spid="3">
                                            <p:txEl>
                                              <p:pRg st="14" end="14"/>
                                            </p:txEl>
                                          </p:spTgt>
                                        </p:tgtEl>
                                        <p:attrNameLst>
                                          <p:attrName>ppt_h</p:attrName>
                                        </p:attrNameLst>
                                      </p:cBhvr>
                                      <p:tavLst>
                                        <p:tav tm="0">
                                          <p:val>
                                            <p:strVal val="#ppt_h"/>
                                          </p:val>
                                        </p:tav>
                                        <p:tav tm="100000">
                                          <p:val>
                                            <p:strVal val="#ppt_h"/>
                                          </p:val>
                                        </p:tav>
                                      </p:tavLst>
                                    </p:anim>
                                    <p:animEffect transition="in" filter="fade">
                                      <p:cBhvr>
                                        <p:cTn id="107" dur="1000"/>
                                        <p:tgtEl>
                                          <p:spTgt spid="3">
                                            <p:txEl>
                                              <p:pRg st="14" end="14"/>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55"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 calcmode="lin" valueType="num">
                                      <p:cBhvr>
                                        <p:cTn id="112" dur="1000" fill="hold"/>
                                        <p:tgtEl>
                                          <p:spTgt spid="3">
                                            <p:txEl>
                                              <p:pRg st="15" end="15"/>
                                            </p:txEl>
                                          </p:spTgt>
                                        </p:tgtEl>
                                        <p:attrNameLst>
                                          <p:attrName>ppt_w</p:attrName>
                                        </p:attrNameLst>
                                      </p:cBhvr>
                                      <p:tavLst>
                                        <p:tav tm="0">
                                          <p:val>
                                            <p:strVal val="#ppt_w*0.70"/>
                                          </p:val>
                                        </p:tav>
                                        <p:tav tm="100000">
                                          <p:val>
                                            <p:strVal val="#ppt_w"/>
                                          </p:val>
                                        </p:tav>
                                      </p:tavLst>
                                    </p:anim>
                                    <p:anim calcmode="lin" valueType="num">
                                      <p:cBhvr>
                                        <p:cTn id="113" dur="1000" fill="hold"/>
                                        <p:tgtEl>
                                          <p:spTgt spid="3">
                                            <p:txEl>
                                              <p:pRg st="15" end="15"/>
                                            </p:txEl>
                                          </p:spTgt>
                                        </p:tgtEl>
                                        <p:attrNameLst>
                                          <p:attrName>ppt_h</p:attrName>
                                        </p:attrNameLst>
                                      </p:cBhvr>
                                      <p:tavLst>
                                        <p:tav tm="0">
                                          <p:val>
                                            <p:strVal val="#ppt_h"/>
                                          </p:val>
                                        </p:tav>
                                        <p:tav tm="100000">
                                          <p:val>
                                            <p:strVal val="#ppt_h"/>
                                          </p:val>
                                        </p:tav>
                                      </p:tavLst>
                                    </p:anim>
                                    <p:animEffect transition="in" filter="fade">
                                      <p:cBhvr>
                                        <p:cTn id="114" dur="1000"/>
                                        <p:tgtEl>
                                          <p:spTgt spid="3">
                                            <p:txEl>
                                              <p:pRg st="15" end="1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presetSubtype="0" fill="hold" grpId="0" nodeType="clickEffect">
                                  <p:stCondLst>
                                    <p:cond delay="0"/>
                                  </p:stCondLst>
                                  <p:childTnLst>
                                    <p:set>
                                      <p:cBhvr>
                                        <p:cTn id="118" dur="1" fill="hold">
                                          <p:stCondLst>
                                            <p:cond delay="0"/>
                                          </p:stCondLst>
                                        </p:cTn>
                                        <p:tgtEl>
                                          <p:spTgt spid="3">
                                            <p:txEl>
                                              <p:pRg st="16" end="16"/>
                                            </p:txEl>
                                          </p:spTgt>
                                        </p:tgtEl>
                                        <p:attrNameLst>
                                          <p:attrName>style.visibility</p:attrName>
                                        </p:attrNameLst>
                                      </p:cBhvr>
                                      <p:to>
                                        <p:strVal val="visible"/>
                                      </p:to>
                                    </p:set>
                                    <p:anim calcmode="lin" valueType="num">
                                      <p:cBhvr>
                                        <p:cTn id="119" dur="1000" fill="hold"/>
                                        <p:tgtEl>
                                          <p:spTgt spid="3">
                                            <p:txEl>
                                              <p:pRg st="16" end="16"/>
                                            </p:txEl>
                                          </p:spTgt>
                                        </p:tgtEl>
                                        <p:attrNameLst>
                                          <p:attrName>ppt_w</p:attrName>
                                        </p:attrNameLst>
                                      </p:cBhvr>
                                      <p:tavLst>
                                        <p:tav tm="0">
                                          <p:val>
                                            <p:strVal val="#ppt_w*0.70"/>
                                          </p:val>
                                        </p:tav>
                                        <p:tav tm="100000">
                                          <p:val>
                                            <p:strVal val="#ppt_w"/>
                                          </p:val>
                                        </p:tav>
                                      </p:tavLst>
                                    </p:anim>
                                    <p:anim calcmode="lin" valueType="num">
                                      <p:cBhvr>
                                        <p:cTn id="120" dur="1000" fill="hold"/>
                                        <p:tgtEl>
                                          <p:spTgt spid="3">
                                            <p:txEl>
                                              <p:pRg st="16" end="16"/>
                                            </p:txEl>
                                          </p:spTgt>
                                        </p:tgtEl>
                                        <p:attrNameLst>
                                          <p:attrName>ppt_h</p:attrName>
                                        </p:attrNameLst>
                                      </p:cBhvr>
                                      <p:tavLst>
                                        <p:tav tm="0">
                                          <p:val>
                                            <p:strVal val="#ppt_h"/>
                                          </p:val>
                                        </p:tav>
                                        <p:tav tm="100000">
                                          <p:val>
                                            <p:strVal val="#ppt_h"/>
                                          </p:val>
                                        </p:tav>
                                      </p:tavLst>
                                    </p:anim>
                                    <p:animEffect transition="in" filter="fade">
                                      <p:cBhvr>
                                        <p:cTn id="121" dur="1000"/>
                                        <p:tgtEl>
                                          <p:spTgt spid="3">
                                            <p:txEl>
                                              <p:pRg st="16" end="16"/>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55" presetClass="entr" presetSubtype="0" fill="hold" grpId="0" nodeType="clickEffect">
                                  <p:stCondLst>
                                    <p:cond delay="0"/>
                                  </p:stCondLst>
                                  <p:childTnLst>
                                    <p:set>
                                      <p:cBhvr>
                                        <p:cTn id="125" dur="1" fill="hold">
                                          <p:stCondLst>
                                            <p:cond delay="0"/>
                                          </p:stCondLst>
                                        </p:cTn>
                                        <p:tgtEl>
                                          <p:spTgt spid="3">
                                            <p:txEl>
                                              <p:pRg st="17" end="17"/>
                                            </p:txEl>
                                          </p:spTgt>
                                        </p:tgtEl>
                                        <p:attrNameLst>
                                          <p:attrName>style.visibility</p:attrName>
                                        </p:attrNameLst>
                                      </p:cBhvr>
                                      <p:to>
                                        <p:strVal val="visible"/>
                                      </p:to>
                                    </p:set>
                                    <p:anim calcmode="lin" valueType="num">
                                      <p:cBhvr>
                                        <p:cTn id="126" dur="1000" fill="hold"/>
                                        <p:tgtEl>
                                          <p:spTgt spid="3">
                                            <p:txEl>
                                              <p:pRg st="17" end="17"/>
                                            </p:txEl>
                                          </p:spTgt>
                                        </p:tgtEl>
                                        <p:attrNameLst>
                                          <p:attrName>ppt_w</p:attrName>
                                        </p:attrNameLst>
                                      </p:cBhvr>
                                      <p:tavLst>
                                        <p:tav tm="0">
                                          <p:val>
                                            <p:strVal val="#ppt_w*0.70"/>
                                          </p:val>
                                        </p:tav>
                                        <p:tav tm="100000">
                                          <p:val>
                                            <p:strVal val="#ppt_w"/>
                                          </p:val>
                                        </p:tav>
                                      </p:tavLst>
                                    </p:anim>
                                    <p:anim calcmode="lin" valueType="num">
                                      <p:cBhvr>
                                        <p:cTn id="127" dur="1000" fill="hold"/>
                                        <p:tgtEl>
                                          <p:spTgt spid="3">
                                            <p:txEl>
                                              <p:pRg st="17" end="17"/>
                                            </p:txEl>
                                          </p:spTgt>
                                        </p:tgtEl>
                                        <p:attrNameLst>
                                          <p:attrName>ppt_h</p:attrName>
                                        </p:attrNameLst>
                                      </p:cBhvr>
                                      <p:tavLst>
                                        <p:tav tm="0">
                                          <p:val>
                                            <p:strVal val="#ppt_h"/>
                                          </p:val>
                                        </p:tav>
                                        <p:tav tm="100000">
                                          <p:val>
                                            <p:strVal val="#ppt_h"/>
                                          </p:val>
                                        </p:tav>
                                      </p:tavLst>
                                    </p:anim>
                                    <p:animEffect transition="in" filter="fade">
                                      <p:cBhvr>
                                        <p:cTn id="128" dur="1000"/>
                                        <p:tgtEl>
                                          <p:spTgt spid="3">
                                            <p:txEl>
                                              <p:pRg st="17" end="17"/>
                                            </p:txEl>
                                          </p:spTgt>
                                        </p:tgtEl>
                                      </p:cBhvr>
                                    </p:animEffect>
                                  </p:childTnLst>
                                </p:cTn>
                              </p:par>
                            </p:childTnLst>
                          </p:cTn>
                        </p:par>
                      </p:childTnLst>
                    </p:cTn>
                  </p:par>
                  <p:par>
                    <p:cTn id="129" fill="hold">
                      <p:stCondLst>
                        <p:cond delay="indefinite"/>
                      </p:stCondLst>
                      <p:childTnLst>
                        <p:par>
                          <p:cTn id="130" fill="hold">
                            <p:stCondLst>
                              <p:cond delay="0"/>
                            </p:stCondLst>
                            <p:childTnLst>
                              <p:par>
                                <p:cTn id="131" presetID="55" presetClass="entr" presetSubtype="0" fill="hold" grpId="0" nodeType="clickEffect">
                                  <p:stCondLst>
                                    <p:cond delay="0"/>
                                  </p:stCondLst>
                                  <p:childTnLst>
                                    <p:set>
                                      <p:cBhvr>
                                        <p:cTn id="132" dur="1" fill="hold">
                                          <p:stCondLst>
                                            <p:cond delay="0"/>
                                          </p:stCondLst>
                                        </p:cTn>
                                        <p:tgtEl>
                                          <p:spTgt spid="3">
                                            <p:txEl>
                                              <p:pRg st="18" end="18"/>
                                            </p:txEl>
                                          </p:spTgt>
                                        </p:tgtEl>
                                        <p:attrNameLst>
                                          <p:attrName>style.visibility</p:attrName>
                                        </p:attrNameLst>
                                      </p:cBhvr>
                                      <p:to>
                                        <p:strVal val="visible"/>
                                      </p:to>
                                    </p:set>
                                    <p:anim calcmode="lin" valueType="num">
                                      <p:cBhvr>
                                        <p:cTn id="133" dur="1000" fill="hold"/>
                                        <p:tgtEl>
                                          <p:spTgt spid="3">
                                            <p:txEl>
                                              <p:pRg st="18" end="18"/>
                                            </p:txEl>
                                          </p:spTgt>
                                        </p:tgtEl>
                                        <p:attrNameLst>
                                          <p:attrName>ppt_w</p:attrName>
                                        </p:attrNameLst>
                                      </p:cBhvr>
                                      <p:tavLst>
                                        <p:tav tm="0">
                                          <p:val>
                                            <p:strVal val="#ppt_w*0.70"/>
                                          </p:val>
                                        </p:tav>
                                        <p:tav tm="100000">
                                          <p:val>
                                            <p:strVal val="#ppt_w"/>
                                          </p:val>
                                        </p:tav>
                                      </p:tavLst>
                                    </p:anim>
                                    <p:anim calcmode="lin" valueType="num">
                                      <p:cBhvr>
                                        <p:cTn id="134" dur="1000" fill="hold"/>
                                        <p:tgtEl>
                                          <p:spTgt spid="3">
                                            <p:txEl>
                                              <p:pRg st="18" end="18"/>
                                            </p:txEl>
                                          </p:spTgt>
                                        </p:tgtEl>
                                        <p:attrNameLst>
                                          <p:attrName>ppt_h</p:attrName>
                                        </p:attrNameLst>
                                      </p:cBhvr>
                                      <p:tavLst>
                                        <p:tav tm="0">
                                          <p:val>
                                            <p:strVal val="#ppt_h"/>
                                          </p:val>
                                        </p:tav>
                                        <p:tav tm="100000">
                                          <p:val>
                                            <p:strVal val="#ppt_h"/>
                                          </p:val>
                                        </p:tav>
                                      </p:tavLst>
                                    </p:anim>
                                    <p:animEffect transition="in" filter="fade">
                                      <p:cBhvr>
                                        <p:cTn id="135" dur="1000"/>
                                        <p:tgtEl>
                                          <p:spTgt spid="3">
                                            <p:txEl>
                                              <p:pRg st="18" end="18"/>
                                            </p:txEl>
                                          </p:spTgt>
                                        </p:tgtEl>
                                      </p:cBhvr>
                                    </p:animEffect>
                                  </p:childTnLst>
                                </p:cTn>
                              </p:par>
                            </p:childTnLst>
                          </p:cTn>
                        </p:par>
                      </p:childTnLst>
                    </p:cTn>
                  </p:par>
                  <p:par>
                    <p:cTn id="136" fill="hold">
                      <p:stCondLst>
                        <p:cond delay="indefinite"/>
                      </p:stCondLst>
                      <p:childTnLst>
                        <p:par>
                          <p:cTn id="137" fill="hold">
                            <p:stCondLst>
                              <p:cond delay="0"/>
                            </p:stCondLst>
                            <p:childTnLst>
                              <p:par>
                                <p:cTn id="138" presetID="55" presetClass="entr" presetSubtype="0" fill="hold" grpId="0" nodeType="clickEffect">
                                  <p:stCondLst>
                                    <p:cond delay="0"/>
                                  </p:stCondLst>
                                  <p:childTnLst>
                                    <p:set>
                                      <p:cBhvr>
                                        <p:cTn id="139" dur="1" fill="hold">
                                          <p:stCondLst>
                                            <p:cond delay="0"/>
                                          </p:stCondLst>
                                        </p:cTn>
                                        <p:tgtEl>
                                          <p:spTgt spid="3">
                                            <p:txEl>
                                              <p:pRg st="19" end="19"/>
                                            </p:txEl>
                                          </p:spTgt>
                                        </p:tgtEl>
                                        <p:attrNameLst>
                                          <p:attrName>style.visibility</p:attrName>
                                        </p:attrNameLst>
                                      </p:cBhvr>
                                      <p:to>
                                        <p:strVal val="visible"/>
                                      </p:to>
                                    </p:set>
                                    <p:anim calcmode="lin" valueType="num">
                                      <p:cBhvr>
                                        <p:cTn id="140" dur="1000" fill="hold"/>
                                        <p:tgtEl>
                                          <p:spTgt spid="3">
                                            <p:txEl>
                                              <p:pRg st="19" end="19"/>
                                            </p:txEl>
                                          </p:spTgt>
                                        </p:tgtEl>
                                        <p:attrNameLst>
                                          <p:attrName>ppt_w</p:attrName>
                                        </p:attrNameLst>
                                      </p:cBhvr>
                                      <p:tavLst>
                                        <p:tav tm="0">
                                          <p:val>
                                            <p:strVal val="#ppt_w*0.70"/>
                                          </p:val>
                                        </p:tav>
                                        <p:tav tm="100000">
                                          <p:val>
                                            <p:strVal val="#ppt_w"/>
                                          </p:val>
                                        </p:tav>
                                      </p:tavLst>
                                    </p:anim>
                                    <p:anim calcmode="lin" valueType="num">
                                      <p:cBhvr>
                                        <p:cTn id="141" dur="1000" fill="hold"/>
                                        <p:tgtEl>
                                          <p:spTgt spid="3">
                                            <p:txEl>
                                              <p:pRg st="19" end="19"/>
                                            </p:txEl>
                                          </p:spTgt>
                                        </p:tgtEl>
                                        <p:attrNameLst>
                                          <p:attrName>ppt_h</p:attrName>
                                        </p:attrNameLst>
                                      </p:cBhvr>
                                      <p:tavLst>
                                        <p:tav tm="0">
                                          <p:val>
                                            <p:strVal val="#ppt_h"/>
                                          </p:val>
                                        </p:tav>
                                        <p:tav tm="100000">
                                          <p:val>
                                            <p:strVal val="#ppt_h"/>
                                          </p:val>
                                        </p:tav>
                                      </p:tavLst>
                                    </p:anim>
                                    <p:animEffect transition="in" filter="fade">
                                      <p:cBhvr>
                                        <p:cTn id="142" dur="1000"/>
                                        <p:tgtEl>
                                          <p:spTgt spid="3">
                                            <p:txEl>
                                              <p:pRg st="19" end="19"/>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55" presetClass="entr" presetSubtype="0" fill="hold" grpId="0" nodeType="clickEffect">
                                  <p:stCondLst>
                                    <p:cond delay="0"/>
                                  </p:stCondLst>
                                  <p:childTnLst>
                                    <p:set>
                                      <p:cBhvr>
                                        <p:cTn id="146" dur="1" fill="hold">
                                          <p:stCondLst>
                                            <p:cond delay="0"/>
                                          </p:stCondLst>
                                        </p:cTn>
                                        <p:tgtEl>
                                          <p:spTgt spid="3">
                                            <p:txEl>
                                              <p:pRg st="20" end="20"/>
                                            </p:txEl>
                                          </p:spTgt>
                                        </p:tgtEl>
                                        <p:attrNameLst>
                                          <p:attrName>style.visibility</p:attrName>
                                        </p:attrNameLst>
                                      </p:cBhvr>
                                      <p:to>
                                        <p:strVal val="visible"/>
                                      </p:to>
                                    </p:set>
                                    <p:anim calcmode="lin" valueType="num">
                                      <p:cBhvr>
                                        <p:cTn id="147" dur="1000" fill="hold"/>
                                        <p:tgtEl>
                                          <p:spTgt spid="3">
                                            <p:txEl>
                                              <p:pRg st="20" end="20"/>
                                            </p:txEl>
                                          </p:spTgt>
                                        </p:tgtEl>
                                        <p:attrNameLst>
                                          <p:attrName>ppt_w</p:attrName>
                                        </p:attrNameLst>
                                      </p:cBhvr>
                                      <p:tavLst>
                                        <p:tav tm="0">
                                          <p:val>
                                            <p:strVal val="#ppt_w*0.70"/>
                                          </p:val>
                                        </p:tav>
                                        <p:tav tm="100000">
                                          <p:val>
                                            <p:strVal val="#ppt_w"/>
                                          </p:val>
                                        </p:tav>
                                      </p:tavLst>
                                    </p:anim>
                                    <p:anim calcmode="lin" valueType="num">
                                      <p:cBhvr>
                                        <p:cTn id="148" dur="1000" fill="hold"/>
                                        <p:tgtEl>
                                          <p:spTgt spid="3">
                                            <p:txEl>
                                              <p:pRg st="20" end="20"/>
                                            </p:txEl>
                                          </p:spTgt>
                                        </p:tgtEl>
                                        <p:attrNameLst>
                                          <p:attrName>ppt_h</p:attrName>
                                        </p:attrNameLst>
                                      </p:cBhvr>
                                      <p:tavLst>
                                        <p:tav tm="0">
                                          <p:val>
                                            <p:strVal val="#ppt_h"/>
                                          </p:val>
                                        </p:tav>
                                        <p:tav tm="100000">
                                          <p:val>
                                            <p:strVal val="#ppt_h"/>
                                          </p:val>
                                        </p:tav>
                                      </p:tavLst>
                                    </p:anim>
                                    <p:animEffect transition="in" filter="fade">
                                      <p:cBhvr>
                                        <p:cTn id="149" dur="1000"/>
                                        <p:tgtEl>
                                          <p:spTgt spid="3">
                                            <p:txEl>
                                              <p:pRg st="20" end="20"/>
                                            </p:txEl>
                                          </p:spTgt>
                                        </p:tgtEl>
                                      </p:cBhvr>
                                    </p:animEffect>
                                  </p:childTnLst>
                                </p:cTn>
                              </p:par>
                            </p:childTnLst>
                          </p:cTn>
                        </p:par>
                      </p:childTnLst>
                    </p:cTn>
                  </p:par>
                  <p:par>
                    <p:cTn id="150" fill="hold">
                      <p:stCondLst>
                        <p:cond delay="indefinite"/>
                      </p:stCondLst>
                      <p:childTnLst>
                        <p:par>
                          <p:cTn id="151" fill="hold">
                            <p:stCondLst>
                              <p:cond delay="0"/>
                            </p:stCondLst>
                            <p:childTnLst>
                              <p:par>
                                <p:cTn id="152" presetID="55" presetClass="entr" presetSubtype="0" fill="hold" grpId="0" nodeType="clickEffect">
                                  <p:stCondLst>
                                    <p:cond delay="0"/>
                                  </p:stCondLst>
                                  <p:childTnLst>
                                    <p:set>
                                      <p:cBhvr>
                                        <p:cTn id="153" dur="1" fill="hold">
                                          <p:stCondLst>
                                            <p:cond delay="0"/>
                                          </p:stCondLst>
                                        </p:cTn>
                                        <p:tgtEl>
                                          <p:spTgt spid="3">
                                            <p:txEl>
                                              <p:pRg st="21" end="21"/>
                                            </p:txEl>
                                          </p:spTgt>
                                        </p:tgtEl>
                                        <p:attrNameLst>
                                          <p:attrName>style.visibility</p:attrName>
                                        </p:attrNameLst>
                                      </p:cBhvr>
                                      <p:to>
                                        <p:strVal val="visible"/>
                                      </p:to>
                                    </p:set>
                                    <p:anim calcmode="lin" valueType="num">
                                      <p:cBhvr>
                                        <p:cTn id="154" dur="1000" fill="hold"/>
                                        <p:tgtEl>
                                          <p:spTgt spid="3">
                                            <p:txEl>
                                              <p:pRg st="21" end="21"/>
                                            </p:txEl>
                                          </p:spTgt>
                                        </p:tgtEl>
                                        <p:attrNameLst>
                                          <p:attrName>ppt_w</p:attrName>
                                        </p:attrNameLst>
                                      </p:cBhvr>
                                      <p:tavLst>
                                        <p:tav tm="0">
                                          <p:val>
                                            <p:strVal val="#ppt_w*0.70"/>
                                          </p:val>
                                        </p:tav>
                                        <p:tav tm="100000">
                                          <p:val>
                                            <p:strVal val="#ppt_w"/>
                                          </p:val>
                                        </p:tav>
                                      </p:tavLst>
                                    </p:anim>
                                    <p:anim calcmode="lin" valueType="num">
                                      <p:cBhvr>
                                        <p:cTn id="155" dur="1000" fill="hold"/>
                                        <p:tgtEl>
                                          <p:spTgt spid="3">
                                            <p:txEl>
                                              <p:pRg st="21" end="21"/>
                                            </p:txEl>
                                          </p:spTgt>
                                        </p:tgtEl>
                                        <p:attrNameLst>
                                          <p:attrName>ppt_h</p:attrName>
                                        </p:attrNameLst>
                                      </p:cBhvr>
                                      <p:tavLst>
                                        <p:tav tm="0">
                                          <p:val>
                                            <p:strVal val="#ppt_h"/>
                                          </p:val>
                                        </p:tav>
                                        <p:tav tm="100000">
                                          <p:val>
                                            <p:strVal val="#ppt_h"/>
                                          </p:val>
                                        </p:tav>
                                      </p:tavLst>
                                    </p:anim>
                                    <p:animEffect transition="in" filter="fade">
                                      <p:cBhvr>
                                        <p:cTn id="156" dur="1000"/>
                                        <p:tgtEl>
                                          <p:spTgt spid="3">
                                            <p:txEl>
                                              <p:pRg st="21" end="21"/>
                                            </p:txEl>
                                          </p:spTgt>
                                        </p:tgtEl>
                                      </p:cBhvr>
                                    </p:animEffect>
                                  </p:childTnLst>
                                </p:cTn>
                              </p:par>
                            </p:childTnLst>
                          </p:cTn>
                        </p:par>
                      </p:childTnLst>
                    </p:cTn>
                  </p:par>
                  <p:par>
                    <p:cTn id="157" fill="hold">
                      <p:stCondLst>
                        <p:cond delay="indefinite"/>
                      </p:stCondLst>
                      <p:childTnLst>
                        <p:par>
                          <p:cTn id="158" fill="hold">
                            <p:stCondLst>
                              <p:cond delay="0"/>
                            </p:stCondLst>
                            <p:childTnLst>
                              <p:par>
                                <p:cTn id="159" presetID="55" presetClass="entr" presetSubtype="0" fill="hold" grpId="0" nodeType="clickEffect">
                                  <p:stCondLst>
                                    <p:cond delay="0"/>
                                  </p:stCondLst>
                                  <p:childTnLst>
                                    <p:set>
                                      <p:cBhvr>
                                        <p:cTn id="160" dur="1" fill="hold">
                                          <p:stCondLst>
                                            <p:cond delay="0"/>
                                          </p:stCondLst>
                                        </p:cTn>
                                        <p:tgtEl>
                                          <p:spTgt spid="3">
                                            <p:txEl>
                                              <p:pRg st="22" end="22"/>
                                            </p:txEl>
                                          </p:spTgt>
                                        </p:tgtEl>
                                        <p:attrNameLst>
                                          <p:attrName>style.visibility</p:attrName>
                                        </p:attrNameLst>
                                      </p:cBhvr>
                                      <p:to>
                                        <p:strVal val="visible"/>
                                      </p:to>
                                    </p:set>
                                    <p:anim calcmode="lin" valueType="num">
                                      <p:cBhvr>
                                        <p:cTn id="161" dur="1000" fill="hold"/>
                                        <p:tgtEl>
                                          <p:spTgt spid="3">
                                            <p:txEl>
                                              <p:pRg st="22" end="22"/>
                                            </p:txEl>
                                          </p:spTgt>
                                        </p:tgtEl>
                                        <p:attrNameLst>
                                          <p:attrName>ppt_w</p:attrName>
                                        </p:attrNameLst>
                                      </p:cBhvr>
                                      <p:tavLst>
                                        <p:tav tm="0">
                                          <p:val>
                                            <p:strVal val="#ppt_w*0.70"/>
                                          </p:val>
                                        </p:tav>
                                        <p:tav tm="100000">
                                          <p:val>
                                            <p:strVal val="#ppt_w"/>
                                          </p:val>
                                        </p:tav>
                                      </p:tavLst>
                                    </p:anim>
                                    <p:anim calcmode="lin" valueType="num">
                                      <p:cBhvr>
                                        <p:cTn id="162" dur="1000" fill="hold"/>
                                        <p:tgtEl>
                                          <p:spTgt spid="3">
                                            <p:txEl>
                                              <p:pRg st="22" end="22"/>
                                            </p:txEl>
                                          </p:spTgt>
                                        </p:tgtEl>
                                        <p:attrNameLst>
                                          <p:attrName>ppt_h</p:attrName>
                                        </p:attrNameLst>
                                      </p:cBhvr>
                                      <p:tavLst>
                                        <p:tav tm="0">
                                          <p:val>
                                            <p:strVal val="#ppt_h"/>
                                          </p:val>
                                        </p:tav>
                                        <p:tav tm="100000">
                                          <p:val>
                                            <p:strVal val="#ppt_h"/>
                                          </p:val>
                                        </p:tav>
                                      </p:tavLst>
                                    </p:anim>
                                    <p:animEffect transition="in" filter="fade">
                                      <p:cBhvr>
                                        <p:cTn id="163" dur="1000"/>
                                        <p:tgtEl>
                                          <p:spTgt spid="3">
                                            <p:txEl>
                                              <p:pRg st="22" end="22"/>
                                            </p:txEl>
                                          </p:spTgt>
                                        </p:tgtEl>
                                      </p:cBhvr>
                                    </p:animEffect>
                                  </p:childTnLst>
                                </p:cTn>
                              </p:par>
                            </p:childTnLst>
                          </p:cTn>
                        </p:par>
                      </p:childTnLst>
                    </p:cTn>
                  </p:par>
                  <p:par>
                    <p:cTn id="164" fill="hold">
                      <p:stCondLst>
                        <p:cond delay="indefinite"/>
                      </p:stCondLst>
                      <p:childTnLst>
                        <p:par>
                          <p:cTn id="165" fill="hold">
                            <p:stCondLst>
                              <p:cond delay="0"/>
                            </p:stCondLst>
                            <p:childTnLst>
                              <p:par>
                                <p:cTn id="166" presetID="55" presetClass="entr" presetSubtype="0" fill="hold" grpId="0" nodeType="clickEffect">
                                  <p:stCondLst>
                                    <p:cond delay="0"/>
                                  </p:stCondLst>
                                  <p:childTnLst>
                                    <p:set>
                                      <p:cBhvr>
                                        <p:cTn id="167" dur="1" fill="hold">
                                          <p:stCondLst>
                                            <p:cond delay="0"/>
                                          </p:stCondLst>
                                        </p:cTn>
                                        <p:tgtEl>
                                          <p:spTgt spid="3">
                                            <p:txEl>
                                              <p:pRg st="23" end="23"/>
                                            </p:txEl>
                                          </p:spTgt>
                                        </p:tgtEl>
                                        <p:attrNameLst>
                                          <p:attrName>style.visibility</p:attrName>
                                        </p:attrNameLst>
                                      </p:cBhvr>
                                      <p:to>
                                        <p:strVal val="visible"/>
                                      </p:to>
                                    </p:set>
                                    <p:anim calcmode="lin" valueType="num">
                                      <p:cBhvr>
                                        <p:cTn id="168" dur="1000" fill="hold"/>
                                        <p:tgtEl>
                                          <p:spTgt spid="3">
                                            <p:txEl>
                                              <p:pRg st="23" end="23"/>
                                            </p:txEl>
                                          </p:spTgt>
                                        </p:tgtEl>
                                        <p:attrNameLst>
                                          <p:attrName>ppt_w</p:attrName>
                                        </p:attrNameLst>
                                      </p:cBhvr>
                                      <p:tavLst>
                                        <p:tav tm="0">
                                          <p:val>
                                            <p:strVal val="#ppt_w*0.70"/>
                                          </p:val>
                                        </p:tav>
                                        <p:tav tm="100000">
                                          <p:val>
                                            <p:strVal val="#ppt_w"/>
                                          </p:val>
                                        </p:tav>
                                      </p:tavLst>
                                    </p:anim>
                                    <p:anim calcmode="lin" valueType="num">
                                      <p:cBhvr>
                                        <p:cTn id="169" dur="1000" fill="hold"/>
                                        <p:tgtEl>
                                          <p:spTgt spid="3">
                                            <p:txEl>
                                              <p:pRg st="23" end="23"/>
                                            </p:txEl>
                                          </p:spTgt>
                                        </p:tgtEl>
                                        <p:attrNameLst>
                                          <p:attrName>ppt_h</p:attrName>
                                        </p:attrNameLst>
                                      </p:cBhvr>
                                      <p:tavLst>
                                        <p:tav tm="0">
                                          <p:val>
                                            <p:strVal val="#ppt_h"/>
                                          </p:val>
                                        </p:tav>
                                        <p:tav tm="100000">
                                          <p:val>
                                            <p:strVal val="#ppt_h"/>
                                          </p:val>
                                        </p:tav>
                                      </p:tavLst>
                                    </p:anim>
                                    <p:animEffect transition="in" filter="fade">
                                      <p:cBhvr>
                                        <p:cTn id="170" dur="1000"/>
                                        <p:tgtEl>
                                          <p:spTgt spid="3">
                                            <p:txEl>
                                              <p:pRg st="23" end="23"/>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55" presetClass="entr" presetSubtype="0" fill="hold" grpId="0" nodeType="clickEffect">
                                  <p:stCondLst>
                                    <p:cond delay="0"/>
                                  </p:stCondLst>
                                  <p:childTnLst>
                                    <p:set>
                                      <p:cBhvr>
                                        <p:cTn id="174" dur="1" fill="hold">
                                          <p:stCondLst>
                                            <p:cond delay="0"/>
                                          </p:stCondLst>
                                        </p:cTn>
                                        <p:tgtEl>
                                          <p:spTgt spid="3">
                                            <p:txEl>
                                              <p:pRg st="24" end="24"/>
                                            </p:txEl>
                                          </p:spTgt>
                                        </p:tgtEl>
                                        <p:attrNameLst>
                                          <p:attrName>style.visibility</p:attrName>
                                        </p:attrNameLst>
                                      </p:cBhvr>
                                      <p:to>
                                        <p:strVal val="visible"/>
                                      </p:to>
                                    </p:set>
                                    <p:anim calcmode="lin" valueType="num">
                                      <p:cBhvr>
                                        <p:cTn id="175" dur="1000" fill="hold"/>
                                        <p:tgtEl>
                                          <p:spTgt spid="3">
                                            <p:txEl>
                                              <p:pRg st="24" end="24"/>
                                            </p:txEl>
                                          </p:spTgt>
                                        </p:tgtEl>
                                        <p:attrNameLst>
                                          <p:attrName>ppt_w</p:attrName>
                                        </p:attrNameLst>
                                      </p:cBhvr>
                                      <p:tavLst>
                                        <p:tav tm="0">
                                          <p:val>
                                            <p:strVal val="#ppt_w*0.70"/>
                                          </p:val>
                                        </p:tav>
                                        <p:tav tm="100000">
                                          <p:val>
                                            <p:strVal val="#ppt_w"/>
                                          </p:val>
                                        </p:tav>
                                      </p:tavLst>
                                    </p:anim>
                                    <p:anim calcmode="lin" valueType="num">
                                      <p:cBhvr>
                                        <p:cTn id="176" dur="1000" fill="hold"/>
                                        <p:tgtEl>
                                          <p:spTgt spid="3">
                                            <p:txEl>
                                              <p:pRg st="24" end="24"/>
                                            </p:txEl>
                                          </p:spTgt>
                                        </p:tgtEl>
                                        <p:attrNameLst>
                                          <p:attrName>ppt_h</p:attrName>
                                        </p:attrNameLst>
                                      </p:cBhvr>
                                      <p:tavLst>
                                        <p:tav tm="0">
                                          <p:val>
                                            <p:strVal val="#ppt_h"/>
                                          </p:val>
                                        </p:tav>
                                        <p:tav tm="100000">
                                          <p:val>
                                            <p:strVal val="#ppt_h"/>
                                          </p:val>
                                        </p:tav>
                                      </p:tavLst>
                                    </p:anim>
                                    <p:animEffect transition="in" filter="fade">
                                      <p:cBhvr>
                                        <p:cTn id="177" dur="1000"/>
                                        <p:tgtEl>
                                          <p:spTgt spid="3">
                                            <p:txEl>
                                              <p:pRg st="24" end="2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836712"/>
            <a:ext cx="8507288" cy="5102027"/>
          </a:xfrm>
        </p:spPr>
        <p:txBody>
          <a:bodyPr>
            <a:normAutofit fontScale="25000" lnSpcReduction="20000"/>
          </a:bodyPr>
          <a:lstStyle/>
          <a:p>
            <a:pPr>
              <a:buNone/>
            </a:pPr>
            <a:r>
              <a:rPr lang="ru-RU" sz="5100" dirty="0" smtClean="0">
                <a:latin typeface="Times New Roman" pitchFamily="18" charset="0"/>
                <a:cs typeface="Times New Roman" pitchFamily="18" charset="0"/>
              </a:rPr>
              <a:t>                                      </a:t>
            </a:r>
            <a:r>
              <a:rPr lang="ru-RU" sz="7200" b="1" i="1" dirty="0">
                <a:solidFill>
                  <a:srgbClr val="FF0000"/>
                </a:solidFill>
                <a:latin typeface="Times New Roman" pitchFamily="18" charset="0"/>
                <a:cs typeface="Times New Roman" pitchFamily="18" charset="0"/>
              </a:rPr>
              <a:t>КАК ПОМОЧЬ ТРЕВОЖНОМУ РЕБЕНКУ</a:t>
            </a:r>
          </a:p>
          <a:p>
            <a:pPr>
              <a:buNone/>
            </a:pPr>
            <a:r>
              <a:rPr lang="ru-RU" sz="7200" dirty="0" smtClean="0">
                <a:latin typeface="Times New Roman" pitchFamily="18" charset="0"/>
                <a:cs typeface="Times New Roman" pitchFamily="18" charset="0"/>
              </a:rPr>
              <a:t>                </a:t>
            </a:r>
            <a:r>
              <a:rPr lang="ru-RU" sz="7200" dirty="0">
                <a:latin typeface="Times New Roman" pitchFamily="18" charset="0"/>
                <a:cs typeface="Times New Roman" pitchFamily="18" charset="0"/>
              </a:rPr>
              <a:t>Работа с тревожным ребенком сопряжена с определенными трудностями и, </a:t>
            </a:r>
            <a:r>
              <a:rPr lang="ru-RU" sz="7200" dirty="0" smtClean="0">
                <a:latin typeface="Times New Roman" pitchFamily="18" charset="0"/>
                <a:cs typeface="Times New Roman" pitchFamily="18" charset="0"/>
              </a:rPr>
              <a:t>       как </a:t>
            </a:r>
            <a:r>
              <a:rPr lang="ru-RU" sz="7200" dirty="0">
                <a:latin typeface="Times New Roman" pitchFamily="18" charset="0"/>
                <a:cs typeface="Times New Roman" pitchFamily="18" charset="0"/>
              </a:rPr>
              <a:t>правило, занимает достаточно длительное время. </a:t>
            </a:r>
          </a:p>
          <a:p>
            <a:pPr>
              <a:buNone/>
            </a:pPr>
            <a:r>
              <a:rPr lang="ru-RU" sz="7200" dirty="0" smtClean="0">
                <a:latin typeface="Times New Roman" pitchFamily="18" charset="0"/>
                <a:cs typeface="Times New Roman" pitchFamily="18" charset="0"/>
              </a:rPr>
              <a:t>                Специалисты </a:t>
            </a:r>
            <a:r>
              <a:rPr lang="ru-RU" sz="7200" dirty="0">
                <a:latin typeface="Times New Roman" pitchFamily="18" charset="0"/>
                <a:cs typeface="Times New Roman" pitchFamily="18" charset="0"/>
              </a:rPr>
              <a:t>рекомендуют проводить работу с тревожными детьми в трех направлениях:</a:t>
            </a:r>
          </a:p>
          <a:p>
            <a:pPr>
              <a:buNone/>
            </a:pPr>
            <a:r>
              <a:rPr lang="ru-RU" sz="7200" dirty="0">
                <a:latin typeface="Times New Roman" pitchFamily="18" charset="0"/>
                <a:cs typeface="Times New Roman" pitchFamily="18" charset="0"/>
              </a:rPr>
              <a:t> 1. Повышение самооценки. </a:t>
            </a:r>
          </a:p>
          <a:p>
            <a:pPr>
              <a:buNone/>
            </a:pPr>
            <a:r>
              <a:rPr lang="ru-RU" sz="7200" dirty="0">
                <a:latin typeface="Times New Roman" pitchFamily="18" charset="0"/>
                <a:cs typeface="Times New Roman" pitchFamily="18" charset="0"/>
              </a:rPr>
              <a:t>2. Обучение ребенка умению управлять собой в конкретных, наиболее волнующих его ситуациях. 3. Снятие мышечного напряжения.</a:t>
            </a:r>
          </a:p>
          <a:p>
            <a:pPr>
              <a:buNone/>
            </a:pPr>
            <a:r>
              <a:rPr lang="ru-RU" sz="7200" dirty="0">
                <a:latin typeface="Times New Roman" pitchFamily="18" charset="0"/>
                <a:cs typeface="Times New Roman" pitchFamily="18" charset="0"/>
              </a:rPr>
              <a:t> Профилактика тревожности (Рекомендации родителям)</a:t>
            </a:r>
          </a:p>
          <a:p>
            <a:pPr>
              <a:buNone/>
            </a:pPr>
            <a:r>
              <a:rPr lang="ru-RU" sz="7200" dirty="0">
                <a:latin typeface="Times New Roman" pitchFamily="18" charset="0"/>
                <a:cs typeface="Times New Roman" pitchFamily="18" charset="0"/>
              </a:rPr>
              <a:t> 1. Общаясь с ребенком, не подрывайте авторитет других значимых для него людей. (Например, нельзя говорить ребенку: «Много ваши учителя понимают! Бабушку лучше слушай!»)</a:t>
            </a:r>
          </a:p>
          <a:p>
            <a:pPr>
              <a:buNone/>
            </a:pPr>
            <a:r>
              <a:rPr lang="ru-RU" sz="7200" dirty="0">
                <a:latin typeface="Times New Roman" pitchFamily="18" charset="0"/>
                <a:cs typeface="Times New Roman" pitchFamily="18" charset="0"/>
              </a:rPr>
              <a:t> 2. Будьте последовательны в своих действиях, не запрещайте ребенку без всяких причин то, что вы разрешали раньше.</a:t>
            </a:r>
          </a:p>
          <a:p>
            <a:pPr>
              <a:buNone/>
            </a:pPr>
            <a:r>
              <a:rPr lang="ru-RU" sz="7200" dirty="0">
                <a:latin typeface="Times New Roman" pitchFamily="18" charset="0"/>
                <a:cs typeface="Times New Roman" pitchFamily="18" charset="0"/>
              </a:rPr>
              <a:t> 3. Учитывайте возможности детей, не требуйте от них того, что они не могут выполнить. Если ребенку с трудом дается какой-либо учебный предмет, лучше лишний раз помогите ему и окажите поддержку, а при достижении даже малейших успехов не забудьте похвалить. </a:t>
            </a:r>
          </a:p>
          <a:p>
            <a:pPr>
              <a:buNone/>
            </a:pPr>
            <a:r>
              <a:rPr lang="ru-RU" sz="7200" dirty="0">
                <a:latin typeface="Times New Roman" pitchFamily="18" charset="0"/>
                <a:cs typeface="Times New Roman" pitchFamily="18" charset="0"/>
              </a:rPr>
              <a:t>4. Доверяйте ребенку, будьте с ним честными и принимайте таким, какой он есть.</a:t>
            </a:r>
          </a:p>
          <a:p>
            <a:pPr>
              <a:buNone/>
            </a:pPr>
            <a:endParaRPr lang="ru-RU" sz="7200" dirty="0" smtClean="0">
              <a:solidFill>
                <a:schemeClr val="tx2">
                  <a:lumMod val="75000"/>
                </a:schemeClr>
              </a:solidFill>
              <a:latin typeface="Times New Roman" pitchFamily="18" charset="0"/>
              <a:cs typeface="Times New Roman" pitchFamily="18" charset="0"/>
            </a:endParaRPr>
          </a:p>
          <a:p>
            <a:pPr>
              <a:buNone/>
            </a:pPr>
            <a:r>
              <a:rPr lang="ru-RU" sz="7200" b="1"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0485111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 calcmode="lin" valueType="num">
                                      <p:cBhvr>
                                        <p:cTn id="77"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507288" cy="5606083"/>
          </a:xfrm>
        </p:spPr>
        <p:txBody>
          <a:bodyPr>
            <a:normAutofit fontScale="25000" lnSpcReduction="20000"/>
          </a:bodyPr>
          <a:lstStyle/>
          <a:p>
            <a:pPr algn="ct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lgn="ctr">
              <a:buNone/>
            </a:pPr>
            <a:r>
              <a:rPr lang="ru-RU" sz="7200" dirty="0">
                <a:solidFill>
                  <a:schemeClr val="tx2">
                    <a:lumMod val="75000"/>
                  </a:schemeClr>
                </a:solidFill>
                <a:latin typeface="Times New Roman" pitchFamily="18" charset="0"/>
                <a:cs typeface="Times New Roman" pitchFamily="18" charset="0"/>
              </a:rPr>
              <a:t>         </a:t>
            </a:r>
            <a:r>
              <a:rPr lang="ru-RU" sz="7200" dirty="0" smtClean="0">
                <a:solidFill>
                  <a:schemeClr val="tx2">
                    <a:lumMod val="75000"/>
                  </a:schemeClr>
                </a:solidFill>
                <a:latin typeface="Times New Roman" pitchFamily="18" charset="0"/>
                <a:cs typeface="Times New Roman" pitchFamily="18" charset="0"/>
              </a:rPr>
              <a:t> </a:t>
            </a:r>
            <a:r>
              <a:rPr lang="ru-RU" sz="7200" b="1" i="1" dirty="0" smtClean="0">
                <a:solidFill>
                  <a:srgbClr val="FF0000"/>
                </a:solidFill>
                <a:latin typeface="Times New Roman" pitchFamily="18" charset="0"/>
                <a:cs typeface="Times New Roman" pitchFamily="18" charset="0"/>
              </a:rPr>
              <a:t>Правила </a:t>
            </a:r>
            <a:r>
              <a:rPr lang="ru-RU" sz="7200" b="1" i="1" dirty="0">
                <a:solidFill>
                  <a:srgbClr val="FF0000"/>
                </a:solidFill>
                <a:latin typeface="Times New Roman" pitchFamily="18" charset="0"/>
                <a:cs typeface="Times New Roman" pitchFamily="18" charset="0"/>
              </a:rPr>
              <a:t>работы с тревожными детьми</a:t>
            </a:r>
          </a:p>
          <a:p>
            <a:pPr algn="ctr">
              <a:buNone/>
            </a:pPr>
            <a:r>
              <a:rPr lang="ru-RU" sz="7200" dirty="0" smtClean="0">
                <a:latin typeface="Times New Roman" pitchFamily="18" charset="0"/>
                <a:cs typeface="Times New Roman" pitchFamily="18" charset="0"/>
              </a:rPr>
              <a:t>                1</a:t>
            </a:r>
            <a:r>
              <a:rPr lang="ru-RU" sz="7200" dirty="0">
                <a:latin typeface="Times New Roman" pitchFamily="18" charset="0"/>
                <a:cs typeface="Times New Roman" pitchFamily="18" charset="0"/>
              </a:rPr>
              <a:t>. Избегайте состязаний и каких-либо видов работ, учитывающих скорость.</a:t>
            </a:r>
          </a:p>
          <a:p>
            <a:pPr algn="ctr">
              <a:buNone/>
            </a:pPr>
            <a:r>
              <a:rPr lang="ru-RU" sz="7200" dirty="0">
                <a:latin typeface="Times New Roman" pitchFamily="18" charset="0"/>
                <a:cs typeface="Times New Roman" pitchFamily="18" charset="0"/>
              </a:rPr>
              <a:t> 2. Не сравнивайте ребенка с окружающими. </a:t>
            </a:r>
          </a:p>
          <a:p>
            <a:pPr algn="ctr">
              <a:buNone/>
            </a:pPr>
            <a:r>
              <a:rPr lang="ru-RU" sz="7200" dirty="0">
                <a:latin typeface="Times New Roman" pitchFamily="18" charset="0"/>
                <a:cs typeface="Times New Roman" pitchFamily="18" charset="0"/>
              </a:rPr>
              <a:t>3. Чаще используйте телесный контакт, упражнения на релаксацию. </a:t>
            </a:r>
          </a:p>
          <a:p>
            <a:pPr algn="ctr">
              <a:buNone/>
            </a:pPr>
            <a:r>
              <a:rPr lang="ru-RU" sz="7200" dirty="0">
                <a:latin typeface="Times New Roman" pitchFamily="18" charset="0"/>
                <a:cs typeface="Times New Roman" pitchFamily="18" charset="0"/>
              </a:rPr>
              <a:t>4. Способствуйте повышению самооценки ребенка, чаще хвалите его, но так, чтобы он знал, за что. </a:t>
            </a:r>
          </a:p>
          <a:p>
            <a:pPr algn="ctr">
              <a:buNone/>
            </a:pPr>
            <a:r>
              <a:rPr lang="ru-RU" sz="7200" dirty="0">
                <a:latin typeface="Times New Roman" pitchFamily="18" charset="0"/>
                <a:cs typeface="Times New Roman" pitchFamily="18" charset="0"/>
              </a:rPr>
              <a:t>5. Чаще обращайтесь к ребенку по имени.</a:t>
            </a:r>
          </a:p>
          <a:p>
            <a:pPr algn="ctr">
              <a:buNone/>
            </a:pPr>
            <a:r>
              <a:rPr lang="ru-RU" sz="7200" dirty="0">
                <a:latin typeface="Times New Roman" pitchFamily="18" charset="0"/>
                <a:cs typeface="Times New Roman" pitchFamily="18" charset="0"/>
              </a:rPr>
              <a:t> 6. Демонстрируйте образцы уверенного поведения, будьте во всем примером ребенку.</a:t>
            </a:r>
          </a:p>
          <a:p>
            <a:pPr algn="ctr">
              <a:buNone/>
            </a:pPr>
            <a:r>
              <a:rPr lang="ru-RU" sz="7200" dirty="0">
                <a:latin typeface="Times New Roman" pitchFamily="18" charset="0"/>
                <a:cs typeface="Times New Roman" pitchFamily="18" charset="0"/>
              </a:rPr>
              <a:t> 7. Не предъявляйте к ребенку завышенных требований. </a:t>
            </a:r>
          </a:p>
          <a:p>
            <a:pPr algn="ctr">
              <a:buNone/>
            </a:pPr>
            <a:r>
              <a:rPr lang="ru-RU" sz="7200" dirty="0">
                <a:latin typeface="Times New Roman" pitchFamily="18" charset="0"/>
                <a:cs typeface="Times New Roman" pitchFamily="18" charset="0"/>
              </a:rPr>
              <a:t>8. Будьте последовательны в воспитании ребенка. </a:t>
            </a:r>
          </a:p>
          <a:p>
            <a:pPr algn="ctr">
              <a:buNone/>
            </a:pPr>
            <a:r>
              <a:rPr lang="ru-RU" sz="7200" dirty="0">
                <a:latin typeface="Times New Roman" pitchFamily="18" charset="0"/>
                <a:cs typeface="Times New Roman" pitchFamily="18" charset="0"/>
              </a:rPr>
              <a:t>9. Старайтесь делать ребенку как можно меньше замечаний. </a:t>
            </a:r>
          </a:p>
          <a:p>
            <a:pPr algn="ctr">
              <a:buNone/>
            </a:pPr>
            <a:r>
              <a:rPr lang="ru-RU" sz="7200" dirty="0">
                <a:latin typeface="Times New Roman" pitchFamily="18" charset="0"/>
                <a:cs typeface="Times New Roman" pitchFamily="18" charset="0"/>
              </a:rPr>
              <a:t>10. Используйте наказание лишь в крайних случаях.</a:t>
            </a:r>
          </a:p>
          <a:p>
            <a:pPr algn="ctr">
              <a:buNone/>
            </a:pPr>
            <a:r>
              <a:rPr lang="ru-RU" sz="7200" dirty="0">
                <a:latin typeface="Times New Roman" pitchFamily="18" charset="0"/>
                <a:cs typeface="Times New Roman" pitchFamily="18" charset="0"/>
              </a:rPr>
              <a:t> 11. Не унижайте ребенка, наказывая его.</a:t>
            </a:r>
          </a:p>
          <a:p>
            <a:pPr algn="ctr">
              <a:buNone/>
            </a:pPr>
            <a:r>
              <a:rPr lang="ru-RU" sz="7200"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7200" dirty="0">
              <a:solidFill>
                <a:schemeClr val="tx2">
                  <a:lumMod val="75000"/>
                </a:schemeClr>
              </a:solidFill>
              <a:latin typeface="Times New Roman" pitchFamily="18" charset="0"/>
              <a:cs typeface="Times New Roman" pitchFamily="18" charset="0"/>
            </a:endParaRPr>
          </a:p>
        </p:txBody>
      </p:sp>
      <p:pic>
        <p:nvPicPr>
          <p:cNvPr id="4100" name="Picture 4" descr="C:\Users\Admin\Desktop\unnamed.jpg"/>
          <p:cNvPicPr>
            <a:picLocks noChangeAspect="1" noChangeArrowheads="1"/>
          </p:cNvPicPr>
          <p:nvPr/>
        </p:nvPicPr>
        <p:blipFill>
          <a:blip r:embed="rId2"/>
          <a:srcRect/>
          <a:stretch>
            <a:fillRect/>
          </a:stretch>
        </p:blipFill>
        <p:spPr bwMode="auto">
          <a:xfrm>
            <a:off x="2928926" y="4429132"/>
            <a:ext cx="3114668" cy="2076445"/>
          </a:xfrm>
          <a:prstGeom prst="rect">
            <a:avLst/>
          </a:prstGeom>
          <a:noFill/>
        </p:spPr>
      </p:pic>
    </p:spTree>
    <p:extLst>
      <p:ext uri="{BB962C8B-B14F-4D97-AF65-F5344CB8AC3E}">
        <p14:creationId xmlns:p14="http://schemas.microsoft.com/office/powerpoint/2010/main" xmlns="" val="267202183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836712"/>
            <a:ext cx="8507288" cy="5102027"/>
          </a:xfrm>
        </p:spPr>
        <p:txBody>
          <a:bodyPr>
            <a:normAutofit fontScale="32500" lnSpcReduction="20000"/>
          </a:bodyPr>
          <a:lstStyle/>
          <a:p>
            <a:pPr algn="ctr">
              <a:buNone/>
            </a:pPr>
            <a:endParaRPr lang="ru-RU" sz="5500" dirty="0" smtClean="0">
              <a:solidFill>
                <a:schemeClr val="tx2">
                  <a:lumMod val="75000"/>
                </a:schemeClr>
              </a:solidFill>
              <a:latin typeface="Times New Roman" pitchFamily="18" charset="0"/>
              <a:cs typeface="Times New Roman" pitchFamily="18" charset="0"/>
            </a:endParaRPr>
          </a:p>
          <a:p>
            <a:pPr algn="ctr">
              <a:buNone/>
            </a:pPr>
            <a:r>
              <a:rPr lang="ru-RU" sz="5500" dirty="0" smtClean="0">
                <a:latin typeface="Times New Roman" pitchFamily="18" charset="0"/>
                <a:cs typeface="Times New Roman" pitchFamily="18" charset="0"/>
              </a:rPr>
              <a:t> </a:t>
            </a:r>
            <a:r>
              <a:rPr lang="ru-RU" sz="5500" b="1" i="1" dirty="0">
                <a:solidFill>
                  <a:srgbClr val="FF0000"/>
                </a:solidFill>
                <a:latin typeface="Times New Roman" pitchFamily="18" charset="0"/>
                <a:cs typeface="Times New Roman" pitchFamily="18" charset="0"/>
              </a:rPr>
              <a:t>КАК ИГРАТЬ С ТРЕВОЖНЫМИ ДЕТЬМИ </a:t>
            </a:r>
          </a:p>
          <a:p>
            <a:pPr algn="ctr">
              <a:buNone/>
            </a:pPr>
            <a:r>
              <a:rPr lang="ru-RU" sz="5500" dirty="0">
                <a:latin typeface="Times New Roman" pitchFamily="18" charset="0"/>
                <a:cs typeface="Times New Roman" pitchFamily="18" charset="0"/>
              </a:rPr>
              <a:t>На начальных этапах работы с тревожным ребенком следует руководствоваться следующими правилами:</a:t>
            </a:r>
          </a:p>
          <a:p>
            <a:pPr algn="ctr">
              <a:buNone/>
            </a:pPr>
            <a:r>
              <a:rPr lang="ru-RU" sz="5500" dirty="0">
                <a:latin typeface="Times New Roman" pitchFamily="18" charset="0"/>
                <a:cs typeface="Times New Roman" pitchFamily="18" charset="0"/>
              </a:rPr>
              <a:t> 1. Включение ребенка в любую новую игру должно проходить поэтапно. Пусть он сначала ознакомится с правилами игры, посмотрит, как в нее играют другие дети, и лишь потом, когда сам захочет, станет ее участником.</a:t>
            </a:r>
          </a:p>
          <a:p>
            <a:pPr algn="ctr">
              <a:buNone/>
            </a:pPr>
            <a:r>
              <a:rPr lang="ru-RU" sz="5500" dirty="0">
                <a:latin typeface="Times New Roman" pitchFamily="18" charset="0"/>
                <a:cs typeface="Times New Roman" pitchFamily="18" charset="0"/>
              </a:rPr>
              <a:t> 2. Необходимо избегать соревновательных моментов и игр, в которых учитывается скорость выполнения задания, например, таких как «Кто быстрее?». </a:t>
            </a:r>
          </a:p>
          <a:p>
            <a:pPr algn="ctr">
              <a:buNone/>
            </a:pPr>
            <a:r>
              <a:rPr lang="ru-RU" sz="5500" dirty="0">
                <a:latin typeface="Times New Roman" pitchFamily="18" charset="0"/>
                <a:cs typeface="Times New Roman" pitchFamily="18" charset="0"/>
              </a:rPr>
              <a:t>3. Если вы вводите новую игру, то для того чтобы тревожный ребенок не ощущал опасности от встречи с чем-то неизвестным, лучше проводить ее на материале, уже знакомом ему (картинки, кар ¬ точки). Можно использовать часть инструкции или правил из игры, в которую ребенок уже играл неоднократно.</a:t>
            </a:r>
          </a:p>
          <a:p>
            <a:pPr algn="ctr">
              <a:buNone/>
            </a:pPr>
            <a:r>
              <a:rPr lang="ru-RU" sz="5500" dirty="0">
                <a:latin typeface="Times New Roman" pitchFamily="18" charset="0"/>
                <a:cs typeface="Times New Roman" pitchFamily="18" charset="0"/>
              </a:rPr>
              <a:t> 4. Игры с закрытыми глазами рекомендуется использовать только после длительной работы с ребенком, когда он сам решит, что может выполнить это условие.</a:t>
            </a:r>
          </a:p>
          <a:p>
            <a:pPr algn="ctr">
              <a:buNone/>
            </a:pPr>
            <a:endParaRPr lang="ru-RU" sz="5500" dirty="0">
              <a:solidFill>
                <a:schemeClr val="tx2">
                  <a:lumMod val="75000"/>
                </a:schemeClr>
              </a:solidFill>
              <a:latin typeface="Times New Roman" pitchFamily="18" charset="0"/>
              <a:cs typeface="Times New Roman" pitchFamily="18" charset="0"/>
            </a:endParaRPr>
          </a:p>
          <a:p>
            <a:pPr algn="ctr">
              <a:buNone/>
            </a:pPr>
            <a:endParaRPr lang="ru-RU" sz="5500" dirty="0" smtClean="0">
              <a:solidFill>
                <a:schemeClr val="tx2">
                  <a:lumMod val="75000"/>
                </a:schemeClr>
              </a:solidFill>
              <a:latin typeface="Times New Roman" pitchFamily="18" charset="0"/>
              <a:cs typeface="Times New Roman" pitchFamily="18" charset="0"/>
            </a:endParaRPr>
          </a:p>
          <a:p>
            <a:pPr algn="ctr">
              <a:buNone/>
            </a:pPr>
            <a:r>
              <a:rPr lang="ru-RU" sz="5500" b="1" dirty="0" smtClean="0">
                <a:solidFill>
                  <a:schemeClr val="tx2">
                    <a:lumMod val="75000"/>
                  </a:schemeClr>
                </a:solidFill>
                <a:latin typeface="Times New Roman" pitchFamily="18" charset="0"/>
                <a:cs typeface="Times New Roman" pitchFamily="18" charset="0"/>
              </a:rPr>
              <a:t>                        </a:t>
            </a:r>
            <a:endParaRPr lang="ru-RU" sz="55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pic>
        <p:nvPicPr>
          <p:cNvPr id="8194" name="Picture 2" descr="C:\Users\Admin\Desktop\images.jpg"/>
          <p:cNvPicPr>
            <a:picLocks noChangeAspect="1" noChangeArrowheads="1"/>
          </p:cNvPicPr>
          <p:nvPr/>
        </p:nvPicPr>
        <p:blipFill>
          <a:blip r:embed="rId2"/>
          <a:srcRect/>
          <a:stretch>
            <a:fillRect/>
          </a:stretch>
        </p:blipFill>
        <p:spPr bwMode="auto">
          <a:xfrm>
            <a:off x="2428860" y="4643446"/>
            <a:ext cx="4357718" cy="1828800"/>
          </a:xfrm>
          <a:prstGeom prst="rect">
            <a:avLst/>
          </a:prstGeom>
          <a:noFill/>
        </p:spPr>
      </p:pic>
    </p:spTree>
    <p:extLst>
      <p:ext uri="{BB962C8B-B14F-4D97-AF65-F5344CB8AC3E}">
        <p14:creationId xmlns:p14="http://schemas.microsoft.com/office/powerpoint/2010/main" xmlns="" val="365223404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p:cTn id="49"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88640"/>
            <a:ext cx="8507288" cy="5750099"/>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lgn="ctr">
              <a:buNone/>
            </a:pPr>
            <a:r>
              <a:rPr lang="ru-RU" sz="7200" dirty="0">
                <a:latin typeface="Times New Roman" pitchFamily="18" charset="0"/>
                <a:cs typeface="Times New Roman" pitchFamily="18" charset="0"/>
              </a:rPr>
              <a:t>    </a:t>
            </a:r>
            <a:r>
              <a:rPr lang="ru-RU" sz="7200" dirty="0" smtClean="0">
                <a:latin typeface="Times New Roman" pitchFamily="18" charset="0"/>
                <a:cs typeface="Times New Roman" pitchFamily="18" charset="0"/>
              </a:rPr>
              <a:t>                           </a:t>
            </a:r>
            <a:r>
              <a:rPr lang="ru-RU" sz="7200" b="1" i="1" dirty="0">
                <a:solidFill>
                  <a:srgbClr val="FF0000"/>
                </a:solidFill>
                <a:latin typeface="Times New Roman" pitchFamily="18" charset="0"/>
                <a:cs typeface="Times New Roman" pitchFamily="18" charset="0"/>
              </a:rPr>
              <a:t>Агрессия</a:t>
            </a:r>
            <a:r>
              <a:rPr lang="ru-RU" sz="7200" dirty="0">
                <a:latin typeface="Times New Roman" pitchFamily="18" charset="0"/>
                <a:cs typeface="Times New Roman" pitchFamily="18" charset="0"/>
              </a:rPr>
              <a:t>- это поведение, целью которого является нанесение вреда некоторому объекту или человеку, возникающее по мнению представителей психоаналитической ориентацией, в результате того, что по различным причинам не получают реализации некоторые изначально врожденные неосознанные влечения, что и вызывает к жизни агрессивную энергию разрушения.</a:t>
            </a:r>
          </a:p>
          <a:p>
            <a:pPr algn="ctr">
              <a:buNone/>
            </a:pPr>
            <a:r>
              <a:rPr lang="ru-RU" sz="7200" dirty="0">
                <a:latin typeface="Times New Roman" pitchFamily="18" charset="0"/>
                <a:cs typeface="Times New Roman" pitchFamily="18" charset="0"/>
              </a:rPr>
              <a:t>           Выделяются следующие виды агрессивности: </a:t>
            </a:r>
          </a:p>
          <a:p>
            <a:pPr algn="ctr">
              <a:buNone/>
            </a:pPr>
            <a:r>
              <a:rPr lang="ru-RU" sz="7200" dirty="0">
                <a:latin typeface="Times New Roman" pitchFamily="18" charset="0"/>
                <a:cs typeface="Times New Roman" pitchFamily="18" charset="0"/>
              </a:rPr>
              <a:t>1) физическая (нападение) – физические действия против кого-либо; </a:t>
            </a:r>
          </a:p>
          <a:p>
            <a:pPr algn="ctr">
              <a:buNone/>
            </a:pPr>
            <a:r>
              <a:rPr lang="ru-RU" sz="7200" dirty="0">
                <a:latin typeface="Times New Roman" pitchFamily="18" charset="0"/>
                <a:cs typeface="Times New Roman" pitchFamily="18" charset="0"/>
              </a:rPr>
              <a:t>2) вербальная - выражение негативных чувств, как через форму, так и через содержание вербальных реакций (угроза, ругань, проклятья, крики); </a:t>
            </a:r>
          </a:p>
          <a:p>
            <a:pPr algn="ctr">
              <a:buNone/>
            </a:pPr>
            <a:r>
              <a:rPr lang="ru-RU" sz="7200" dirty="0">
                <a:latin typeface="Times New Roman" pitchFamily="18" charset="0"/>
                <a:cs typeface="Times New Roman" pitchFamily="18" charset="0"/>
              </a:rPr>
              <a:t>3) прямая - непосредственно направленная против какого-либо объекта или субъекта; </a:t>
            </a:r>
          </a:p>
          <a:p>
            <a:pPr algn="ctr">
              <a:buNone/>
            </a:pPr>
            <a:r>
              <a:rPr lang="ru-RU" sz="7200" dirty="0">
                <a:latin typeface="Times New Roman" pitchFamily="18" charset="0"/>
                <a:cs typeface="Times New Roman" pitchFamily="18" charset="0"/>
              </a:rPr>
              <a:t>4) косвенная - действия, которые окольным путем направлены на другое лицо (злобные шутки, сплетни), и действия, характеризующиеся не направленностью и неупорядоченностью (взрывы ярости, проявляющиеся в крике, топанье ногами);</a:t>
            </a:r>
          </a:p>
          <a:p>
            <a:pPr algn="ctr">
              <a:buNone/>
            </a:pPr>
            <a:r>
              <a:rPr lang="ru-RU" sz="7200" dirty="0">
                <a:latin typeface="Times New Roman" pitchFamily="18" charset="0"/>
                <a:cs typeface="Times New Roman" pitchFamily="18" charset="0"/>
              </a:rPr>
              <a:t> 5) инструментальная, являющаяся средством достижения какой-либо цели; 6) </a:t>
            </a:r>
            <a:r>
              <a:rPr lang="ru-RU" sz="7200" dirty="0" err="1">
                <a:latin typeface="Times New Roman" pitchFamily="18" charset="0"/>
                <a:cs typeface="Times New Roman" pitchFamily="18" charset="0"/>
              </a:rPr>
              <a:t>врождебнная</a:t>
            </a:r>
            <a:r>
              <a:rPr lang="ru-RU" sz="7200" dirty="0">
                <a:latin typeface="Times New Roman" pitchFamily="18" charset="0"/>
                <a:cs typeface="Times New Roman" pitchFamily="18" charset="0"/>
              </a:rPr>
              <a:t> - выражается в действиях, целью которых является причинение вреда объекту агрессии;</a:t>
            </a:r>
          </a:p>
          <a:p>
            <a:pPr algn="ctr">
              <a:buNone/>
            </a:pPr>
            <a:r>
              <a:rPr lang="ru-RU" sz="7200" dirty="0">
                <a:latin typeface="Times New Roman" pitchFamily="18" charset="0"/>
                <a:cs typeface="Times New Roman" pitchFamily="18" charset="0"/>
              </a:rPr>
              <a:t> 7) </a:t>
            </a:r>
            <a:r>
              <a:rPr lang="ru-RU" sz="7200" dirty="0" err="1">
                <a:latin typeface="Times New Roman" pitchFamily="18" charset="0"/>
                <a:cs typeface="Times New Roman" pitchFamily="18" charset="0"/>
              </a:rPr>
              <a:t>аутоагрессия</a:t>
            </a:r>
            <a:r>
              <a:rPr lang="ru-RU" sz="7200" dirty="0">
                <a:latin typeface="Times New Roman" pitchFamily="18" charset="0"/>
                <a:cs typeface="Times New Roman" pitchFamily="18" charset="0"/>
              </a:rPr>
              <a:t> - проявляющаяся в самообвинении, самоунижении, нанесение себе телесных повреждений вплоть до самоубийства.</a:t>
            </a:r>
          </a:p>
          <a:p>
            <a:pPr algn="ctr">
              <a:buNone/>
            </a:pPr>
            <a:r>
              <a:rPr lang="ru-RU" sz="7200" dirty="0">
                <a:latin typeface="Times New Roman" pitchFamily="18" charset="0"/>
                <a:cs typeface="Times New Roman" pitchFamily="18" charset="0"/>
              </a:rPr>
              <a:t>           На становление агрессивного поведения ребенка оказывают влияние многие факторы, например, проявлению агрессивных качеств могут способствовать некоторые соматические заболевания или заболевания головного мозга, а также различные социальные факторы.</a:t>
            </a:r>
          </a:p>
          <a:p>
            <a:pPr>
              <a:buNone/>
            </a:pPr>
            <a:r>
              <a:rPr lang="ru-RU" sz="7200"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91944224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507288" cy="5606083"/>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buNone/>
            </a:pPr>
            <a:r>
              <a:rPr lang="ru-RU" sz="7200" b="1" dirty="0">
                <a:solidFill>
                  <a:schemeClr val="tx2">
                    <a:lumMod val="75000"/>
                  </a:schemeClr>
                </a:solidFill>
                <a:latin typeface="Times New Roman" pitchFamily="18" charset="0"/>
                <a:cs typeface="Times New Roman" pitchFamily="18" charset="0"/>
              </a:rPr>
              <a:t>       </a:t>
            </a:r>
            <a:r>
              <a:rPr lang="ru-RU" sz="7200" b="1" dirty="0" smtClean="0">
                <a:solidFill>
                  <a:schemeClr val="tx2">
                    <a:lumMod val="75000"/>
                  </a:schemeClr>
                </a:solidFill>
                <a:latin typeface="Times New Roman" pitchFamily="18" charset="0"/>
                <a:cs typeface="Times New Roman" pitchFamily="18" charset="0"/>
              </a:rPr>
              <a:t>                               </a:t>
            </a:r>
            <a:r>
              <a:rPr lang="ru-RU" sz="7200" b="1" i="1" dirty="0" smtClean="0">
                <a:solidFill>
                  <a:srgbClr val="FF0000"/>
                </a:solidFill>
                <a:latin typeface="Times New Roman" pitchFamily="18" charset="0"/>
                <a:cs typeface="Times New Roman" pitchFamily="18" charset="0"/>
              </a:rPr>
              <a:t>Портрет </a:t>
            </a:r>
            <a:r>
              <a:rPr lang="ru-RU" sz="7200" b="1" i="1" dirty="0">
                <a:solidFill>
                  <a:srgbClr val="FF0000"/>
                </a:solidFill>
                <a:latin typeface="Times New Roman" pitchFamily="18" charset="0"/>
                <a:cs typeface="Times New Roman" pitchFamily="18" charset="0"/>
              </a:rPr>
              <a:t>агрессивного ребенка</a:t>
            </a:r>
          </a:p>
          <a:p>
            <a:pPr>
              <a:buNone/>
            </a:pPr>
            <a:r>
              <a:rPr lang="ru-RU" sz="7200" dirty="0" smtClean="0">
                <a:latin typeface="Times New Roman" pitchFamily="18" charset="0"/>
                <a:cs typeface="Times New Roman" pitchFamily="18" charset="0"/>
              </a:rPr>
              <a:t>                  Почти </a:t>
            </a:r>
            <a:r>
              <a:rPr lang="ru-RU" sz="7200" dirty="0">
                <a:latin typeface="Times New Roman" pitchFamily="18" charset="0"/>
                <a:cs typeface="Times New Roman" pitchFamily="18" charset="0"/>
              </a:rPr>
              <a:t>в каждом детском коллективе встречается хотя бы один ребенок с признаками агрессивного поведения. Этот ребенок становится источником огорчений воспитателей и </a:t>
            </a:r>
            <a:r>
              <a:rPr lang="ru-RU" sz="7200" dirty="0" smtClean="0">
                <a:latin typeface="Times New Roman" pitchFamily="18" charset="0"/>
                <a:cs typeface="Times New Roman" pitchFamily="18" charset="0"/>
              </a:rPr>
              <a:t>родителей. Задиристого</a:t>
            </a:r>
            <a:r>
              <a:rPr lang="ru-RU" sz="7200" dirty="0">
                <a:latin typeface="Times New Roman" pitchFamily="18" charset="0"/>
                <a:cs typeface="Times New Roman" pitchFamily="18" charset="0"/>
              </a:rPr>
              <a:t>, драчливого, зачастую грубого ребенка очень трудно принять таким, какой он есть, а понять его порой кажется вообще </a:t>
            </a:r>
            <a:r>
              <a:rPr lang="ru-RU" sz="7200" dirty="0" smtClean="0">
                <a:latin typeface="Times New Roman" pitchFamily="18" charset="0"/>
                <a:cs typeface="Times New Roman" pitchFamily="18" charset="0"/>
              </a:rPr>
              <a:t>невозможным. Ведь </a:t>
            </a:r>
            <a:r>
              <a:rPr lang="ru-RU" sz="7200" dirty="0">
                <a:latin typeface="Times New Roman" pitchFamily="18" charset="0"/>
                <a:cs typeface="Times New Roman" pitchFamily="18" charset="0"/>
              </a:rPr>
              <a:t>он нападает на детей, обзывает и бьет их, отнимает и ломает игрушки, намеренно употребляет грубые выражения, становится «грозой» всего детского </a:t>
            </a:r>
            <a:r>
              <a:rPr lang="ru-RU" sz="7200" dirty="0" smtClean="0">
                <a:latin typeface="Times New Roman" pitchFamily="18" charset="0"/>
                <a:cs typeface="Times New Roman" pitchFamily="18" charset="0"/>
              </a:rPr>
              <a:t>коллектива. Однако </a:t>
            </a:r>
            <a:r>
              <a:rPr lang="ru-RU" sz="7200" dirty="0">
                <a:latin typeface="Times New Roman" pitchFamily="18" charset="0"/>
                <a:cs typeface="Times New Roman" pitchFamily="18" charset="0"/>
              </a:rPr>
              <a:t>агрессивный ребенок, как и любой другой, нуждается в ласке и помощи взрослых, так как его агрессия - это прежде всего отражение внутреннего дискомфорта, неумения адекватно реагировать на происходящие вокруг него события.</a:t>
            </a:r>
          </a:p>
          <a:p>
            <a:pPr>
              <a:buNone/>
            </a:pPr>
            <a:r>
              <a:rPr lang="ru-RU" sz="7200" dirty="0" smtClean="0">
                <a:latin typeface="Times New Roman" pitchFamily="18" charset="0"/>
                <a:cs typeface="Times New Roman" pitchFamily="18" charset="0"/>
              </a:rPr>
              <a:t>      Коррекционная </a:t>
            </a:r>
            <a:r>
              <a:rPr lang="ru-RU" sz="7200" dirty="0">
                <a:latin typeface="Times New Roman" pitchFamily="18" charset="0"/>
                <a:cs typeface="Times New Roman" pitchFamily="18" charset="0"/>
              </a:rPr>
              <a:t>работа с ребенком должна вестись параллельно работе со взрослыми, его окружающими, - родителями и педагогами. В зависимости от выявленных причин агрессии в работе со взрослыми необходимо делать несколько акцентов</a:t>
            </a:r>
            <a:r>
              <a:rPr lang="ru-RU" sz="7200" dirty="0" smtClean="0">
                <a:latin typeface="Times New Roman" pitchFamily="18" charset="0"/>
                <a:cs typeface="Times New Roman" pitchFamily="18" charset="0"/>
              </a:rPr>
              <a:t>: - </a:t>
            </a:r>
            <a:r>
              <a:rPr lang="ru-RU" sz="7200" dirty="0">
                <a:latin typeface="Times New Roman" pitchFamily="18" charset="0"/>
                <a:cs typeface="Times New Roman" pitchFamily="18" charset="0"/>
              </a:rPr>
              <a:t>изменение негативной установки по отношению к ребенку на позитивную</a:t>
            </a:r>
            <a:r>
              <a:rPr lang="ru-RU" sz="7200" dirty="0" smtClean="0">
                <a:latin typeface="Times New Roman" pitchFamily="18" charset="0"/>
                <a:cs typeface="Times New Roman" pitchFamily="18" charset="0"/>
              </a:rPr>
              <a:t>; - </a:t>
            </a:r>
            <a:r>
              <a:rPr lang="ru-RU" sz="7200" dirty="0">
                <a:latin typeface="Times New Roman" pitchFamily="18" charset="0"/>
                <a:cs typeface="Times New Roman" pitchFamily="18" charset="0"/>
              </a:rPr>
              <a:t>изменение стиля взаимодействия с детьми</a:t>
            </a:r>
            <a:r>
              <a:rPr lang="ru-RU" sz="7200" dirty="0" smtClean="0">
                <a:latin typeface="Times New Roman" pitchFamily="18" charset="0"/>
                <a:cs typeface="Times New Roman" pitchFamily="18" charset="0"/>
              </a:rPr>
              <a:t>; - </a:t>
            </a:r>
            <a:r>
              <a:rPr lang="ru-RU" sz="7200" dirty="0">
                <a:latin typeface="Times New Roman" pitchFamily="18" charset="0"/>
                <a:cs typeface="Times New Roman" pitchFamily="18" charset="0"/>
              </a:rPr>
              <a:t>расширение поведенческого репертуара родителей и педагогов через развитие их коммуникативных умений.</a:t>
            </a:r>
          </a:p>
          <a:p>
            <a:pPr>
              <a:buNone/>
            </a:pPr>
            <a:r>
              <a:rPr lang="ru-RU" sz="7200" dirty="0">
                <a:latin typeface="Times New Roman" pitchFamily="18" charset="0"/>
                <a:cs typeface="Times New Roman" pitchFamily="18" charset="0"/>
              </a:rPr>
              <a:t>      </a:t>
            </a:r>
            <a:r>
              <a:rPr lang="ru-RU" sz="7200" dirty="0" smtClean="0">
                <a:latin typeface="Times New Roman" pitchFamily="18" charset="0"/>
                <a:cs typeface="Times New Roman" pitchFamily="18" charset="0"/>
              </a:rPr>
              <a:t> </a:t>
            </a:r>
            <a:r>
              <a:rPr lang="ru-RU" sz="7200" dirty="0">
                <a:latin typeface="Times New Roman" pitchFamily="18" charset="0"/>
                <a:cs typeface="Times New Roman" pitchFamily="18" charset="0"/>
              </a:rPr>
              <a:t>Самое важное - создать для ребенка такие условия жизни, где ему демонстрировались бы образцы миролюбивого отношения между людьми, отсутствовали бы негативные примеры агрессивного поведения. Воспитание на принципах сотрудничества (особенно в семье) - это главное условие предотвращения агрессивности.</a:t>
            </a:r>
          </a:p>
          <a:p>
            <a:pPr>
              <a:buNone/>
            </a:pPr>
            <a:r>
              <a:rPr lang="ru-RU" sz="7200" dirty="0" smtClean="0">
                <a:latin typeface="Times New Roman" pitchFamily="18" charset="0"/>
                <a:cs typeface="Times New Roman" pitchFamily="18" charset="0"/>
              </a:rPr>
              <a:t>      Лучшим </a:t>
            </a:r>
            <a:r>
              <a:rPr lang="ru-RU" sz="7200" dirty="0">
                <a:latin typeface="Times New Roman" pitchFamily="18" charset="0"/>
                <a:cs typeface="Times New Roman" pitchFamily="18" charset="0"/>
              </a:rPr>
              <a:t>гарантом хорошего самообладания и адекватного поведения у детей является умение родителей владеть собой.</a:t>
            </a:r>
          </a:p>
          <a:p>
            <a:pPr>
              <a:buNone/>
            </a:pPr>
            <a:r>
              <a:rPr lang="ru-RU" sz="7200"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75696192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60648"/>
            <a:ext cx="8507288" cy="5678091"/>
          </a:xfrm>
        </p:spPr>
        <p:txBody>
          <a:bodyPr>
            <a:normAutofit fontScale="32500" lnSpcReduction="20000"/>
          </a:bodyPr>
          <a:lstStyle/>
          <a:p>
            <a:pPr>
              <a:buNone/>
            </a:pPr>
            <a:r>
              <a:rPr lang="ru-RU" sz="7200" b="1" dirty="0">
                <a:solidFill>
                  <a:schemeClr val="tx2">
                    <a:lumMod val="75000"/>
                  </a:schemeClr>
                </a:solidFill>
                <a:latin typeface="Times New Roman" pitchFamily="18" charset="0"/>
                <a:cs typeface="Times New Roman" pitchFamily="18" charset="0"/>
              </a:rPr>
              <a:t> </a:t>
            </a:r>
            <a:r>
              <a:rPr lang="ru-RU" sz="7200" b="1" dirty="0" smtClean="0">
                <a:solidFill>
                  <a:schemeClr val="tx2">
                    <a:lumMod val="75000"/>
                  </a:schemeClr>
                </a:solidFill>
                <a:latin typeface="Times New Roman" pitchFamily="18" charset="0"/>
                <a:cs typeface="Times New Roman" pitchFamily="18" charset="0"/>
              </a:rPr>
              <a:t>                                  </a:t>
            </a:r>
          </a:p>
          <a:p>
            <a:pPr>
              <a:buNone/>
            </a:pPr>
            <a:r>
              <a:rPr lang="ru-RU" sz="7200" b="1" dirty="0">
                <a:latin typeface="Times New Roman" pitchFamily="18" charset="0"/>
                <a:cs typeface="Times New Roman" pitchFamily="18" charset="0"/>
              </a:rPr>
              <a:t> </a:t>
            </a:r>
            <a:r>
              <a:rPr lang="ru-RU" sz="7200" b="1" dirty="0" smtClean="0">
                <a:latin typeface="Times New Roman" pitchFamily="18" charset="0"/>
                <a:cs typeface="Times New Roman" pitchFamily="18" charset="0"/>
              </a:rPr>
              <a:t>                                    </a:t>
            </a:r>
            <a:r>
              <a:rPr lang="ru-RU" sz="7200" b="1" i="1" dirty="0">
                <a:solidFill>
                  <a:srgbClr val="FF0000"/>
                </a:solidFill>
                <a:latin typeface="Times New Roman" pitchFamily="18" charset="0"/>
                <a:cs typeface="Times New Roman" pitchFamily="18" charset="0"/>
              </a:rPr>
              <a:t>Признаки наличия агрессии у ребенка:</a:t>
            </a:r>
          </a:p>
          <a:p>
            <a:pPr>
              <a:buNone/>
            </a:pPr>
            <a:r>
              <a:rPr lang="ru-RU" sz="7200" dirty="0">
                <a:latin typeface="Times New Roman" pitchFamily="18" charset="0"/>
                <a:cs typeface="Times New Roman" pitchFamily="18" charset="0"/>
              </a:rPr>
              <a:t> </a:t>
            </a:r>
            <a:r>
              <a:rPr lang="ru-RU" sz="7200" dirty="0" smtClean="0">
                <a:latin typeface="Times New Roman" pitchFamily="18" charset="0"/>
                <a:cs typeface="Times New Roman" pitchFamily="18" charset="0"/>
              </a:rPr>
              <a:t>                      Часто </a:t>
            </a:r>
            <a:r>
              <a:rPr lang="ru-RU" sz="7200" dirty="0">
                <a:latin typeface="Times New Roman" pitchFamily="18" charset="0"/>
                <a:cs typeface="Times New Roman" pitchFamily="18" charset="0"/>
              </a:rPr>
              <a:t>теряет контроль над </a:t>
            </a:r>
            <a:r>
              <a:rPr lang="ru-RU" sz="7200" dirty="0" smtClean="0">
                <a:latin typeface="Times New Roman" pitchFamily="18" charset="0"/>
                <a:cs typeface="Times New Roman" pitchFamily="18" charset="0"/>
              </a:rPr>
              <a:t>собой. Часто </a:t>
            </a:r>
            <a:r>
              <a:rPr lang="ru-RU" sz="7200" dirty="0">
                <a:latin typeface="Times New Roman" pitchFamily="18" charset="0"/>
                <a:cs typeface="Times New Roman" pitchFamily="18" charset="0"/>
              </a:rPr>
              <a:t>спорит, ругается со </a:t>
            </a:r>
            <a:r>
              <a:rPr lang="ru-RU" sz="7200" dirty="0" smtClean="0">
                <a:latin typeface="Times New Roman" pitchFamily="18" charset="0"/>
                <a:cs typeface="Times New Roman" pitchFamily="18" charset="0"/>
              </a:rPr>
              <a:t>взрослыми. Часто </a:t>
            </a:r>
            <a:r>
              <a:rPr lang="ru-RU" sz="7200" dirty="0">
                <a:latin typeface="Times New Roman" pitchFamily="18" charset="0"/>
                <a:cs typeface="Times New Roman" pitchFamily="18" charset="0"/>
              </a:rPr>
              <a:t>отказывается выполнять </a:t>
            </a:r>
            <a:r>
              <a:rPr lang="ru-RU" sz="7200" dirty="0" smtClean="0">
                <a:latin typeface="Times New Roman" pitchFamily="18" charset="0"/>
                <a:cs typeface="Times New Roman" pitchFamily="18" charset="0"/>
              </a:rPr>
              <a:t>правила. Часто </a:t>
            </a:r>
            <a:r>
              <a:rPr lang="ru-RU" sz="7200" dirty="0">
                <a:latin typeface="Times New Roman" pitchFamily="18" charset="0"/>
                <a:cs typeface="Times New Roman" pitchFamily="18" charset="0"/>
              </a:rPr>
              <a:t>специально раздражает </a:t>
            </a:r>
            <a:r>
              <a:rPr lang="ru-RU" sz="7200" dirty="0" smtClean="0">
                <a:latin typeface="Times New Roman" pitchFamily="18" charset="0"/>
                <a:cs typeface="Times New Roman" pitchFamily="18" charset="0"/>
              </a:rPr>
              <a:t>людей. Часто </a:t>
            </a:r>
            <a:r>
              <a:rPr lang="ru-RU" sz="7200" dirty="0">
                <a:latin typeface="Times New Roman" pitchFamily="18" charset="0"/>
                <a:cs typeface="Times New Roman" pitchFamily="18" charset="0"/>
              </a:rPr>
              <a:t>винит других в своих </a:t>
            </a:r>
            <a:r>
              <a:rPr lang="ru-RU" sz="7200" dirty="0" smtClean="0">
                <a:latin typeface="Times New Roman" pitchFamily="18" charset="0"/>
                <a:cs typeface="Times New Roman" pitchFamily="18" charset="0"/>
              </a:rPr>
              <a:t>ошибках. Часто </a:t>
            </a:r>
            <a:r>
              <a:rPr lang="ru-RU" sz="7200" dirty="0">
                <a:latin typeface="Times New Roman" pitchFamily="18" charset="0"/>
                <a:cs typeface="Times New Roman" pitchFamily="18" charset="0"/>
              </a:rPr>
              <a:t>сердится и отказывается сделать </a:t>
            </a:r>
            <a:r>
              <a:rPr lang="ru-RU" sz="7200" dirty="0" smtClean="0">
                <a:latin typeface="Times New Roman" pitchFamily="18" charset="0"/>
                <a:cs typeface="Times New Roman" pitchFamily="18" charset="0"/>
              </a:rPr>
              <a:t>что-либо. Часто </a:t>
            </a:r>
            <a:r>
              <a:rPr lang="ru-RU" sz="7200" dirty="0">
                <a:latin typeface="Times New Roman" pitchFamily="18" charset="0"/>
                <a:cs typeface="Times New Roman" pitchFamily="18" charset="0"/>
              </a:rPr>
              <a:t>завистлив, </a:t>
            </a:r>
            <a:r>
              <a:rPr lang="ru-RU" sz="7200" dirty="0" smtClean="0">
                <a:latin typeface="Times New Roman" pitchFamily="18" charset="0"/>
                <a:cs typeface="Times New Roman" pitchFamily="18" charset="0"/>
              </a:rPr>
              <a:t>мстителен. Чувствителен</a:t>
            </a:r>
            <a:r>
              <a:rPr lang="ru-RU" sz="7200" dirty="0">
                <a:latin typeface="Times New Roman" pitchFamily="18" charset="0"/>
                <a:cs typeface="Times New Roman" pitchFamily="18" charset="0"/>
              </a:rPr>
              <a:t>, очень быстро реагирует на различные действия окружающих (детей и взрослых), которые нередко раздражают его.</a:t>
            </a:r>
          </a:p>
          <a:p>
            <a:pPr>
              <a:buNone/>
            </a:pPr>
            <a:r>
              <a:rPr lang="ru-RU" sz="7200" dirty="0" smtClean="0">
                <a:latin typeface="Times New Roman" pitchFamily="18" charset="0"/>
                <a:cs typeface="Times New Roman" pitchFamily="18" charset="0"/>
              </a:rPr>
              <a:t>     Внешние </a:t>
            </a:r>
            <a:r>
              <a:rPr lang="ru-RU" sz="7200" dirty="0">
                <a:latin typeface="Times New Roman" pitchFamily="18" charset="0"/>
                <a:cs typeface="Times New Roman" pitchFamily="18" charset="0"/>
              </a:rPr>
              <a:t>причины агрессивности</a:t>
            </a:r>
          </a:p>
          <a:p>
            <a:pPr>
              <a:buNone/>
            </a:pPr>
            <a:r>
              <a:rPr lang="ru-RU" sz="7200" dirty="0" smtClean="0">
                <a:latin typeface="Times New Roman" pitchFamily="18" charset="0"/>
                <a:cs typeface="Times New Roman" pitchFamily="18" charset="0"/>
              </a:rPr>
              <a:t>    - </a:t>
            </a:r>
            <a:r>
              <a:rPr lang="ru-RU" sz="7200" dirty="0">
                <a:latin typeface="Times New Roman" pitchFamily="18" charset="0"/>
                <a:cs typeface="Times New Roman" pitchFamily="18" charset="0"/>
              </a:rPr>
              <a:t>Семья в которой растет ребенок.</a:t>
            </a:r>
          </a:p>
          <a:p>
            <a:pPr>
              <a:buNone/>
            </a:pPr>
            <a:r>
              <a:rPr lang="ru-RU" sz="7200" dirty="0" smtClean="0">
                <a:latin typeface="Times New Roman" pitchFamily="18" charset="0"/>
                <a:cs typeface="Times New Roman" pitchFamily="18" charset="0"/>
              </a:rPr>
              <a:t>    - </a:t>
            </a:r>
            <a:r>
              <a:rPr lang="ru-RU" sz="7200" dirty="0">
                <a:latin typeface="Times New Roman" pitchFamily="18" charset="0"/>
                <a:cs typeface="Times New Roman" pitchFamily="18" charset="0"/>
              </a:rPr>
              <a:t>Общение со сверстниками.</a:t>
            </a:r>
          </a:p>
          <a:p>
            <a:pPr>
              <a:buNone/>
            </a:pPr>
            <a:r>
              <a:rPr lang="ru-RU" sz="7200" dirty="0" smtClean="0">
                <a:latin typeface="Times New Roman" pitchFamily="18" charset="0"/>
                <a:cs typeface="Times New Roman" pitchFamily="18" charset="0"/>
              </a:rPr>
              <a:t>     - </a:t>
            </a:r>
            <a:r>
              <a:rPr lang="ru-RU" sz="7200" dirty="0">
                <a:latin typeface="Times New Roman" pitchFamily="18" charset="0"/>
                <a:cs typeface="Times New Roman" pitchFamily="18" charset="0"/>
              </a:rPr>
              <a:t>Воздействие СМИ.</a:t>
            </a:r>
          </a:p>
          <a:p>
            <a:pPr>
              <a:buNone/>
            </a:pPr>
            <a:endParaRPr lang="ru-RU" sz="5100" dirty="0" smtClean="0">
              <a:solidFill>
                <a:schemeClr val="tx2">
                  <a:lumMod val="75000"/>
                </a:schemeClr>
              </a:solidFill>
              <a:latin typeface="Times New Roman" pitchFamily="18" charset="0"/>
              <a:cs typeface="Times New Roman" pitchFamily="18" charset="0"/>
            </a:endParaRPr>
          </a:p>
          <a:p>
            <a:pPr>
              <a:buNone/>
            </a:pPr>
            <a:r>
              <a:rPr lang="ru-RU" sz="8000" b="1" dirty="0" smtClean="0">
                <a:solidFill>
                  <a:schemeClr val="tx2">
                    <a:lumMod val="75000"/>
                  </a:schemeClr>
                </a:solidFill>
                <a:latin typeface="Times New Roman" pitchFamily="18" charset="0"/>
                <a:cs typeface="Times New Roman" pitchFamily="18" charset="0"/>
              </a:rPr>
              <a:t>                        </a:t>
            </a:r>
            <a:endParaRPr lang="ru-RU" sz="80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pic>
        <p:nvPicPr>
          <p:cNvPr id="5122" name="Picture 2" descr="C:\Users\Admin\Desktop\Без названия (2).jpg"/>
          <p:cNvPicPr>
            <a:picLocks noChangeAspect="1" noChangeArrowheads="1"/>
          </p:cNvPicPr>
          <p:nvPr/>
        </p:nvPicPr>
        <p:blipFill>
          <a:blip r:embed="rId2"/>
          <a:srcRect/>
          <a:stretch>
            <a:fillRect/>
          </a:stretch>
        </p:blipFill>
        <p:spPr bwMode="auto">
          <a:xfrm>
            <a:off x="3714744" y="4000504"/>
            <a:ext cx="3929090" cy="2428892"/>
          </a:xfrm>
          <a:prstGeom prst="rect">
            <a:avLst/>
          </a:prstGeom>
          <a:noFill/>
        </p:spPr>
      </p:pic>
    </p:spTree>
    <p:extLst>
      <p:ext uri="{BB962C8B-B14F-4D97-AF65-F5344CB8AC3E}">
        <p14:creationId xmlns:p14="http://schemas.microsoft.com/office/powerpoint/2010/main" xmlns="" val="418896851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p:cTn id="56"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332656"/>
            <a:ext cx="6912768" cy="1143000"/>
          </a:xfrm>
        </p:spPr>
        <p:txBody>
          <a:bodyPr>
            <a:normAutofit/>
          </a:bodyPr>
          <a:lstStyle/>
          <a:p>
            <a:pPr algn="l"/>
            <a:r>
              <a:rPr lang="ru-RU" b="1" dirty="0">
                <a:solidFill>
                  <a:schemeClr val="accent3">
                    <a:lumMod val="50000"/>
                  </a:schemeClr>
                </a:solidFill>
                <a:latin typeface="Times New Roman" pitchFamily="18" charset="0"/>
                <a:cs typeface="Times New Roman" pitchFamily="18" charset="0"/>
              </a:rPr>
              <a:t>  </a:t>
            </a:r>
            <a:endParaRPr lang="ru-RU" b="1" u="sng" dirty="0">
              <a:solidFill>
                <a:schemeClr val="accent3">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395536" y="714356"/>
            <a:ext cx="8229600" cy="5296391"/>
          </a:xfrm>
        </p:spPr>
        <p:txBody>
          <a:bodyPr>
            <a:normAutofit/>
          </a:bodyPr>
          <a:lstStyle/>
          <a:p>
            <a:pPr>
              <a:buNone/>
            </a:pPr>
            <a:r>
              <a:rPr lang="ru-RU" sz="3000" dirty="0">
                <a:solidFill>
                  <a:schemeClr val="accent3">
                    <a:lumMod val="50000"/>
                  </a:schemeClr>
                </a:solidFill>
              </a:rPr>
              <a:t> </a:t>
            </a:r>
            <a:r>
              <a:rPr lang="ru-RU" sz="3000" dirty="0" smtClean="0">
                <a:solidFill>
                  <a:schemeClr val="accent3">
                    <a:lumMod val="50000"/>
                  </a:schemeClr>
                </a:solidFill>
              </a:rPr>
              <a:t>     </a:t>
            </a:r>
            <a:r>
              <a:rPr lang="ru-RU" sz="3000" dirty="0">
                <a:solidFill>
                  <a:schemeClr val="accent3">
                    <a:lumMod val="50000"/>
                  </a:schemeClr>
                </a:solidFill>
              </a:rPr>
              <a:t> </a:t>
            </a:r>
            <a:r>
              <a:rPr lang="ru-RU" sz="3000" b="1" i="1" dirty="0">
                <a:solidFill>
                  <a:srgbClr val="FF0000"/>
                </a:solidFill>
                <a:latin typeface="Times New Roman" pitchFamily="18" charset="0"/>
                <a:cs typeface="Times New Roman" pitchFamily="18" charset="0"/>
              </a:rPr>
              <a:t>Дошкольный возраст</a:t>
            </a:r>
            <a:r>
              <a:rPr lang="ru-RU" sz="3000" dirty="0">
                <a:solidFill>
                  <a:schemeClr val="tx1">
                    <a:lumMod val="95000"/>
                    <a:lumOff val="5000"/>
                  </a:schemeClr>
                </a:solidFill>
                <a:latin typeface="Times New Roman" pitchFamily="18" charset="0"/>
                <a:cs typeface="Times New Roman" pitchFamily="18" charset="0"/>
              </a:rPr>
              <a:t>  - это ключевой возраст в жизни каждого ребенка, по мнению многих психологов и педагогов. Психологический портрет дошкольника формируется через выявление особенностей познавательной сферы, развития индивидуальности, установку особенностей поведения и общения.</a:t>
            </a:r>
            <a:endParaRPr lang="ru-RU" dirty="0">
              <a:solidFill>
                <a:schemeClr val="tx1">
                  <a:lumMod val="95000"/>
                  <a:lumOff val="5000"/>
                </a:schemeClr>
              </a:solidFill>
              <a:latin typeface="Times New Roman" pitchFamily="18" charset="0"/>
              <a:cs typeface="Times New Roman" pitchFamily="18" charset="0"/>
            </a:endParaRPr>
          </a:p>
        </p:txBody>
      </p:sp>
      <p:pic>
        <p:nvPicPr>
          <p:cNvPr id="6146" name="Picture 2" descr="C:\Users\Admin\Desktop\Без названия (3).jpg"/>
          <p:cNvPicPr>
            <a:picLocks noChangeAspect="1" noChangeArrowheads="1"/>
          </p:cNvPicPr>
          <p:nvPr/>
        </p:nvPicPr>
        <p:blipFill>
          <a:blip r:embed="rId2"/>
          <a:srcRect/>
          <a:stretch>
            <a:fillRect/>
          </a:stretch>
        </p:blipFill>
        <p:spPr bwMode="auto">
          <a:xfrm>
            <a:off x="2428860" y="4500570"/>
            <a:ext cx="4143404" cy="1928826"/>
          </a:xfrm>
          <a:prstGeom prst="rect">
            <a:avLst/>
          </a:prstGeom>
          <a:noFill/>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3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76672"/>
            <a:ext cx="8507288" cy="5462067"/>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buNone/>
            </a:pPr>
            <a:r>
              <a:rPr lang="ru-RU" sz="8000" b="1" i="1" dirty="0">
                <a:solidFill>
                  <a:srgbClr val="FF0000"/>
                </a:solidFill>
                <a:latin typeface="Times New Roman" pitchFamily="18" charset="0"/>
                <a:cs typeface="Times New Roman" pitchFamily="18" charset="0"/>
              </a:rPr>
              <a:t>           </a:t>
            </a:r>
            <a:r>
              <a:rPr lang="ru-RU" sz="8000" b="1" i="1" dirty="0" smtClean="0">
                <a:solidFill>
                  <a:srgbClr val="FF0000"/>
                </a:solidFill>
                <a:latin typeface="Times New Roman" pitchFamily="18" charset="0"/>
                <a:cs typeface="Times New Roman" pitchFamily="18" charset="0"/>
              </a:rPr>
              <a:t>     Рекомендации </a:t>
            </a:r>
            <a:r>
              <a:rPr lang="ru-RU" sz="8000" b="1" i="1" dirty="0">
                <a:solidFill>
                  <a:srgbClr val="FF0000"/>
                </a:solidFill>
                <a:latin typeface="Times New Roman" pitchFamily="18" charset="0"/>
                <a:cs typeface="Times New Roman" pitchFamily="18" charset="0"/>
              </a:rPr>
              <a:t>родителям, имеющим агрессивных детей</a:t>
            </a:r>
          </a:p>
          <a:p>
            <a:pPr algn="ctr">
              <a:buNone/>
            </a:pPr>
            <a:r>
              <a:rPr lang="ru-RU" sz="7200" dirty="0">
                <a:latin typeface="Times New Roman" pitchFamily="18" charset="0"/>
                <a:cs typeface="Times New Roman" pitchFamily="18" charset="0"/>
              </a:rPr>
              <a:t>1.Наладьте взаимоотношения со своим ребенком, чтобы он чувствовал себя с вами спокойно и уверенно.</a:t>
            </a:r>
          </a:p>
          <a:p>
            <a:pPr algn="ctr">
              <a:buNone/>
            </a:pPr>
            <a:r>
              <a:rPr lang="ru-RU" sz="7200" dirty="0">
                <a:latin typeface="Times New Roman" pitchFamily="18" charset="0"/>
                <a:cs typeface="Times New Roman" pitchFamily="18" charset="0"/>
              </a:rPr>
              <a:t> – Слушайте своего ребенка;</a:t>
            </a:r>
          </a:p>
          <a:p>
            <a:pPr algn="ctr">
              <a:buNone/>
            </a:pPr>
            <a:r>
              <a:rPr lang="ru-RU" sz="7200" dirty="0">
                <a:latin typeface="Times New Roman" pitchFamily="18" charset="0"/>
                <a:cs typeface="Times New Roman" pitchFamily="18" charset="0"/>
              </a:rPr>
              <a:t>– проводите вместе с ним как можно больше времени;</a:t>
            </a:r>
          </a:p>
          <a:p>
            <a:pPr algn="ctr">
              <a:buNone/>
            </a:pPr>
            <a:r>
              <a:rPr lang="ru-RU" sz="7200" dirty="0">
                <a:latin typeface="Times New Roman" pitchFamily="18" charset="0"/>
                <a:cs typeface="Times New Roman" pitchFamily="18" charset="0"/>
              </a:rPr>
              <a:t>– делитесь с ним своим опытом;</a:t>
            </a:r>
          </a:p>
          <a:p>
            <a:pPr algn="ctr">
              <a:buNone/>
            </a:pPr>
            <a:r>
              <a:rPr lang="ru-RU" sz="7200" dirty="0">
                <a:latin typeface="Times New Roman" pitchFamily="18" charset="0"/>
                <a:cs typeface="Times New Roman" pitchFamily="18" charset="0"/>
              </a:rPr>
              <a:t>– рассказывайте ему о своем детстве, победах и неудачах;</a:t>
            </a:r>
          </a:p>
          <a:p>
            <a:pPr algn="ctr">
              <a:buNone/>
            </a:pPr>
            <a:r>
              <a:rPr lang="ru-RU" sz="7200" dirty="0">
                <a:latin typeface="Times New Roman" pitchFamily="18" charset="0"/>
                <a:cs typeface="Times New Roman" pitchFamily="18" charset="0"/>
              </a:rPr>
              <a:t>– если в семье несколько детей, постарайтесь общаться не только со всеми вместе, но и уделяйте свое «безраздельное» внимание каждому из них в отдельности.</a:t>
            </a:r>
          </a:p>
          <a:p>
            <a:pPr algn="ctr">
              <a:buNone/>
            </a:pPr>
            <a:r>
              <a:rPr lang="ru-RU" sz="7200" dirty="0">
                <a:latin typeface="Times New Roman" pitchFamily="18" charset="0"/>
                <a:cs typeface="Times New Roman" pitchFamily="18" charset="0"/>
              </a:rPr>
              <a:t>2.Не применяйте физические наказания.</a:t>
            </a:r>
          </a:p>
          <a:p>
            <a:pPr algn="ctr">
              <a:buNone/>
            </a:pPr>
            <a:r>
              <a:rPr lang="ru-RU" sz="7200" dirty="0">
                <a:latin typeface="Times New Roman" pitchFamily="18" charset="0"/>
                <a:cs typeface="Times New Roman" pitchFamily="18" charset="0"/>
              </a:rPr>
              <a:t>3.Показывайте ребенку личный пример эффективного поведения.                  4.Пресекайте любые проявления агрессивного поведения.</a:t>
            </a:r>
          </a:p>
          <a:p>
            <a:pPr algn="ctr">
              <a:buNone/>
            </a:pPr>
            <a:r>
              <a:rPr lang="ru-RU" sz="7200" dirty="0">
                <a:latin typeface="Times New Roman" pitchFamily="18" charset="0"/>
                <a:cs typeface="Times New Roman" pitchFamily="18" charset="0"/>
              </a:rPr>
              <a:t>5.Для преодоления и предупреждения агрессивного поведения можно использовать коллективные игры, способствующие выработки у них  терпимости и взаимовыручки. Давайте возможность ребенку «выпустить пар». (Подеритесь подушками, порвите бумагу, поиграйте в подвижные игры,…).</a:t>
            </a:r>
          </a:p>
          <a:p>
            <a:pPr algn="ctr">
              <a:buNone/>
            </a:pPr>
            <a:r>
              <a:rPr lang="ru-RU" sz="7200" dirty="0">
                <a:latin typeface="Times New Roman" pitchFamily="18" charset="0"/>
                <a:cs typeface="Times New Roman" pitchFamily="18" charset="0"/>
              </a:rPr>
              <a:t>6. Проанализировать внутрисемейные отношения, ведь зачастую поведение ребенка – зеркальное отражение атмосферы в семье.</a:t>
            </a:r>
          </a:p>
          <a:p>
            <a:pPr algn="ctr">
              <a:buNone/>
            </a:pPr>
            <a:r>
              <a:rPr lang="ru-RU" sz="7200" dirty="0">
                <a:latin typeface="Times New Roman" pitchFamily="18" charset="0"/>
                <a:cs typeface="Times New Roman" pitchFamily="18" charset="0"/>
              </a:rPr>
              <a:t>7. Не допускать бесконтрольного просмотра телепередач, видеофильмов, т.к. даже некоторые мультфильмы имеют высокий уровень сознательной и подсознательной агрессии;</a:t>
            </a:r>
          </a:p>
          <a:p>
            <a:pPr algn="ctr">
              <a:buNone/>
            </a:pPr>
            <a:r>
              <a:rPr lang="ru-RU" sz="7200" b="1" dirty="0" smtClean="0">
                <a:solidFill>
                  <a:schemeClr val="tx2">
                    <a:lumMod val="75000"/>
                  </a:schemeClr>
                </a:solidFill>
                <a:latin typeface="Times New Roman" pitchFamily="18" charset="0"/>
                <a:cs typeface="Times New Roman" pitchFamily="18" charset="0"/>
              </a:rPr>
              <a:t>             </a:t>
            </a:r>
            <a:endParaRPr lang="ru-RU" sz="7200" dirty="0">
              <a:solidFill>
                <a:schemeClr val="tx2">
                  <a:lumMod val="75000"/>
                </a:schemeClr>
              </a:solidFill>
              <a:latin typeface="Times New Roman" pitchFamily="18" charset="0"/>
              <a:cs typeface="Times New Roman" pitchFamily="18" charset="0"/>
            </a:endParaRPr>
          </a:p>
          <a:p>
            <a:pPr algn="ctr">
              <a:buNone/>
            </a:pPr>
            <a:endParaRPr lang="ru-RU" sz="72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89680621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507288" cy="5606083"/>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lgn="ctr">
              <a:buNone/>
            </a:pPr>
            <a:r>
              <a:rPr lang="ru-RU" sz="8000" b="1" dirty="0">
                <a:solidFill>
                  <a:schemeClr val="tx2">
                    <a:lumMod val="75000"/>
                  </a:schemeClr>
                </a:solidFill>
                <a:latin typeface="Times New Roman" pitchFamily="18" charset="0"/>
                <a:cs typeface="Times New Roman" pitchFamily="18" charset="0"/>
              </a:rPr>
              <a:t>       </a:t>
            </a:r>
            <a:r>
              <a:rPr lang="ru-RU" sz="8000" dirty="0">
                <a:latin typeface="Times New Roman" pitchFamily="18" charset="0"/>
                <a:cs typeface="Times New Roman" pitchFamily="18" charset="0"/>
              </a:rPr>
              <a:t>8.Не допускать чрезмерного увлечения играми на компьютере, компьютерной приставке, отбирать видеоигры с элементами насилия, агрессии.</a:t>
            </a:r>
          </a:p>
          <a:p>
            <a:pPr algn="ctr">
              <a:buNone/>
            </a:pPr>
            <a:r>
              <a:rPr lang="ru-RU" sz="8000" dirty="0">
                <a:latin typeface="Times New Roman" pitchFamily="18" charset="0"/>
                <a:cs typeface="Times New Roman" pitchFamily="18" charset="0"/>
              </a:rPr>
              <a:t>9.Объяснять ребенку, что помимо агрессивных действий есть множество способов разрешения любых конфликтов (при этом рассказы подкрепляйте собственным поведением).</a:t>
            </a:r>
          </a:p>
          <a:p>
            <a:pPr algn="ctr">
              <a:buNone/>
            </a:pPr>
            <a:r>
              <a:rPr lang="ru-RU" sz="8000" dirty="0">
                <a:latin typeface="Times New Roman" pitchFamily="18" charset="0"/>
                <a:cs typeface="Times New Roman" pitchFamily="18" charset="0"/>
              </a:rPr>
              <a:t>10.Пусть ребёнок чувствует: вы любите его даже в самые трудные моменты жизни.</a:t>
            </a:r>
          </a:p>
          <a:p>
            <a:pPr algn="ctr">
              <a:buNone/>
            </a:pPr>
            <a:r>
              <a:rPr lang="ru-RU" sz="8000" dirty="0">
                <a:latin typeface="Times New Roman" pitchFamily="18" charset="0"/>
                <a:cs typeface="Times New Roman" pitchFamily="18" charset="0"/>
              </a:rPr>
              <a:t>11.Будьте спокойными: раздражённый или агрессивно настроенный родитель — плохой воспитатель.</a:t>
            </a:r>
          </a:p>
          <a:p>
            <a:pPr algn="ctr">
              <a:buNone/>
            </a:pPr>
            <a:r>
              <a:rPr lang="ru-RU" sz="8000" dirty="0">
                <a:latin typeface="Times New Roman" pitchFamily="18" charset="0"/>
                <a:cs typeface="Times New Roman" pitchFamily="18" charset="0"/>
              </a:rPr>
              <a:t>12.Следите за собой, особенно в те минуты, когда вы находитесь под   действием стресса и вас легко вывести из равновесия.</a:t>
            </a:r>
          </a:p>
          <a:p>
            <a:pPr algn="ctr">
              <a:buNone/>
            </a:pPr>
            <a:r>
              <a:rPr lang="ru-RU" sz="8000" dirty="0">
                <a:latin typeface="Times New Roman" pitchFamily="18" charset="0"/>
                <a:cs typeface="Times New Roman" pitchFamily="18" charset="0"/>
              </a:rPr>
              <a:t>– отложите совместные дела с ребенком;</a:t>
            </a:r>
          </a:p>
          <a:p>
            <a:pPr algn="ctr">
              <a:buNone/>
            </a:pPr>
            <a:r>
              <a:rPr lang="ru-RU" sz="8000" dirty="0">
                <a:latin typeface="Times New Roman" pitchFamily="18" charset="0"/>
                <a:cs typeface="Times New Roman" pitchFamily="18" charset="0"/>
              </a:rPr>
              <a:t>– старайтесь не общаться с ребенком в минуты раздражения.</a:t>
            </a:r>
          </a:p>
          <a:p>
            <a:pPr algn="ctr">
              <a:buNone/>
            </a:pPr>
            <a:r>
              <a:rPr lang="ru-RU" sz="8000" dirty="0">
                <a:latin typeface="Times New Roman" pitchFamily="18" charset="0"/>
                <a:cs typeface="Times New Roman" pitchFamily="18" charset="0"/>
              </a:rPr>
              <a:t>13.Если вы расстроены, то дети должны знать о вашем состоянии.</a:t>
            </a:r>
          </a:p>
          <a:p>
            <a:pPr algn="ctr">
              <a:buNone/>
            </a:pPr>
            <a:r>
              <a:rPr lang="ru-RU" sz="8000" dirty="0">
                <a:latin typeface="Times New Roman" pitchFamily="18" charset="0"/>
                <a:cs typeface="Times New Roman" pitchFamily="18" charset="0"/>
              </a:rPr>
              <a:t>– Говорите детям прямо о своих чувствах, желаниях, потребностях: «Я очень расстроена, хочу побыть одна. Поиграй, пожалуйста, в соседней комнате».</a:t>
            </a: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50088135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507288" cy="6096740"/>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lgn="ctr">
              <a:buNone/>
            </a:pPr>
            <a:r>
              <a:rPr lang="ru-RU" sz="7200" dirty="0">
                <a:latin typeface="Times New Roman" pitchFamily="18" charset="0"/>
                <a:cs typeface="Times New Roman" pitchFamily="18" charset="0"/>
              </a:rPr>
              <a:t>    </a:t>
            </a:r>
            <a:r>
              <a:rPr lang="ru-RU" sz="8000" dirty="0">
                <a:latin typeface="Times New Roman" pitchFamily="18" charset="0"/>
                <a:cs typeface="Times New Roman" pitchFamily="18" charset="0"/>
              </a:rPr>
              <a:t>14.Старайтесь предвидеть и предотвратить возможные неприятности, которые могут вызвать ваш гнев.</a:t>
            </a:r>
          </a:p>
          <a:p>
            <a:pPr algn="ctr">
              <a:buNone/>
            </a:pPr>
            <a:r>
              <a:rPr lang="ru-RU" sz="8000" dirty="0">
                <a:latin typeface="Times New Roman" pitchFamily="18" charset="0"/>
                <a:cs typeface="Times New Roman" pitchFamily="18" charset="0"/>
              </a:rPr>
              <a:t>– Не давайте ребенку играть теми вещами, которыми дорожите;</a:t>
            </a:r>
          </a:p>
          <a:p>
            <a:pPr algn="ctr">
              <a:buNone/>
            </a:pPr>
            <a:r>
              <a:rPr lang="ru-RU" sz="8000" dirty="0">
                <a:latin typeface="Times New Roman" pitchFamily="18" charset="0"/>
                <a:cs typeface="Times New Roman" pitchFamily="18" charset="0"/>
              </a:rPr>
              <a:t>– не позволяйте выводить себя из равновесия;</a:t>
            </a:r>
          </a:p>
          <a:p>
            <a:pPr algn="ctr">
              <a:buNone/>
            </a:pPr>
            <a:r>
              <a:rPr lang="ru-RU" sz="8000" dirty="0">
                <a:latin typeface="Times New Roman" pitchFamily="18" charset="0"/>
                <a:cs typeface="Times New Roman" pitchFamily="18" charset="0"/>
              </a:rPr>
              <a:t>– научитесь предчувствовать наступление собственного эмоционального срыва и не допускайте этого, управляя собой и ситуацией</a:t>
            </a:r>
          </a:p>
          <a:p>
            <a:pPr algn="ctr">
              <a:buNone/>
            </a:pPr>
            <a:r>
              <a:rPr lang="ru-RU" sz="8000" dirty="0">
                <a:latin typeface="Times New Roman" pitchFamily="18" charset="0"/>
                <a:cs typeface="Times New Roman" pitchFamily="18" charset="0"/>
              </a:rPr>
              <a:t>15.  Придерживаться постоянства и последовательности в реализации выбранного типа поведения по отношению к ребенку. </a:t>
            </a:r>
          </a:p>
          <a:p>
            <a:pPr algn="ctr">
              <a:buNone/>
            </a:pPr>
            <a:r>
              <a:rPr lang="ru-RU" sz="8000" dirty="0">
                <a:latin typeface="Times New Roman" pitchFamily="18" charset="0"/>
                <a:cs typeface="Times New Roman" pitchFamily="18" charset="0"/>
              </a:rPr>
              <a:t>  16.Сдерживать агрессивные порывы ребенка непосредственно перед их проявлением (остановить окриком, отвлечь игрой, занятием, создать физическое препятствие агрессивному акту (отвести руку, удержать за плечи). </a:t>
            </a:r>
          </a:p>
          <a:p>
            <a:pPr algn="ctr">
              <a:buNone/>
            </a:pPr>
            <a:r>
              <a:rPr lang="ru-RU" sz="8000" dirty="0">
                <a:latin typeface="Times New Roman" pitchFamily="18" charset="0"/>
                <a:cs typeface="Times New Roman" pitchFamily="18" charset="0"/>
              </a:rPr>
              <a:t>   17. Пресекать любые агрессивные действия: останавливать спокойно, с невозмутимым лицом, действуя при минимуме слов. </a:t>
            </a:r>
          </a:p>
          <a:p>
            <a:pPr algn="ctr">
              <a:buNone/>
            </a:pPr>
            <a:r>
              <a:rPr lang="ru-RU" sz="8000" dirty="0">
                <a:latin typeface="Times New Roman" pitchFamily="18" charset="0"/>
                <a:cs typeface="Times New Roman" pitchFamily="18" charset="0"/>
              </a:rPr>
              <a:t>   18. Обсуждать поведение только после успокоения. . </a:t>
            </a:r>
          </a:p>
          <a:p>
            <a:pPr algn="ctr">
              <a:buNone/>
            </a:pPr>
            <a:r>
              <a:rPr lang="ru-RU" sz="8000" dirty="0">
                <a:latin typeface="Times New Roman" pitchFamily="18" charset="0"/>
                <a:cs typeface="Times New Roman" pitchFamily="18" charset="0"/>
              </a:rPr>
              <a:t>   19.Учить нести ответственность за свои поступки. </a:t>
            </a:r>
          </a:p>
          <a:p>
            <a:pPr algn="ctr">
              <a:buNone/>
            </a:pPr>
            <a:r>
              <a:rPr lang="ru-RU" sz="8000" dirty="0">
                <a:latin typeface="Times New Roman" pitchFamily="18" charset="0"/>
                <a:cs typeface="Times New Roman" pitchFamily="18" charset="0"/>
              </a:rPr>
              <a:t>   20.Обидные слова, адресованные взрослому, целесообразно игнорировать, но при этом попытаться понять, какие чувства и переживания ребенка стоят за ними.</a:t>
            </a:r>
          </a:p>
          <a:p>
            <a:pPr algn="ctr">
              <a:buNone/>
            </a:pPr>
            <a:r>
              <a:rPr lang="ru-RU" sz="8000" dirty="0">
                <a:latin typeface="Times New Roman" pitchFamily="18" charset="0"/>
                <a:cs typeface="Times New Roman" pitchFamily="18" charset="0"/>
              </a:rPr>
              <a:t>   21. Не стремиться угодить, не попадать под влияние и не позволять манипулировать собой. </a:t>
            </a:r>
          </a:p>
          <a:p>
            <a:pPr algn="ctr">
              <a:buNone/>
            </a:pPr>
            <a:r>
              <a:rPr lang="ru-RU" sz="8000" b="1" dirty="0">
                <a:solidFill>
                  <a:schemeClr val="tx2">
                    <a:lumMod val="75000"/>
                  </a:schemeClr>
                </a:solidFill>
                <a:latin typeface="Times New Roman" pitchFamily="18" charset="0"/>
                <a:cs typeface="Times New Roman" pitchFamily="18" charset="0"/>
              </a:rPr>
              <a:t>   </a:t>
            </a:r>
          </a:p>
          <a:p>
            <a:pPr algn="ctr">
              <a:buNone/>
            </a:pPr>
            <a:r>
              <a:rPr lang="ru-RU" sz="8000" b="1" dirty="0" smtClean="0">
                <a:solidFill>
                  <a:schemeClr val="tx2">
                    <a:lumMod val="75000"/>
                  </a:schemeClr>
                </a:solidFill>
                <a:latin typeface="Times New Roman" pitchFamily="18" charset="0"/>
                <a:cs typeface="Times New Roman" pitchFamily="18" charset="0"/>
              </a:rPr>
              <a:t>                    </a:t>
            </a:r>
            <a:endParaRPr lang="ru-RU" sz="80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52626144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1600200"/>
            <a:ext cx="8229600" cy="4472005"/>
          </a:xfrm>
        </p:spPr>
        <p:txBody>
          <a:bodyPr>
            <a:normAutofit/>
          </a:bodyPr>
          <a:lstStyle/>
          <a:p>
            <a:endParaRPr lang="ru-RU" smtClean="0"/>
          </a:p>
          <a:p>
            <a:endParaRPr lang="ru-RU" smtClean="0"/>
          </a:p>
          <a:p>
            <a:endParaRPr lang="ru-RU" smtClean="0"/>
          </a:p>
          <a:p>
            <a:endParaRPr lang="ru-RU" smtClean="0"/>
          </a:p>
          <a:p>
            <a:endParaRPr lang="ru-RU" smtClean="0"/>
          </a:p>
          <a:p>
            <a:pPr algn="ctr">
              <a:buNone/>
            </a:pPr>
            <a:r>
              <a:rPr lang="ru-RU" smtClean="0"/>
              <a:t>Смотри ВИДЕО</a:t>
            </a:r>
            <a:endParaRPr lang="ru-RU" dirty="0"/>
          </a:p>
        </p:txBody>
      </p:sp>
      <p:sp>
        <p:nvSpPr>
          <p:cNvPr id="7" name="Стрелка вниз 6"/>
          <p:cNvSpPr/>
          <p:nvPr/>
        </p:nvSpPr>
        <p:spPr>
          <a:xfrm>
            <a:off x="4214810" y="5143512"/>
            <a:ext cx="500066"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220" name="Picture 4" descr="C:\Users\Admin\Desktop\Без названия (4).jpg"/>
          <p:cNvPicPr>
            <a:picLocks noChangeAspect="1" noChangeArrowheads="1"/>
          </p:cNvPicPr>
          <p:nvPr/>
        </p:nvPicPr>
        <p:blipFill>
          <a:blip r:embed="rId2"/>
          <a:srcRect/>
          <a:stretch>
            <a:fillRect/>
          </a:stretch>
        </p:blipFill>
        <p:spPr bwMode="auto">
          <a:xfrm>
            <a:off x="1142976" y="571480"/>
            <a:ext cx="7358114" cy="3857653"/>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Агрессивный ребёнок</a:t>
            </a:r>
            <a:endParaRPr lang="ru-RU" b="1" i="1" dirty="0">
              <a:solidFill>
                <a:srgbClr val="FF0000"/>
              </a:solidFill>
            </a:endParaRPr>
          </a:p>
        </p:txBody>
      </p:sp>
      <p:pic>
        <p:nvPicPr>
          <p:cNvPr id="6" name="Агрессивный ребёнок.mp4">
            <a:hlinkClick r:id="" action="ppaction://media"/>
          </p:cNvPr>
          <p:cNvPicPr>
            <a:picLocks noGrp="1" noRot="1" noChangeAspect="1"/>
          </p:cNvPicPr>
          <p:nvPr>
            <p:ph idx="1"/>
            <a:videoFile r:link="rId1"/>
          </p:nvPr>
        </p:nvPicPr>
        <p:blipFill>
          <a:blip r:embed="rId3"/>
          <a:stretch>
            <a:fillRect/>
          </a:stretch>
        </p:blipFill>
        <p:spPr>
          <a:xfrm>
            <a:off x="500034" y="1142984"/>
            <a:ext cx="8143932" cy="5072098"/>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err="1" smtClean="0">
                <a:solidFill>
                  <a:srgbClr val="FF0000"/>
                </a:solidFill>
              </a:rPr>
              <a:t>Гиперактивный</a:t>
            </a:r>
            <a:r>
              <a:rPr lang="ru-RU" b="1" i="1" dirty="0" smtClean="0">
                <a:solidFill>
                  <a:srgbClr val="FF0000"/>
                </a:solidFill>
              </a:rPr>
              <a:t> ребёнок. Доктор </a:t>
            </a:r>
            <a:r>
              <a:rPr lang="ru-RU" b="1" i="1" dirty="0" err="1" smtClean="0">
                <a:solidFill>
                  <a:srgbClr val="FF0000"/>
                </a:solidFill>
              </a:rPr>
              <a:t>Комаровский</a:t>
            </a:r>
            <a:endParaRPr lang="ru-RU" b="1" i="1" dirty="0">
              <a:solidFill>
                <a:srgbClr val="FF0000"/>
              </a:solidFill>
            </a:endParaRPr>
          </a:p>
        </p:txBody>
      </p:sp>
      <p:pic>
        <p:nvPicPr>
          <p:cNvPr id="4" name="Гиперавктивный ребёнок Доктор Комаровский.mp4">
            <a:hlinkClick r:id="" action="ppaction://media"/>
          </p:cNvPr>
          <p:cNvPicPr>
            <a:picLocks noGrp="1" noRot="1" noChangeAspect="1"/>
          </p:cNvPicPr>
          <p:nvPr>
            <p:ph idx="1"/>
            <a:videoFile r:link="rId1"/>
          </p:nvPr>
        </p:nvPicPr>
        <p:blipFill>
          <a:blip r:embed="rId3"/>
          <a:stretch>
            <a:fillRect/>
          </a:stretch>
        </p:blipFill>
        <p:spPr>
          <a:xfrm>
            <a:off x="428596" y="1571612"/>
            <a:ext cx="8286808" cy="4929222"/>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Застенчивый ребёнок.</a:t>
            </a:r>
            <a:endParaRPr lang="ru-RU" b="1" i="1" dirty="0">
              <a:solidFill>
                <a:srgbClr val="FF0000"/>
              </a:solidFill>
            </a:endParaRPr>
          </a:p>
        </p:txBody>
      </p:sp>
      <p:pic>
        <p:nvPicPr>
          <p:cNvPr id="4" name="Застенчивый ребёнок.mp4">
            <a:hlinkClick r:id="" action="ppaction://media"/>
          </p:cNvPr>
          <p:cNvPicPr>
            <a:picLocks noGrp="1" noRot="1" noChangeAspect="1"/>
          </p:cNvPicPr>
          <p:nvPr>
            <p:ph idx="1"/>
            <a:videoFile r:link="rId1"/>
          </p:nvPr>
        </p:nvPicPr>
        <p:blipFill>
          <a:blip r:embed="rId3"/>
          <a:stretch>
            <a:fillRect/>
          </a:stretch>
        </p:blipFill>
        <p:spPr>
          <a:xfrm>
            <a:off x="571472" y="1237041"/>
            <a:ext cx="7929618" cy="5192355"/>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FF0000"/>
                </a:solidFill>
              </a:rPr>
              <a:t>Как помочь тревожному ребёнку.</a:t>
            </a:r>
            <a:endParaRPr lang="ru-RU" b="1" i="1" dirty="0">
              <a:solidFill>
                <a:srgbClr val="FF0000"/>
              </a:solidFill>
            </a:endParaRPr>
          </a:p>
        </p:txBody>
      </p:sp>
      <p:pic>
        <p:nvPicPr>
          <p:cNvPr id="4" name="Как помочь тревожному ребёнку Советы от детского психолога Владислава Стихарёва..mp4">
            <a:hlinkClick r:id="" action="ppaction://media"/>
          </p:cNvPr>
          <p:cNvPicPr>
            <a:picLocks noGrp="1" noRot="1" noChangeAspect="1"/>
          </p:cNvPicPr>
          <p:nvPr>
            <p:ph idx="1"/>
            <a:videoFile r:link="rId1"/>
          </p:nvPr>
        </p:nvPicPr>
        <p:blipFill>
          <a:blip r:embed="rId3"/>
          <a:stretch>
            <a:fillRect/>
          </a:stretch>
        </p:blipFill>
        <p:spPr>
          <a:xfrm>
            <a:off x="500034" y="1214422"/>
            <a:ext cx="8215370" cy="5286412"/>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69369"/>
            <a:ext cx="8229600" cy="5688631"/>
          </a:xfrm>
        </p:spPr>
        <p:txBody>
          <a:bodyPr>
            <a:normAutofit/>
          </a:bodyPr>
          <a:lstStyle/>
          <a:p>
            <a:pPr algn="just"/>
            <a:r>
              <a:rPr lang="ru-RU" sz="2800" dirty="0">
                <a:latin typeface="Times New Roman" pitchFamily="18" charset="0"/>
                <a:cs typeface="Times New Roman" pitchFamily="18" charset="0"/>
              </a:rPr>
              <a:t>Воспитание детей с определенными трудностями – комплексный процесс умственного и физического развития ребенка с отклонениями сенсорного, психического, физического характера с целью его полноценной интеграции в общество. Современное общество воспринимает таких детей как зависимых, физически и умственно ограниченных, а также неполноценных членов общества, воздвигая на пути их развития и становления множественные препятствия</a:t>
            </a:r>
            <a:r>
              <a:rPr lang="ru-RU" sz="1400" dirty="0">
                <a:latin typeface="Times New Roman" pitchFamily="18" charset="0"/>
                <a:cs typeface="Times New Roman" pitchFamily="18" charset="0"/>
              </a:rPr>
              <a:t>.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
                                        <p:tgtEl>
                                          <p:spTgt spid="3">
                                            <p:txEl>
                                              <p:pRg st="0" end="0"/>
                                            </p:txEl>
                                          </p:spTgt>
                                        </p:tgtEl>
                                      </p:cBhvr>
                                    </p:animEffect>
                                    <p:anim calcmode="lin" valueType="num">
                                      <p:cBhvr>
                                        <p:cTn id="8" dur="12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2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1800" decel="50000" fill="hold">
                                          <p:stCondLst>
                                            <p:cond delay="12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800" decel="50000" fill="hold">
                                          <p:stCondLst>
                                            <p:cond delay="12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01700" y="2687638"/>
            <a:ext cx="7340600"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Прямоугольник 4"/>
          <p:cNvSpPr/>
          <p:nvPr/>
        </p:nvSpPr>
        <p:spPr>
          <a:xfrm>
            <a:off x="1000100" y="857232"/>
            <a:ext cx="7488832" cy="4154984"/>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В дошкольном возрасте осложнения психического и личностного </a:t>
            </a:r>
            <a:r>
              <a:rPr lang="ru-RU" sz="2400" dirty="0" smtClean="0">
                <a:latin typeface="Times New Roman" panose="02020603050405020304" pitchFamily="18" charset="0"/>
                <a:cs typeface="Times New Roman" panose="02020603050405020304" pitchFamily="18" charset="0"/>
              </a:rPr>
              <a:t>развития ребенка </a:t>
            </a:r>
            <a:r>
              <a:rPr lang="ru-RU" sz="2400" dirty="0">
                <a:latin typeface="Times New Roman" panose="02020603050405020304" pitchFamily="18" charset="0"/>
                <a:cs typeface="Times New Roman" panose="02020603050405020304" pitchFamily="18" charset="0"/>
              </a:rPr>
              <a:t>обусловлены, как правило, двумя факторами: ошибками воспитания </a:t>
            </a:r>
            <a:r>
              <a:rPr lang="ru-RU" sz="2400" dirty="0" smtClean="0">
                <a:latin typeface="Times New Roman" panose="02020603050405020304" pitchFamily="18" charset="0"/>
                <a:cs typeface="Times New Roman" panose="02020603050405020304" pitchFamily="18" charset="0"/>
              </a:rPr>
              <a:t>и определенной </a:t>
            </a:r>
            <a:r>
              <a:rPr lang="ru-RU" sz="2400" dirty="0">
                <a:latin typeface="Times New Roman" panose="02020603050405020304" pitchFamily="18" charset="0"/>
                <a:cs typeface="Times New Roman" panose="02020603050405020304" pitchFamily="18" charset="0"/>
              </a:rPr>
              <a:t>незрелостью или минимальными поражениями нервной </a:t>
            </a:r>
            <a:r>
              <a:rPr lang="ru-RU" sz="2400" dirty="0" smtClean="0">
                <a:latin typeface="Times New Roman" panose="02020603050405020304" pitchFamily="18" charset="0"/>
                <a:cs typeface="Times New Roman" panose="02020603050405020304" pitchFamily="18" charset="0"/>
              </a:rPr>
              <a:t>системы. Наиболее </a:t>
            </a:r>
            <a:r>
              <a:rPr lang="ru-RU" sz="2400" dirty="0">
                <a:latin typeface="Times New Roman" panose="02020603050405020304" pitchFamily="18" charset="0"/>
                <a:cs typeface="Times New Roman" panose="02020603050405020304" pitchFamily="18" charset="0"/>
              </a:rPr>
              <a:t>часто встречающиеся трудности в поведении и развитии </a:t>
            </a:r>
            <a:r>
              <a:rPr lang="ru-RU" sz="2400" dirty="0" smtClean="0">
                <a:latin typeface="Times New Roman" panose="02020603050405020304" pitchFamily="18" charset="0"/>
                <a:cs typeface="Times New Roman" panose="02020603050405020304" pitchFamily="18" charset="0"/>
              </a:rPr>
              <a:t>детей  дошкольного возраста: </a:t>
            </a:r>
          </a:p>
          <a:p>
            <a:pPr algn="just"/>
            <a:r>
              <a:rPr lang="ru-RU" sz="2400" dirty="0" smtClean="0">
                <a:latin typeface="Times New Roman" panose="02020603050405020304" pitchFamily="18" charset="0"/>
                <a:cs typeface="Times New Roman" panose="02020603050405020304" pitchFamily="18" charset="0"/>
              </a:rPr>
              <a:t>-Нарушения поведения(агрессивность, вспыльчивость, пассивность, гиперреактивностью); </a:t>
            </a:r>
          </a:p>
          <a:p>
            <a:pPr algn="just"/>
            <a:r>
              <a:rPr lang="ru-RU" sz="2400" dirty="0" smtClean="0">
                <a:latin typeface="Times New Roman" panose="02020603050405020304" pitchFamily="18" charset="0"/>
                <a:cs typeface="Times New Roman" panose="02020603050405020304" pitchFamily="18" charset="0"/>
              </a:rPr>
              <a:t> -отставание </a:t>
            </a:r>
            <a:r>
              <a:rPr lang="ru-RU" sz="2400" dirty="0">
                <a:latin typeface="Times New Roman" panose="02020603050405020304" pitchFamily="18" charset="0"/>
                <a:cs typeface="Times New Roman" panose="02020603050405020304" pitchFamily="18" charset="0"/>
              </a:rPr>
              <a:t>в развитии и различные формы детской </a:t>
            </a:r>
            <a:r>
              <a:rPr lang="ru-RU" sz="2400" dirty="0" smtClean="0">
                <a:latin typeface="Times New Roman" panose="02020603050405020304" pitchFamily="18" charset="0"/>
                <a:cs typeface="Times New Roman" panose="02020603050405020304" pitchFamily="18" charset="0"/>
              </a:rPr>
              <a:t>нервности(невропатия,неврозы</a:t>
            </a:r>
            <a:r>
              <a:rPr lang="ru-RU" sz="2400" dirty="0">
                <a:latin typeface="Times New Roman" panose="02020603050405020304" pitchFamily="18" charset="0"/>
                <a:cs typeface="Times New Roman" panose="02020603050405020304" pitchFamily="18" charset="0"/>
              </a:rPr>
              <a:t>, страхи).</a:t>
            </a:r>
          </a:p>
        </p:txBody>
      </p:sp>
      <p:pic>
        <p:nvPicPr>
          <p:cNvPr id="7170" name="Picture 2" descr="C:\Users\Admin\Desktop\590.jpg"/>
          <p:cNvPicPr>
            <a:picLocks noChangeAspect="1" noChangeArrowheads="1"/>
          </p:cNvPicPr>
          <p:nvPr/>
        </p:nvPicPr>
        <p:blipFill>
          <a:blip r:embed="rId3"/>
          <a:srcRect/>
          <a:stretch>
            <a:fillRect/>
          </a:stretch>
        </p:blipFill>
        <p:spPr bwMode="auto">
          <a:xfrm>
            <a:off x="2285984" y="4929198"/>
            <a:ext cx="3762362" cy="1626106"/>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28605"/>
            <a:ext cx="8507288" cy="4643470"/>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8000" dirty="0" smtClean="0">
              <a:solidFill>
                <a:srgbClr val="FF0000"/>
              </a:solidFill>
              <a:latin typeface="Times New Roman" pitchFamily="18" charset="0"/>
              <a:cs typeface="Times New Roman" pitchFamily="18" charset="0"/>
            </a:endParaRPr>
          </a:p>
          <a:p>
            <a:pPr algn="ctr">
              <a:buNone/>
            </a:pPr>
            <a:r>
              <a:rPr lang="ru-RU" sz="8000" b="1" i="1" dirty="0" smtClean="0">
                <a:solidFill>
                  <a:srgbClr val="FF0000"/>
                </a:solidFill>
                <a:latin typeface="Times New Roman" pitchFamily="18" charset="0"/>
                <a:cs typeface="Times New Roman" pitchFamily="18" charset="0"/>
              </a:rPr>
              <a:t>Застенчивый ребенок</a:t>
            </a:r>
          </a:p>
          <a:p>
            <a:pPr>
              <a:buNone/>
            </a:pPr>
            <a:r>
              <a:rPr lang="ru-RU" sz="8000" b="1" i="1" dirty="0" smtClean="0">
                <a:latin typeface="Times New Roman" pitchFamily="18" charset="0"/>
                <a:cs typeface="Times New Roman" pitchFamily="18" charset="0"/>
              </a:rPr>
              <a:t> </a:t>
            </a:r>
            <a:r>
              <a:rPr lang="ru-RU" sz="8000" dirty="0">
                <a:latin typeface="Times New Roman" pitchFamily="18" charset="0"/>
                <a:cs typeface="Times New Roman" pitchFamily="18" charset="0"/>
              </a:rPr>
              <a:t>– это такой ребенок, который с одной </a:t>
            </a:r>
            <a:r>
              <a:rPr lang="ru-RU" sz="8000" dirty="0" smtClean="0">
                <a:latin typeface="Times New Roman" pitchFamily="18" charset="0"/>
                <a:cs typeface="Times New Roman" pitchFamily="18" charset="0"/>
              </a:rPr>
              <a:t>стороны, доброжелательно </a:t>
            </a:r>
            <a:r>
              <a:rPr lang="ru-RU" sz="8000" dirty="0">
                <a:latin typeface="Times New Roman" pitchFamily="18" charset="0"/>
                <a:cs typeface="Times New Roman" pitchFamily="18" charset="0"/>
              </a:rPr>
              <a:t>относится к другим людям, стремится к общению с ними, а с другой стороны, не решается проявлять себя и свои потребности, что приводит к нарушению взаимодействия. Такие дети сторонятся окружающих. Не обучены общению как с детьми, так и со взрослыми (не хотят и не умеют общаться). Застенчивые дети легко устают. Преобладает низкий статус в группе. </a:t>
            </a:r>
          </a:p>
          <a:p>
            <a:pPr>
              <a:buNone/>
            </a:pPr>
            <a:r>
              <a:rPr lang="ru-RU" sz="8000" dirty="0" smtClean="0">
                <a:latin typeface="Times New Roman" pitchFamily="18" charset="0"/>
                <a:cs typeface="Times New Roman" pitchFamily="18" charset="0"/>
              </a:rPr>
              <a:t>      Причины </a:t>
            </a:r>
            <a:r>
              <a:rPr lang="ru-RU" sz="8000" dirty="0">
                <a:latin typeface="Times New Roman" pitchFamily="18" charset="0"/>
                <a:cs typeface="Times New Roman" pitchFamily="18" charset="0"/>
              </a:rPr>
              <a:t>застенчивости у детей:</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непривлекательный внешний вид (возможно ребенок чувствует себя некрасивым или ему кто-то сказал об этом);</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недостатки речи, маленький словарный запас;</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недостаток общения;</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частые переезды или переводы ребенка в другие детские сады;</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воспитание бабушкой и дедушкой или другими членами семьи (отсутствие родителей).</a:t>
            </a:r>
          </a:p>
          <a:p>
            <a:pPr algn="ctr">
              <a:buNone/>
            </a:pPr>
            <a:endParaRPr lang="ru-RU" sz="80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pic>
        <p:nvPicPr>
          <p:cNvPr id="1028" name="Picture 4" descr="C:\Users\Admin\Desktop\33-1-1.jpg"/>
          <p:cNvPicPr>
            <a:picLocks noChangeAspect="1" noChangeArrowheads="1"/>
          </p:cNvPicPr>
          <p:nvPr/>
        </p:nvPicPr>
        <p:blipFill>
          <a:blip r:embed="rId2"/>
          <a:srcRect/>
          <a:stretch>
            <a:fillRect/>
          </a:stretch>
        </p:blipFill>
        <p:spPr bwMode="auto">
          <a:xfrm>
            <a:off x="3571868" y="4786322"/>
            <a:ext cx="4214817" cy="1757360"/>
          </a:xfrm>
          <a:prstGeom prst="rect">
            <a:avLst/>
          </a:prstGeom>
          <a:noFill/>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651304" cy="5750099"/>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buNone/>
            </a:pPr>
            <a:r>
              <a:rPr lang="ru-RU" sz="8000" b="1" dirty="0">
                <a:solidFill>
                  <a:schemeClr val="tx2">
                    <a:lumMod val="75000"/>
                  </a:schemeClr>
                </a:solidFill>
                <a:latin typeface="Times New Roman" pitchFamily="18" charset="0"/>
                <a:cs typeface="Times New Roman" pitchFamily="18" charset="0"/>
              </a:rPr>
              <a:t>        </a:t>
            </a:r>
            <a:r>
              <a:rPr lang="ru-RU" sz="8000" b="1" dirty="0" smtClean="0">
                <a:solidFill>
                  <a:schemeClr val="tx2">
                    <a:lumMod val="75000"/>
                  </a:schemeClr>
                </a:solidFill>
                <a:latin typeface="Times New Roman" pitchFamily="18" charset="0"/>
                <a:cs typeface="Times New Roman" pitchFamily="18" charset="0"/>
              </a:rPr>
              <a:t>        </a:t>
            </a:r>
          </a:p>
          <a:p>
            <a:pPr>
              <a:buNone/>
            </a:pPr>
            <a:r>
              <a:rPr lang="ru-RU" sz="8000" dirty="0">
                <a:solidFill>
                  <a:schemeClr val="tx2">
                    <a:lumMod val="75000"/>
                  </a:schemeClr>
                </a:solidFill>
                <a:latin typeface="Times New Roman" pitchFamily="18" charset="0"/>
                <a:cs typeface="Times New Roman" pitchFamily="18" charset="0"/>
              </a:rPr>
              <a:t> </a:t>
            </a:r>
            <a:r>
              <a:rPr lang="ru-RU" sz="8000" dirty="0" smtClean="0">
                <a:solidFill>
                  <a:schemeClr val="tx2">
                    <a:lumMod val="75000"/>
                  </a:schemeClr>
                </a:solidFill>
                <a:latin typeface="Times New Roman" pitchFamily="18" charset="0"/>
                <a:cs typeface="Times New Roman" pitchFamily="18" charset="0"/>
              </a:rPr>
              <a:t>                      </a:t>
            </a:r>
          </a:p>
          <a:p>
            <a:pPr>
              <a:buNone/>
            </a:pPr>
            <a:r>
              <a:rPr lang="ru-RU" sz="8000" dirty="0">
                <a:solidFill>
                  <a:schemeClr val="tx2">
                    <a:lumMod val="75000"/>
                  </a:schemeClr>
                </a:solidFill>
                <a:latin typeface="Times New Roman" pitchFamily="18" charset="0"/>
                <a:cs typeface="Times New Roman" pitchFamily="18" charset="0"/>
              </a:rPr>
              <a:t> </a:t>
            </a:r>
            <a:r>
              <a:rPr lang="ru-RU" sz="8000" dirty="0" smtClean="0">
                <a:solidFill>
                  <a:schemeClr val="tx2">
                    <a:lumMod val="75000"/>
                  </a:schemeClr>
                </a:solidFill>
                <a:latin typeface="Times New Roman" pitchFamily="18" charset="0"/>
                <a:cs typeface="Times New Roman" pitchFamily="18" charset="0"/>
              </a:rPr>
              <a:t>             </a:t>
            </a:r>
            <a:r>
              <a:rPr lang="ru-RU" sz="8000" dirty="0" smtClean="0">
                <a:latin typeface="Times New Roman" pitchFamily="18" charset="0"/>
                <a:cs typeface="Times New Roman" pitchFamily="18" charset="0"/>
              </a:rPr>
              <a:t>Все </a:t>
            </a:r>
            <a:r>
              <a:rPr lang="ru-RU" sz="8000" dirty="0">
                <a:latin typeface="Times New Roman" pitchFamily="18" charset="0"/>
                <a:cs typeface="Times New Roman" pitchFamily="18" charset="0"/>
              </a:rPr>
              <a:t>проявления застенчивости принято подразделять на:</a:t>
            </a:r>
          </a:p>
          <a:p>
            <a:pPr>
              <a:buNone/>
            </a:pPr>
            <a:r>
              <a:rPr lang="ru-RU" sz="8000" dirty="0" smtClean="0">
                <a:latin typeface="Times New Roman" pitchFamily="18" charset="0"/>
                <a:cs typeface="Times New Roman" pitchFamily="18" charset="0"/>
              </a:rPr>
              <a:t>                      1</a:t>
            </a:r>
            <a:r>
              <a:rPr lang="ru-RU" sz="8000" dirty="0">
                <a:latin typeface="Times New Roman" pitchFamily="18" charset="0"/>
                <a:cs typeface="Times New Roman" pitchFamily="18" charset="0"/>
              </a:rPr>
              <a:t>) внешние (поведенческие);</a:t>
            </a:r>
          </a:p>
          <a:p>
            <a:pPr>
              <a:buNone/>
            </a:pPr>
            <a:r>
              <a:rPr lang="ru-RU" sz="8000" dirty="0" smtClean="0">
                <a:latin typeface="Times New Roman" pitchFamily="18" charset="0"/>
                <a:cs typeface="Times New Roman" pitchFamily="18" charset="0"/>
              </a:rPr>
              <a:t>                      2</a:t>
            </a:r>
            <a:r>
              <a:rPr lang="ru-RU" sz="8000" dirty="0">
                <a:latin typeface="Times New Roman" pitchFamily="18" charset="0"/>
                <a:cs typeface="Times New Roman" pitchFamily="18" charset="0"/>
              </a:rPr>
              <a:t>) внутренние (психоэмоциональные);</a:t>
            </a:r>
          </a:p>
          <a:p>
            <a:pPr>
              <a:buNone/>
            </a:pPr>
            <a:r>
              <a:rPr lang="ru-RU" sz="8000" dirty="0" smtClean="0">
                <a:latin typeface="Times New Roman" pitchFamily="18" charset="0"/>
                <a:cs typeface="Times New Roman" pitchFamily="18" charset="0"/>
              </a:rPr>
              <a:t>                      3</a:t>
            </a:r>
            <a:r>
              <a:rPr lang="ru-RU" sz="8000" dirty="0">
                <a:latin typeface="Times New Roman" pitchFamily="18" charset="0"/>
                <a:cs typeface="Times New Roman" pitchFamily="18" charset="0"/>
              </a:rPr>
              <a:t>) физиологические.</a:t>
            </a:r>
          </a:p>
          <a:p>
            <a:pPr>
              <a:buNone/>
            </a:pPr>
            <a:r>
              <a:rPr lang="ru-RU" sz="8000" dirty="0" smtClean="0">
                <a:latin typeface="Times New Roman" pitchFamily="18" charset="0"/>
                <a:cs typeface="Times New Roman" pitchFamily="18" charset="0"/>
              </a:rPr>
              <a:t>              Внешние </a:t>
            </a:r>
            <a:r>
              <a:rPr lang="ru-RU" sz="8000" dirty="0">
                <a:latin typeface="Times New Roman" pitchFamily="18" charset="0"/>
                <a:cs typeface="Times New Roman" pitchFamily="18" charset="0"/>
              </a:rPr>
              <a:t>(поведенческие) проявления застенчивости:</a:t>
            </a:r>
          </a:p>
          <a:p>
            <a:pPr>
              <a:buNone/>
            </a:pPr>
            <a:r>
              <a:rPr lang="ru-RU" sz="8000" dirty="0" smtClean="0">
                <a:latin typeface="Times New Roman" pitchFamily="18" charset="0"/>
                <a:cs typeface="Times New Roman" pitchFamily="18" charset="0"/>
              </a:rPr>
              <a:t>                      1</a:t>
            </a:r>
            <a:r>
              <a:rPr lang="ru-RU" sz="8000" dirty="0">
                <a:latin typeface="Times New Roman" pitchFamily="18" charset="0"/>
                <a:cs typeface="Times New Roman" pitchFamily="18" charset="0"/>
              </a:rPr>
              <a:t>) ребенок неохотно вступает в контакт с посторонними людьми;</a:t>
            </a:r>
          </a:p>
          <a:p>
            <a:pPr>
              <a:buNone/>
            </a:pPr>
            <a:r>
              <a:rPr lang="ru-RU" sz="8000" dirty="0" smtClean="0">
                <a:latin typeface="Times New Roman" pitchFamily="18" charset="0"/>
                <a:cs typeface="Times New Roman" pitchFamily="18" charset="0"/>
              </a:rPr>
              <a:t>                      2</a:t>
            </a:r>
            <a:r>
              <a:rPr lang="ru-RU" sz="8000" dirty="0">
                <a:latin typeface="Times New Roman" pitchFamily="18" charset="0"/>
                <a:cs typeface="Times New Roman" pitchFamily="18" charset="0"/>
              </a:rPr>
              <a:t>) избегает смотреть в глаза;</a:t>
            </a:r>
          </a:p>
          <a:p>
            <a:pPr>
              <a:buNone/>
            </a:pPr>
            <a:r>
              <a:rPr lang="ru-RU" sz="8000" dirty="0" smtClean="0">
                <a:latin typeface="Times New Roman" pitchFamily="18" charset="0"/>
                <a:cs typeface="Times New Roman" pitchFamily="18" charset="0"/>
              </a:rPr>
              <a:t>                      3</a:t>
            </a:r>
            <a:r>
              <a:rPr lang="ru-RU" sz="8000" dirty="0">
                <a:latin typeface="Times New Roman" pitchFamily="18" charset="0"/>
                <a:cs typeface="Times New Roman" pitchFamily="18" charset="0"/>
              </a:rPr>
              <a:t>) стесняется начать и поддержать беседу;</a:t>
            </a:r>
          </a:p>
          <a:p>
            <a:pPr>
              <a:buNone/>
            </a:pPr>
            <a:r>
              <a:rPr lang="ru-RU" sz="8000" dirty="0" smtClean="0">
                <a:latin typeface="Times New Roman" pitchFamily="18" charset="0"/>
                <a:cs typeface="Times New Roman" pitchFamily="18" charset="0"/>
              </a:rPr>
              <a:t>                      4</a:t>
            </a:r>
            <a:r>
              <a:rPr lang="ru-RU" sz="8000" dirty="0">
                <a:latin typeface="Times New Roman" pitchFamily="18" charset="0"/>
                <a:cs typeface="Times New Roman" pitchFamily="18" charset="0"/>
              </a:rPr>
              <a:t>) не задает вопросов, на заданные вопросы отвечает с видимой неохотой, тихим голосом.</a:t>
            </a:r>
          </a:p>
          <a:p>
            <a:pPr>
              <a:buNone/>
            </a:pPr>
            <a:r>
              <a:rPr lang="ru-RU" sz="8000" dirty="0" smtClean="0">
                <a:latin typeface="Times New Roman" pitchFamily="18" charset="0"/>
                <a:cs typeface="Times New Roman" pitchFamily="18" charset="0"/>
              </a:rPr>
              <a:t>                      5</a:t>
            </a:r>
            <a:r>
              <a:rPr lang="ru-RU" sz="8000" dirty="0">
                <a:latin typeface="Times New Roman" pitchFamily="18" charset="0"/>
                <a:cs typeface="Times New Roman" pitchFamily="18" charset="0"/>
              </a:rPr>
              <a:t>) не может свободно излагать свою точку зрения, ему трудно выразить и проявить себя как собеседника.</a:t>
            </a:r>
          </a:p>
          <a:p>
            <a:pPr>
              <a:buNone/>
            </a:pPr>
            <a:r>
              <a:rPr lang="ru-RU" sz="8000" dirty="0" smtClean="0">
                <a:latin typeface="Times New Roman" pitchFamily="18" charset="0"/>
                <a:cs typeface="Times New Roman" pitchFamily="18" charset="0"/>
              </a:rPr>
              <a:t>               Работа </a:t>
            </a:r>
            <a:r>
              <a:rPr lang="ru-RU" sz="8000" dirty="0">
                <a:latin typeface="Times New Roman" pitchFamily="18" charset="0"/>
                <a:cs typeface="Times New Roman" pitchFamily="18" charset="0"/>
              </a:rPr>
              <a:t>с застенчивыми детьми:</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формировать у ребенка коммуникативные навыки;</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привлекать к деятельности, поддерживать;</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дать ребенку почувствовать, что его любят, признают;</a:t>
            </a:r>
          </a:p>
          <a:p>
            <a:pPr>
              <a:buNone/>
            </a:pPr>
            <a:r>
              <a:rPr lang="ru-RU" sz="8000" dirty="0" smtClean="0">
                <a:latin typeface="Times New Roman" pitchFamily="18" charset="0"/>
                <a:cs typeface="Times New Roman" pitchFamily="18" charset="0"/>
              </a:rPr>
              <a:t>                    • </a:t>
            </a:r>
            <a:r>
              <a:rPr lang="ru-RU" sz="8000" dirty="0">
                <a:latin typeface="Times New Roman" pitchFamily="18" charset="0"/>
                <a:cs typeface="Times New Roman" pitchFamily="18" charset="0"/>
              </a:rPr>
              <a:t>укрепить уверенность.</a:t>
            </a:r>
          </a:p>
          <a:p>
            <a:pPr>
              <a:buNone/>
            </a:pPr>
            <a:endParaRPr lang="ru-RU" sz="8000" b="1"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84771921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5"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 calcmode="lin" valueType="num">
                                      <p:cBhvr>
                                        <p:cTn id="105" dur="1000" fill="hold"/>
                                        <p:tgtEl>
                                          <p:spTgt spid="3">
                                            <p:txEl>
                                              <p:pRg st="14" end="14"/>
                                            </p:txEl>
                                          </p:spTgt>
                                        </p:tgtEl>
                                        <p:attrNameLst>
                                          <p:attrName>ppt_w</p:attrName>
                                        </p:attrNameLst>
                                      </p:cBhvr>
                                      <p:tavLst>
                                        <p:tav tm="0">
                                          <p:val>
                                            <p:strVal val="#ppt_w*0.70"/>
                                          </p:val>
                                        </p:tav>
                                        <p:tav tm="100000">
                                          <p:val>
                                            <p:strVal val="#ppt_w"/>
                                          </p:val>
                                        </p:tav>
                                      </p:tavLst>
                                    </p:anim>
                                    <p:anim calcmode="lin" valueType="num">
                                      <p:cBhvr>
                                        <p:cTn id="106" dur="1000" fill="hold"/>
                                        <p:tgtEl>
                                          <p:spTgt spid="3">
                                            <p:txEl>
                                              <p:pRg st="14" end="14"/>
                                            </p:txEl>
                                          </p:spTgt>
                                        </p:tgtEl>
                                        <p:attrNameLst>
                                          <p:attrName>ppt_h</p:attrName>
                                        </p:attrNameLst>
                                      </p:cBhvr>
                                      <p:tavLst>
                                        <p:tav tm="0">
                                          <p:val>
                                            <p:strVal val="#ppt_h"/>
                                          </p:val>
                                        </p:tav>
                                        <p:tav tm="100000">
                                          <p:val>
                                            <p:strVal val="#ppt_h"/>
                                          </p:val>
                                        </p:tav>
                                      </p:tavLst>
                                    </p:anim>
                                    <p:animEffect transition="in" filter="fade">
                                      <p:cBhvr>
                                        <p:cTn id="107" dur="1000"/>
                                        <p:tgtEl>
                                          <p:spTgt spid="3">
                                            <p:txEl>
                                              <p:pRg st="14" end="14"/>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55"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 calcmode="lin" valueType="num">
                                      <p:cBhvr>
                                        <p:cTn id="112" dur="1000" fill="hold"/>
                                        <p:tgtEl>
                                          <p:spTgt spid="3">
                                            <p:txEl>
                                              <p:pRg st="15" end="15"/>
                                            </p:txEl>
                                          </p:spTgt>
                                        </p:tgtEl>
                                        <p:attrNameLst>
                                          <p:attrName>ppt_w</p:attrName>
                                        </p:attrNameLst>
                                      </p:cBhvr>
                                      <p:tavLst>
                                        <p:tav tm="0">
                                          <p:val>
                                            <p:strVal val="#ppt_w*0.70"/>
                                          </p:val>
                                        </p:tav>
                                        <p:tav tm="100000">
                                          <p:val>
                                            <p:strVal val="#ppt_w"/>
                                          </p:val>
                                        </p:tav>
                                      </p:tavLst>
                                    </p:anim>
                                    <p:anim calcmode="lin" valueType="num">
                                      <p:cBhvr>
                                        <p:cTn id="113" dur="1000" fill="hold"/>
                                        <p:tgtEl>
                                          <p:spTgt spid="3">
                                            <p:txEl>
                                              <p:pRg st="15" end="15"/>
                                            </p:txEl>
                                          </p:spTgt>
                                        </p:tgtEl>
                                        <p:attrNameLst>
                                          <p:attrName>ppt_h</p:attrName>
                                        </p:attrNameLst>
                                      </p:cBhvr>
                                      <p:tavLst>
                                        <p:tav tm="0">
                                          <p:val>
                                            <p:strVal val="#ppt_h"/>
                                          </p:val>
                                        </p:tav>
                                        <p:tav tm="100000">
                                          <p:val>
                                            <p:strVal val="#ppt_h"/>
                                          </p:val>
                                        </p:tav>
                                      </p:tavLst>
                                    </p:anim>
                                    <p:animEffect transition="in" filter="fade">
                                      <p:cBhvr>
                                        <p:cTn id="114" dur="1000"/>
                                        <p:tgtEl>
                                          <p:spTgt spid="3">
                                            <p:txEl>
                                              <p:pRg st="15" end="1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presetSubtype="0" fill="hold" grpId="0" nodeType="clickEffect">
                                  <p:stCondLst>
                                    <p:cond delay="0"/>
                                  </p:stCondLst>
                                  <p:childTnLst>
                                    <p:set>
                                      <p:cBhvr>
                                        <p:cTn id="118" dur="1" fill="hold">
                                          <p:stCondLst>
                                            <p:cond delay="0"/>
                                          </p:stCondLst>
                                        </p:cTn>
                                        <p:tgtEl>
                                          <p:spTgt spid="3">
                                            <p:txEl>
                                              <p:pRg st="16" end="16"/>
                                            </p:txEl>
                                          </p:spTgt>
                                        </p:tgtEl>
                                        <p:attrNameLst>
                                          <p:attrName>style.visibility</p:attrName>
                                        </p:attrNameLst>
                                      </p:cBhvr>
                                      <p:to>
                                        <p:strVal val="visible"/>
                                      </p:to>
                                    </p:set>
                                    <p:anim calcmode="lin" valueType="num">
                                      <p:cBhvr>
                                        <p:cTn id="119" dur="1000" fill="hold"/>
                                        <p:tgtEl>
                                          <p:spTgt spid="3">
                                            <p:txEl>
                                              <p:pRg st="16" end="16"/>
                                            </p:txEl>
                                          </p:spTgt>
                                        </p:tgtEl>
                                        <p:attrNameLst>
                                          <p:attrName>ppt_w</p:attrName>
                                        </p:attrNameLst>
                                      </p:cBhvr>
                                      <p:tavLst>
                                        <p:tav tm="0">
                                          <p:val>
                                            <p:strVal val="#ppt_w*0.70"/>
                                          </p:val>
                                        </p:tav>
                                        <p:tav tm="100000">
                                          <p:val>
                                            <p:strVal val="#ppt_w"/>
                                          </p:val>
                                        </p:tav>
                                      </p:tavLst>
                                    </p:anim>
                                    <p:anim calcmode="lin" valueType="num">
                                      <p:cBhvr>
                                        <p:cTn id="120" dur="1000" fill="hold"/>
                                        <p:tgtEl>
                                          <p:spTgt spid="3">
                                            <p:txEl>
                                              <p:pRg st="16" end="16"/>
                                            </p:txEl>
                                          </p:spTgt>
                                        </p:tgtEl>
                                        <p:attrNameLst>
                                          <p:attrName>ppt_h</p:attrName>
                                        </p:attrNameLst>
                                      </p:cBhvr>
                                      <p:tavLst>
                                        <p:tav tm="0">
                                          <p:val>
                                            <p:strVal val="#ppt_h"/>
                                          </p:val>
                                        </p:tav>
                                        <p:tav tm="100000">
                                          <p:val>
                                            <p:strVal val="#ppt_h"/>
                                          </p:val>
                                        </p:tav>
                                      </p:tavLst>
                                    </p:anim>
                                    <p:animEffect transition="in" filter="fade">
                                      <p:cBhvr>
                                        <p:cTn id="121" dur="1000"/>
                                        <p:tgtEl>
                                          <p:spTgt spid="3">
                                            <p:txEl>
                                              <p:pRg st="16" end="16"/>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55" presetClass="entr" presetSubtype="0" fill="hold" grpId="0" nodeType="clickEffect">
                                  <p:stCondLst>
                                    <p:cond delay="0"/>
                                  </p:stCondLst>
                                  <p:childTnLst>
                                    <p:set>
                                      <p:cBhvr>
                                        <p:cTn id="125" dur="1" fill="hold">
                                          <p:stCondLst>
                                            <p:cond delay="0"/>
                                          </p:stCondLst>
                                        </p:cTn>
                                        <p:tgtEl>
                                          <p:spTgt spid="3">
                                            <p:txEl>
                                              <p:pRg st="17" end="17"/>
                                            </p:txEl>
                                          </p:spTgt>
                                        </p:tgtEl>
                                        <p:attrNameLst>
                                          <p:attrName>style.visibility</p:attrName>
                                        </p:attrNameLst>
                                      </p:cBhvr>
                                      <p:to>
                                        <p:strVal val="visible"/>
                                      </p:to>
                                    </p:set>
                                    <p:anim calcmode="lin" valueType="num">
                                      <p:cBhvr>
                                        <p:cTn id="126" dur="1000" fill="hold"/>
                                        <p:tgtEl>
                                          <p:spTgt spid="3">
                                            <p:txEl>
                                              <p:pRg st="17" end="17"/>
                                            </p:txEl>
                                          </p:spTgt>
                                        </p:tgtEl>
                                        <p:attrNameLst>
                                          <p:attrName>ppt_w</p:attrName>
                                        </p:attrNameLst>
                                      </p:cBhvr>
                                      <p:tavLst>
                                        <p:tav tm="0">
                                          <p:val>
                                            <p:strVal val="#ppt_w*0.70"/>
                                          </p:val>
                                        </p:tav>
                                        <p:tav tm="100000">
                                          <p:val>
                                            <p:strVal val="#ppt_w"/>
                                          </p:val>
                                        </p:tav>
                                      </p:tavLst>
                                    </p:anim>
                                    <p:anim calcmode="lin" valueType="num">
                                      <p:cBhvr>
                                        <p:cTn id="127" dur="1000" fill="hold"/>
                                        <p:tgtEl>
                                          <p:spTgt spid="3">
                                            <p:txEl>
                                              <p:pRg st="17" end="17"/>
                                            </p:txEl>
                                          </p:spTgt>
                                        </p:tgtEl>
                                        <p:attrNameLst>
                                          <p:attrName>ppt_h</p:attrName>
                                        </p:attrNameLst>
                                      </p:cBhvr>
                                      <p:tavLst>
                                        <p:tav tm="0">
                                          <p:val>
                                            <p:strVal val="#ppt_h"/>
                                          </p:val>
                                        </p:tav>
                                        <p:tav tm="100000">
                                          <p:val>
                                            <p:strVal val="#ppt_h"/>
                                          </p:val>
                                        </p:tav>
                                      </p:tavLst>
                                    </p:anim>
                                    <p:animEffect transition="in" filter="fade">
                                      <p:cBhvr>
                                        <p:cTn id="128" dur="10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836713"/>
            <a:ext cx="8507288" cy="4163924"/>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buNone/>
            </a:pPr>
            <a:r>
              <a:rPr lang="ru-RU" sz="8000" dirty="0">
                <a:solidFill>
                  <a:schemeClr val="tx2">
                    <a:lumMod val="75000"/>
                  </a:schemeClr>
                </a:solidFill>
                <a:latin typeface="Times New Roman" pitchFamily="18" charset="0"/>
                <a:cs typeface="Times New Roman" pitchFamily="18" charset="0"/>
              </a:rPr>
              <a:t>                </a:t>
            </a:r>
            <a:r>
              <a:rPr lang="ru-RU" sz="8000" dirty="0" smtClean="0">
                <a:latin typeface="Times New Roman" pitchFamily="18" charset="0"/>
                <a:cs typeface="Times New Roman" pitchFamily="18" charset="0"/>
              </a:rPr>
              <a:t>Советы </a:t>
            </a:r>
            <a:r>
              <a:rPr lang="ru-RU" sz="8000" dirty="0">
                <a:latin typeface="Times New Roman" pitchFamily="18" charset="0"/>
                <a:cs typeface="Times New Roman" pitchFamily="18" charset="0"/>
              </a:rPr>
              <a:t>родителям застенчивого ребенка</a:t>
            </a:r>
          </a:p>
          <a:p>
            <a:pPr>
              <a:buNone/>
            </a:pPr>
            <a:r>
              <a:rPr lang="ru-RU" sz="8000" dirty="0" smtClean="0">
                <a:latin typeface="Times New Roman" pitchFamily="18" charset="0"/>
                <a:cs typeface="Times New Roman" pitchFamily="18" charset="0"/>
              </a:rPr>
              <a:t>       1</a:t>
            </a:r>
            <a:r>
              <a:rPr lang="ru-RU" sz="8000" dirty="0">
                <a:latin typeface="Times New Roman" pitchFamily="18" charset="0"/>
                <a:cs typeface="Times New Roman" pitchFamily="18" charset="0"/>
              </a:rPr>
              <a:t>. Необходимо формировать у ребенка положительную самооценку. </a:t>
            </a:r>
          </a:p>
          <a:p>
            <a:pPr>
              <a:buNone/>
            </a:pPr>
            <a:r>
              <a:rPr lang="ru-RU" sz="8000" dirty="0" smtClean="0">
                <a:latin typeface="Times New Roman" pitchFamily="18" charset="0"/>
                <a:cs typeface="Times New Roman" pitchFamily="18" charset="0"/>
              </a:rPr>
              <a:t>       2</a:t>
            </a:r>
            <a:r>
              <a:rPr lang="ru-RU" sz="8000" dirty="0">
                <a:latin typeface="Times New Roman" pitchFamily="18" charset="0"/>
                <a:cs typeface="Times New Roman" pitchFamily="18" charset="0"/>
              </a:rPr>
              <a:t>. Следует научить ребенка саморегуляции.</a:t>
            </a:r>
          </a:p>
          <a:p>
            <a:pPr>
              <a:buNone/>
            </a:pPr>
            <a:r>
              <a:rPr lang="ru-RU" sz="8000" dirty="0" smtClean="0">
                <a:latin typeface="Times New Roman" pitchFamily="18" charset="0"/>
                <a:cs typeface="Times New Roman" pitchFamily="18" charset="0"/>
              </a:rPr>
              <a:t>       3</a:t>
            </a:r>
            <a:r>
              <a:rPr lang="ru-RU" sz="8000" dirty="0">
                <a:latin typeface="Times New Roman" pitchFamily="18" charset="0"/>
                <a:cs typeface="Times New Roman" pitchFamily="18" charset="0"/>
              </a:rPr>
              <a:t>. Обеспечить снижение уровня тревожности в семье и установить доверительные отношения с малышом. </a:t>
            </a:r>
          </a:p>
          <a:p>
            <a:pPr>
              <a:buNone/>
            </a:pPr>
            <a:r>
              <a:rPr lang="ru-RU" sz="8000" dirty="0" smtClean="0">
                <a:latin typeface="Times New Roman" pitchFamily="18" charset="0"/>
                <a:cs typeface="Times New Roman" pitchFamily="18" charset="0"/>
              </a:rPr>
              <a:t>       4</a:t>
            </a:r>
            <a:r>
              <a:rPr lang="ru-RU" sz="8000" dirty="0">
                <a:latin typeface="Times New Roman" pitchFamily="18" charset="0"/>
                <a:cs typeface="Times New Roman" pitchFamily="18" charset="0"/>
              </a:rPr>
              <a:t>. Навести порядок в поведении взрослого. </a:t>
            </a:r>
          </a:p>
          <a:p>
            <a:pPr>
              <a:buNone/>
            </a:pPr>
            <a:r>
              <a:rPr lang="ru-RU" sz="8000" dirty="0" smtClean="0">
                <a:latin typeface="Times New Roman" pitchFamily="18" charset="0"/>
                <a:cs typeface="Times New Roman" pitchFamily="18" charset="0"/>
              </a:rPr>
              <a:t>       5</a:t>
            </a:r>
            <a:r>
              <a:rPr lang="ru-RU" sz="8000" dirty="0">
                <a:latin typeface="Times New Roman" pitchFamily="18" charset="0"/>
                <a:cs typeface="Times New Roman" pitchFamily="18" charset="0"/>
              </a:rPr>
              <a:t>. Обеспечить ребенку возможность реализовывать естественную потребность в движении. </a:t>
            </a:r>
          </a:p>
          <a:p>
            <a:pPr>
              <a:buNone/>
            </a:pPr>
            <a:r>
              <a:rPr lang="ru-RU" sz="8000" dirty="0" smtClean="0">
                <a:latin typeface="Times New Roman" pitchFamily="18" charset="0"/>
                <a:cs typeface="Times New Roman" pitchFamily="18" charset="0"/>
              </a:rPr>
              <a:t>       6</a:t>
            </a:r>
            <a:r>
              <a:rPr lang="ru-RU" sz="8000" dirty="0">
                <a:latin typeface="Times New Roman" pitchFamily="18" charset="0"/>
                <a:cs typeface="Times New Roman" pitchFamily="18" charset="0"/>
              </a:rPr>
              <a:t>. Научить ребенка, как устоять перед неудачей.</a:t>
            </a:r>
            <a:r>
              <a:rPr lang="ru-RU" sz="8000" dirty="0">
                <a:solidFill>
                  <a:schemeClr val="tx2">
                    <a:lumMod val="75000"/>
                  </a:schemeClr>
                </a:solidFill>
                <a:latin typeface="Times New Roman" pitchFamily="18" charset="0"/>
                <a:cs typeface="Times New Roman" pitchFamily="18" charset="0"/>
              </a:rPr>
              <a:t> </a:t>
            </a:r>
          </a:p>
          <a:p>
            <a:pPr>
              <a:buNone/>
            </a:pPr>
            <a:endParaRPr lang="ru-RU" sz="8000" b="1" dirty="0">
              <a:solidFill>
                <a:schemeClr val="tx2">
                  <a:lumMod val="75000"/>
                </a:schemeClr>
              </a:solidFill>
              <a:latin typeface="Times New Roman" pitchFamily="18" charset="0"/>
              <a:cs typeface="Times New Roman" pitchFamily="18" charset="0"/>
            </a:endParaRPr>
          </a:p>
          <a:p>
            <a:pPr>
              <a:buNone/>
            </a:pPr>
            <a:r>
              <a:rPr lang="ru-RU" sz="8000" b="1" dirty="0" smtClean="0">
                <a:solidFill>
                  <a:schemeClr val="tx2">
                    <a:lumMod val="75000"/>
                  </a:schemeClr>
                </a:solidFill>
                <a:latin typeface="Times New Roman" pitchFamily="18" charset="0"/>
                <a:cs typeface="Times New Roman" pitchFamily="18" charset="0"/>
              </a:rPr>
              <a:t>       </a:t>
            </a:r>
            <a:endParaRPr lang="ru-RU" sz="80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pic>
        <p:nvPicPr>
          <p:cNvPr id="2050" name="Picture 2" descr="C:\Users\Admin\Desktop\Без названия (1).jpg"/>
          <p:cNvPicPr>
            <a:picLocks noChangeAspect="1" noChangeArrowheads="1"/>
          </p:cNvPicPr>
          <p:nvPr/>
        </p:nvPicPr>
        <p:blipFill>
          <a:blip r:embed="rId2"/>
          <a:srcRect/>
          <a:stretch>
            <a:fillRect/>
          </a:stretch>
        </p:blipFill>
        <p:spPr bwMode="auto">
          <a:xfrm>
            <a:off x="1000100" y="3714752"/>
            <a:ext cx="6715172" cy="2786082"/>
          </a:xfrm>
          <a:prstGeom prst="rect">
            <a:avLst/>
          </a:prstGeom>
          <a:noFill/>
        </p:spPr>
      </p:pic>
    </p:spTree>
    <p:extLst>
      <p:ext uri="{BB962C8B-B14F-4D97-AF65-F5344CB8AC3E}">
        <p14:creationId xmlns:p14="http://schemas.microsoft.com/office/powerpoint/2010/main" xmlns="" val="112297852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calcmode="lin" valueType="num">
                                      <p:cBhvr>
                                        <p:cTn id="63"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92696"/>
            <a:ext cx="8507288" cy="5246043"/>
          </a:xfrm>
        </p:spPr>
        <p:txBody>
          <a:bodyPr>
            <a:normAutofit fontScale="25000" lnSpcReduction="20000"/>
          </a:bodyPr>
          <a:lstStyle/>
          <a:p>
            <a:pPr>
              <a:buNone/>
            </a:pPr>
            <a:r>
              <a:rPr lang="ru-RU" sz="5100" dirty="0" smtClean="0">
                <a:solidFill>
                  <a:schemeClr val="tx2">
                    <a:lumMod val="75000"/>
                  </a:schemeClr>
                </a:solidFill>
                <a:latin typeface="Times New Roman" pitchFamily="18" charset="0"/>
                <a:cs typeface="Times New Roman" pitchFamily="18" charset="0"/>
              </a:rPr>
              <a:t> </a:t>
            </a:r>
            <a:endParaRPr lang="ru-RU" sz="7200" dirty="0" smtClean="0">
              <a:solidFill>
                <a:schemeClr val="tx2">
                  <a:lumMod val="75000"/>
                </a:schemeClr>
              </a:solidFill>
              <a:latin typeface="Times New Roman" pitchFamily="18" charset="0"/>
              <a:cs typeface="Times New Roman" pitchFamily="18" charset="0"/>
            </a:endParaRPr>
          </a:p>
          <a:p>
            <a:pPr algn="ctr">
              <a:buNone/>
            </a:pPr>
            <a:r>
              <a:rPr lang="ru-RU" sz="7200" b="1" dirty="0" smtClean="0">
                <a:latin typeface="Times New Roman" pitchFamily="18" charset="0"/>
                <a:cs typeface="Times New Roman" pitchFamily="18" charset="0"/>
              </a:rPr>
              <a:t>   </a:t>
            </a:r>
            <a:r>
              <a:rPr lang="ru-RU" sz="7200" i="1" dirty="0" smtClean="0">
                <a:solidFill>
                  <a:srgbClr val="FF0000"/>
                </a:solidFill>
                <a:latin typeface="Times New Roman" pitchFamily="18" charset="0"/>
                <a:cs typeface="Times New Roman" pitchFamily="18" charset="0"/>
              </a:rPr>
              <a:t>ЧТО ТАКОЕ ГИПЕРАКТИВНОСТЬ?</a:t>
            </a:r>
          </a:p>
          <a:p>
            <a:pPr algn="just">
              <a:buNone/>
            </a:pPr>
            <a:r>
              <a:rPr lang="ru-RU" sz="7200" dirty="0" smtClean="0">
                <a:latin typeface="Times New Roman" pitchFamily="18" charset="0"/>
                <a:cs typeface="Times New Roman" pitchFamily="18" charset="0"/>
              </a:rPr>
              <a:t>      «</a:t>
            </a:r>
            <a:r>
              <a:rPr lang="ru-RU" sz="7200" dirty="0">
                <a:latin typeface="Times New Roman" pitchFamily="18" charset="0"/>
                <a:cs typeface="Times New Roman" pitchFamily="18" charset="0"/>
              </a:rPr>
              <a:t>Гипер...» (от греч. hyper — «над», «сверху») — составная часть сложных слов, указывающая на превышение нормы. Слово «активный» пришло в русский язык из латинского «activus» и означает «действенный, деятельный». </a:t>
            </a:r>
          </a:p>
          <a:p>
            <a:pPr algn="just">
              <a:buNone/>
            </a:pPr>
            <a:r>
              <a:rPr lang="ru-RU" sz="7200" dirty="0" smtClean="0">
                <a:latin typeface="Times New Roman" pitchFamily="18" charset="0"/>
                <a:cs typeface="Times New Roman" pitchFamily="18" charset="0"/>
              </a:rPr>
              <a:t>       Первые </a:t>
            </a:r>
            <a:r>
              <a:rPr lang="ru-RU" sz="7200" dirty="0">
                <a:latin typeface="Times New Roman" pitchFamily="18" charset="0"/>
                <a:cs typeface="Times New Roman" pitchFamily="18" charset="0"/>
              </a:rPr>
              <a:t>проявления гиперактивности наблюдаются в возрасте до 7 лет и чаще встречаются у мальчиков, чем у девочек.</a:t>
            </a:r>
          </a:p>
          <a:p>
            <a:pPr algn="ctr">
              <a:buNone/>
            </a:pPr>
            <a:r>
              <a:rPr lang="ru-RU" sz="7200" dirty="0" smtClean="0">
                <a:latin typeface="Times New Roman" pitchFamily="18" charset="0"/>
                <a:cs typeface="Times New Roman" pitchFamily="18" charset="0"/>
              </a:rPr>
              <a:t>       </a:t>
            </a:r>
            <a:r>
              <a:rPr lang="ru-RU" sz="7200" i="1" dirty="0" smtClean="0">
                <a:solidFill>
                  <a:srgbClr val="FF0000"/>
                </a:solidFill>
                <a:latin typeface="Times New Roman" pitchFamily="18" charset="0"/>
                <a:cs typeface="Times New Roman" pitchFamily="18" charset="0"/>
              </a:rPr>
              <a:t>ПОРТРЕТ </a:t>
            </a:r>
            <a:r>
              <a:rPr lang="ru-RU" sz="7200" i="1" dirty="0">
                <a:solidFill>
                  <a:srgbClr val="FF0000"/>
                </a:solidFill>
                <a:latin typeface="Times New Roman" pitchFamily="18" charset="0"/>
                <a:cs typeface="Times New Roman" pitchFamily="18" charset="0"/>
              </a:rPr>
              <a:t>ГИПЕРАКТИВНОГО РЕБЕНКА</a:t>
            </a:r>
          </a:p>
          <a:p>
            <a:pPr algn="just">
              <a:buNone/>
            </a:pPr>
            <a:r>
              <a:rPr lang="ru-RU" sz="7200" dirty="0" smtClean="0">
                <a:latin typeface="Times New Roman" pitchFamily="18" charset="0"/>
                <a:cs typeface="Times New Roman" pitchFamily="18" charset="0"/>
              </a:rPr>
              <a:t>       Гиперактивные </a:t>
            </a:r>
            <a:r>
              <a:rPr lang="ru-RU" sz="7200" dirty="0">
                <a:latin typeface="Times New Roman" pitchFamily="18" charset="0"/>
                <a:cs typeface="Times New Roman" pitchFamily="18" charset="0"/>
              </a:rPr>
              <a:t>дети часто задевают и роняют различные предметы, толкают сверстников, создавая конфликтные ситуации. Они часто обижаются, но о своих обидах быстро забывают. Известный американский психолог В. Оклендер так характеризует этих детей: «Гиперактивному ребенку трудно сидеть, он суетлив, много двигается, вертится на месте, иногда чрезмерно говорлив, может раздражать манерой своего поведения. Часто у него плохая координация или недостаточный мышечный контроль. Он неуклюж, роняет или ломает вещи, проливает молоко. Такому ребенку трудно концентрировать свое внимание, он легко отвлекается, часто задает множество вопросов, но редко дожидается </a:t>
            </a:r>
            <a:r>
              <a:rPr lang="ru-RU" sz="7200" dirty="0" smtClean="0">
                <a:latin typeface="Times New Roman" pitchFamily="18" charset="0"/>
                <a:cs typeface="Times New Roman" pitchFamily="18" charset="0"/>
              </a:rPr>
              <a:t>ответов.</a:t>
            </a:r>
            <a:endParaRPr lang="ru-RU" sz="7200" dirty="0">
              <a:latin typeface="Times New Roman" pitchFamily="18" charset="0"/>
              <a:cs typeface="Times New Roman" pitchFamily="18" charset="0"/>
            </a:endParaRPr>
          </a:p>
          <a:p>
            <a:pPr>
              <a:buNone/>
            </a:pPr>
            <a:r>
              <a:rPr lang="ru-RU" sz="8000" dirty="0" smtClean="0">
                <a:solidFill>
                  <a:schemeClr val="tx2">
                    <a:lumMod val="75000"/>
                  </a:schemeClr>
                </a:solidFill>
                <a:latin typeface="Times New Roman" pitchFamily="18" charset="0"/>
                <a:cs typeface="Times New Roman" pitchFamily="18" charset="0"/>
              </a:rPr>
              <a:t>               </a:t>
            </a:r>
            <a:endParaRPr lang="ru-RU" sz="8000" dirty="0">
              <a:solidFill>
                <a:schemeClr val="tx2">
                  <a:lumMod val="75000"/>
                </a:schemeClr>
              </a:solidFill>
              <a:latin typeface="Times New Roman" pitchFamily="18" charset="0"/>
              <a:cs typeface="Times New Roman" pitchFamily="18" charset="0"/>
            </a:endParaRPr>
          </a:p>
          <a:p>
            <a:pPr algn="ctr">
              <a:buNone/>
            </a:pPr>
            <a:endParaRPr lang="ru-RU" sz="8000" dirty="0">
              <a:solidFill>
                <a:schemeClr val="tx2">
                  <a:lumMod val="75000"/>
                </a:schemeClr>
              </a:solidFill>
              <a:latin typeface="Times New Roman" pitchFamily="18" charset="0"/>
              <a:cs typeface="Times New Roman" pitchFamily="18" charset="0"/>
            </a:endParaRPr>
          </a:p>
        </p:txBody>
      </p:sp>
      <p:pic>
        <p:nvPicPr>
          <p:cNvPr id="3074" name="Picture 2" descr="C:\Users\Admin\Desktop\wcRiLWZcths.jpg"/>
          <p:cNvPicPr>
            <a:picLocks noChangeAspect="1" noChangeArrowheads="1"/>
          </p:cNvPicPr>
          <p:nvPr/>
        </p:nvPicPr>
        <p:blipFill>
          <a:blip r:embed="rId2"/>
          <a:srcRect/>
          <a:stretch>
            <a:fillRect/>
          </a:stretch>
        </p:blipFill>
        <p:spPr bwMode="auto">
          <a:xfrm>
            <a:off x="1928794" y="4786322"/>
            <a:ext cx="5429288" cy="1713932"/>
          </a:xfrm>
          <a:prstGeom prst="rect">
            <a:avLst/>
          </a:prstGeom>
          <a:noFill/>
        </p:spPr>
      </p:pic>
    </p:spTree>
    <p:extLst>
      <p:ext uri="{BB962C8B-B14F-4D97-AF65-F5344CB8AC3E}">
        <p14:creationId xmlns:p14="http://schemas.microsoft.com/office/powerpoint/2010/main" xmlns="" val="423102186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28604"/>
            <a:ext cx="8605620" cy="6429396"/>
          </a:xfrm>
        </p:spPr>
        <p:txBody>
          <a:bodyPr>
            <a:normAutofit fontScale="25000" lnSpcReduction="20000"/>
          </a:bodyPr>
          <a:lstStyle/>
          <a:p>
            <a:pPr>
              <a:buNone/>
            </a:pPr>
            <a:r>
              <a:rPr lang="ru-RU" sz="5100" dirty="0">
                <a:solidFill>
                  <a:schemeClr val="tx2">
                    <a:lumMod val="75000"/>
                  </a:schemeClr>
                </a:solidFill>
                <a:latin typeface="Times New Roman" pitchFamily="18" charset="0"/>
                <a:cs typeface="Times New Roman" pitchFamily="18" charset="0"/>
              </a:rPr>
              <a:t> </a:t>
            </a:r>
            <a:endParaRPr lang="ru-RU" sz="5100" dirty="0" smtClean="0">
              <a:solidFill>
                <a:schemeClr val="tx2">
                  <a:lumMod val="75000"/>
                </a:schemeClr>
              </a:solidFill>
              <a:latin typeface="Times New Roman" pitchFamily="18" charset="0"/>
              <a:cs typeface="Times New Roman" pitchFamily="18" charset="0"/>
            </a:endParaRPr>
          </a:p>
          <a:p>
            <a:pPr>
              <a:buNone/>
            </a:pPr>
            <a:r>
              <a:rPr lang="ru-RU" sz="6400" dirty="0">
                <a:latin typeface="Times New Roman" pitchFamily="18" charset="0"/>
                <a:cs typeface="Times New Roman" pitchFamily="18" charset="0"/>
              </a:rPr>
              <a:t>   </a:t>
            </a:r>
            <a:r>
              <a:rPr lang="ru-RU" sz="6400" dirty="0" smtClean="0">
                <a:latin typeface="Times New Roman" pitchFamily="18" charset="0"/>
                <a:cs typeface="Times New Roman" pitchFamily="18" charset="0"/>
              </a:rPr>
              <a:t>                                                              </a:t>
            </a:r>
            <a:r>
              <a:rPr lang="ru-RU" sz="6400" dirty="0">
                <a:solidFill>
                  <a:srgbClr val="FF0000"/>
                </a:solidFill>
                <a:latin typeface="Times New Roman" pitchFamily="18" charset="0"/>
                <a:cs typeface="Times New Roman" pitchFamily="18" charset="0"/>
              </a:rPr>
              <a:t>Критерии гиперактивности: </a:t>
            </a:r>
          </a:p>
          <a:p>
            <a:pPr algn="ctr">
              <a:buNone/>
            </a:pPr>
            <a:r>
              <a:rPr lang="ru-RU" sz="6400" dirty="0" smtClean="0">
                <a:latin typeface="Times New Roman" pitchFamily="18" charset="0"/>
                <a:cs typeface="Times New Roman" pitchFamily="18" charset="0"/>
              </a:rPr>
              <a:t>          </a:t>
            </a:r>
            <a:r>
              <a:rPr lang="ru-RU" sz="6400" b="1" i="1" dirty="0" smtClean="0">
                <a:solidFill>
                  <a:schemeClr val="accent1">
                    <a:lumMod val="75000"/>
                  </a:schemeClr>
                </a:solidFill>
                <a:latin typeface="Times New Roman" pitchFamily="18" charset="0"/>
                <a:cs typeface="Times New Roman" pitchFamily="18" charset="0"/>
              </a:rPr>
              <a:t>Дефицит </a:t>
            </a:r>
            <a:r>
              <a:rPr lang="ru-RU" sz="6400" b="1" i="1" dirty="0">
                <a:solidFill>
                  <a:schemeClr val="accent1">
                    <a:lumMod val="75000"/>
                  </a:schemeClr>
                </a:solidFill>
                <a:latin typeface="Times New Roman" pitchFamily="18" charset="0"/>
                <a:cs typeface="Times New Roman" pitchFamily="18" charset="0"/>
              </a:rPr>
              <a:t>активного внимания</a:t>
            </a:r>
          </a:p>
          <a:p>
            <a:pPr algn="ctr">
              <a:buNone/>
            </a:pPr>
            <a:r>
              <a:rPr lang="ru-RU" sz="6400" dirty="0" smtClean="0">
                <a:latin typeface="Times New Roman" pitchFamily="18" charset="0"/>
                <a:cs typeface="Times New Roman" pitchFamily="18" charset="0"/>
              </a:rPr>
              <a:t>       </a:t>
            </a:r>
            <a:r>
              <a:rPr lang="ru-RU" sz="6400" dirty="0">
                <a:latin typeface="Times New Roman" pitchFamily="18" charset="0"/>
                <a:cs typeface="Times New Roman" pitchFamily="18" charset="0"/>
              </a:rPr>
              <a:t>1. Непоследователен, ему трудно долго удерживать внимание.</a:t>
            </a:r>
          </a:p>
          <a:p>
            <a:pPr algn="ctr">
              <a:buNone/>
            </a:pPr>
            <a:r>
              <a:rPr lang="ru-RU" sz="6400" dirty="0">
                <a:latin typeface="Times New Roman" pitchFamily="18" charset="0"/>
                <a:cs typeface="Times New Roman" pitchFamily="18" charset="0"/>
              </a:rPr>
              <a:t> 2. Не слушает, когда к нему обращаются.</a:t>
            </a:r>
          </a:p>
          <a:p>
            <a:pPr algn="ctr">
              <a:buNone/>
            </a:pPr>
            <a:r>
              <a:rPr lang="ru-RU" sz="6400" dirty="0">
                <a:latin typeface="Times New Roman" pitchFamily="18" charset="0"/>
                <a:cs typeface="Times New Roman" pitchFamily="18" charset="0"/>
              </a:rPr>
              <a:t> 3. С большим энтузиазмом берется за задание, но так и не заканчивает его</a:t>
            </a:r>
          </a:p>
          <a:p>
            <a:pPr algn="ctr">
              <a:buNone/>
            </a:pPr>
            <a:r>
              <a:rPr lang="ru-RU" sz="6400" dirty="0">
                <a:latin typeface="Times New Roman" pitchFamily="18" charset="0"/>
                <a:cs typeface="Times New Roman" pitchFamily="18" charset="0"/>
              </a:rPr>
              <a:t> 4. Испытывает трудности в организации.</a:t>
            </a:r>
          </a:p>
          <a:p>
            <a:pPr algn="ctr">
              <a:buNone/>
            </a:pPr>
            <a:r>
              <a:rPr lang="ru-RU" sz="6400" dirty="0">
                <a:latin typeface="Times New Roman" pitchFamily="18" charset="0"/>
                <a:cs typeface="Times New Roman" pitchFamily="18" charset="0"/>
              </a:rPr>
              <a:t> 5. Часто теряет вещи.</a:t>
            </a:r>
          </a:p>
          <a:p>
            <a:pPr algn="ctr">
              <a:buNone/>
            </a:pPr>
            <a:r>
              <a:rPr lang="ru-RU" sz="6400" dirty="0">
                <a:latin typeface="Times New Roman" pitchFamily="18" charset="0"/>
                <a:cs typeface="Times New Roman" pitchFamily="18" charset="0"/>
              </a:rPr>
              <a:t> 6. Избегает скучных и требующих умственных усилий заданий.</a:t>
            </a:r>
          </a:p>
          <a:p>
            <a:pPr algn="ctr">
              <a:buNone/>
            </a:pPr>
            <a:r>
              <a:rPr lang="ru-RU" sz="6400" dirty="0">
                <a:latin typeface="Times New Roman" pitchFamily="18" charset="0"/>
                <a:cs typeface="Times New Roman" pitchFamily="18" charset="0"/>
              </a:rPr>
              <a:t>7. Часто бывает забывчив.</a:t>
            </a:r>
          </a:p>
          <a:p>
            <a:pPr algn="ctr">
              <a:buNone/>
            </a:pPr>
            <a:r>
              <a:rPr lang="ru-RU" sz="6400" b="1" i="1" dirty="0">
                <a:solidFill>
                  <a:schemeClr val="accent1">
                    <a:lumMod val="75000"/>
                  </a:schemeClr>
                </a:solidFill>
                <a:latin typeface="Times New Roman" pitchFamily="18" charset="0"/>
                <a:cs typeface="Times New Roman" pitchFamily="18" charset="0"/>
              </a:rPr>
              <a:t>Двигательная расторможенность </a:t>
            </a:r>
          </a:p>
          <a:p>
            <a:pPr algn="ctr">
              <a:buNone/>
            </a:pPr>
            <a:r>
              <a:rPr lang="ru-RU" sz="6400" dirty="0">
                <a:latin typeface="Times New Roman" pitchFamily="18" charset="0"/>
                <a:cs typeface="Times New Roman" pitchFamily="18" charset="0"/>
              </a:rPr>
              <a:t>1. Постоянно ерзает. </a:t>
            </a:r>
          </a:p>
          <a:p>
            <a:pPr algn="ctr">
              <a:buNone/>
            </a:pPr>
            <a:r>
              <a:rPr lang="ru-RU" sz="6400" dirty="0">
                <a:latin typeface="Times New Roman" pitchFamily="18" charset="0"/>
                <a:cs typeface="Times New Roman" pitchFamily="18" charset="0"/>
              </a:rPr>
              <a:t>2. Проявляет признаки беспокойства (барабанит пальцами, двигается в кресле, бегает, забирается куда-либо).</a:t>
            </a:r>
          </a:p>
          <a:p>
            <a:pPr algn="ctr">
              <a:buNone/>
            </a:pPr>
            <a:r>
              <a:rPr lang="ru-RU" sz="6400" dirty="0">
                <a:latin typeface="Times New Roman" pitchFamily="18" charset="0"/>
                <a:cs typeface="Times New Roman" pitchFamily="18" charset="0"/>
              </a:rPr>
              <a:t> 3. Спит намного меньше, чем другие дети, даже во младенчестве.</a:t>
            </a:r>
          </a:p>
          <a:p>
            <a:pPr algn="ctr">
              <a:buNone/>
            </a:pPr>
            <a:r>
              <a:rPr lang="ru-RU" sz="6400" dirty="0">
                <a:latin typeface="Times New Roman" pitchFamily="18" charset="0"/>
                <a:cs typeface="Times New Roman" pitchFamily="18" charset="0"/>
              </a:rPr>
              <a:t> 4. Очень говорлив</a:t>
            </a:r>
          </a:p>
          <a:p>
            <a:pPr algn="ctr">
              <a:buNone/>
            </a:pPr>
            <a:r>
              <a:rPr lang="ru-RU" sz="6400" b="1" i="1" dirty="0">
                <a:solidFill>
                  <a:schemeClr val="accent1">
                    <a:lumMod val="75000"/>
                  </a:schemeClr>
                </a:solidFill>
                <a:latin typeface="Times New Roman" pitchFamily="18" charset="0"/>
                <a:cs typeface="Times New Roman" pitchFamily="18" charset="0"/>
              </a:rPr>
              <a:t>Импульсивность</a:t>
            </a:r>
            <a:r>
              <a:rPr lang="ru-RU" sz="6400" dirty="0">
                <a:latin typeface="Times New Roman" pitchFamily="18" charset="0"/>
                <a:cs typeface="Times New Roman" pitchFamily="18" charset="0"/>
              </a:rPr>
              <a:t> </a:t>
            </a:r>
          </a:p>
          <a:p>
            <a:pPr algn="ctr">
              <a:buNone/>
            </a:pPr>
            <a:r>
              <a:rPr lang="ru-RU" sz="6400" dirty="0">
                <a:latin typeface="Times New Roman" pitchFamily="18" charset="0"/>
                <a:cs typeface="Times New Roman" pitchFamily="18" charset="0"/>
              </a:rPr>
              <a:t>1. Начинает отвечать, не дослушав вопроса.</a:t>
            </a:r>
          </a:p>
          <a:p>
            <a:pPr algn="ctr">
              <a:buNone/>
            </a:pPr>
            <a:r>
              <a:rPr lang="ru-RU" sz="6400" dirty="0">
                <a:latin typeface="Times New Roman" pitchFamily="18" charset="0"/>
                <a:cs typeface="Times New Roman" pitchFamily="18" charset="0"/>
              </a:rPr>
              <a:t> 2. Не способен дождаться своей очереди, часто вмешивается, прерывает. </a:t>
            </a:r>
          </a:p>
          <a:p>
            <a:pPr algn="ctr">
              <a:buNone/>
            </a:pPr>
            <a:r>
              <a:rPr lang="ru-RU" sz="6400" dirty="0">
                <a:latin typeface="Times New Roman" pitchFamily="18" charset="0"/>
                <a:cs typeface="Times New Roman" pitchFamily="18" charset="0"/>
              </a:rPr>
              <a:t>3. Плохо сосредоточивает внимание. </a:t>
            </a:r>
          </a:p>
          <a:p>
            <a:pPr algn="ctr">
              <a:buNone/>
            </a:pPr>
            <a:r>
              <a:rPr lang="ru-RU" sz="6400" dirty="0">
                <a:latin typeface="Times New Roman" pitchFamily="18" charset="0"/>
                <a:cs typeface="Times New Roman" pitchFamily="18" charset="0"/>
              </a:rPr>
              <a:t>4. Не может дожидаться вознаграждения (если между действием и вознаграждением есть пауза). </a:t>
            </a:r>
          </a:p>
          <a:p>
            <a:pPr algn="ctr">
              <a:buNone/>
            </a:pPr>
            <a:r>
              <a:rPr lang="ru-RU" sz="6400" dirty="0">
                <a:latin typeface="Times New Roman" pitchFamily="18" charset="0"/>
                <a:cs typeface="Times New Roman" pitchFamily="18" charset="0"/>
              </a:rPr>
              <a:t>5. Не может контролировать и регулировать свои действия. Поведение слабоуправляемо правилами. </a:t>
            </a:r>
          </a:p>
          <a:p>
            <a:pPr algn="ctr">
              <a:buNone/>
            </a:pPr>
            <a:r>
              <a:rPr lang="ru-RU" sz="6400" dirty="0">
                <a:latin typeface="Times New Roman" pitchFamily="18" charset="0"/>
                <a:cs typeface="Times New Roman" pitchFamily="18" charset="0"/>
              </a:rPr>
              <a:t>6. При выполнении заданий ведет себя по-разному и показывает очень разные результаты. (На некоторых занятиях ребенок спокоен, на других — нет, на одних уроках он успешен, на других — нет.)</a:t>
            </a:r>
          </a:p>
          <a:p>
            <a:pPr algn="ctr">
              <a:buNone/>
            </a:pPr>
            <a:r>
              <a:rPr lang="ru-RU" sz="5600" dirty="0" smtClean="0">
                <a:solidFill>
                  <a:schemeClr val="tx2">
                    <a:lumMod val="75000"/>
                  </a:schemeClr>
                </a:solidFill>
                <a:latin typeface="Times New Roman" pitchFamily="18" charset="0"/>
                <a:cs typeface="Times New Roman" pitchFamily="18" charset="0"/>
              </a:rPr>
              <a:t>                   </a:t>
            </a:r>
            <a:endParaRPr lang="ru-RU" sz="5600" dirty="0">
              <a:solidFill>
                <a:schemeClr val="tx2">
                  <a:lumMod val="75000"/>
                </a:schemeClr>
              </a:solidFill>
              <a:latin typeface="Times New Roman" pitchFamily="18" charset="0"/>
              <a:cs typeface="Times New Roman" pitchFamily="18" charset="0"/>
            </a:endParaRPr>
          </a:p>
          <a:p>
            <a:pPr algn="ctr">
              <a:buNone/>
            </a:pPr>
            <a:endParaRPr lang="ru-RU" sz="5600"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66387797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5"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 calcmode="lin" valueType="num">
                                      <p:cBhvr>
                                        <p:cTn id="105" dur="1000" fill="hold"/>
                                        <p:tgtEl>
                                          <p:spTgt spid="3">
                                            <p:txEl>
                                              <p:pRg st="14" end="14"/>
                                            </p:txEl>
                                          </p:spTgt>
                                        </p:tgtEl>
                                        <p:attrNameLst>
                                          <p:attrName>ppt_w</p:attrName>
                                        </p:attrNameLst>
                                      </p:cBhvr>
                                      <p:tavLst>
                                        <p:tav tm="0">
                                          <p:val>
                                            <p:strVal val="#ppt_w*0.70"/>
                                          </p:val>
                                        </p:tav>
                                        <p:tav tm="100000">
                                          <p:val>
                                            <p:strVal val="#ppt_w"/>
                                          </p:val>
                                        </p:tav>
                                      </p:tavLst>
                                    </p:anim>
                                    <p:anim calcmode="lin" valueType="num">
                                      <p:cBhvr>
                                        <p:cTn id="106" dur="1000" fill="hold"/>
                                        <p:tgtEl>
                                          <p:spTgt spid="3">
                                            <p:txEl>
                                              <p:pRg st="14" end="14"/>
                                            </p:txEl>
                                          </p:spTgt>
                                        </p:tgtEl>
                                        <p:attrNameLst>
                                          <p:attrName>ppt_h</p:attrName>
                                        </p:attrNameLst>
                                      </p:cBhvr>
                                      <p:tavLst>
                                        <p:tav tm="0">
                                          <p:val>
                                            <p:strVal val="#ppt_h"/>
                                          </p:val>
                                        </p:tav>
                                        <p:tav tm="100000">
                                          <p:val>
                                            <p:strVal val="#ppt_h"/>
                                          </p:val>
                                        </p:tav>
                                      </p:tavLst>
                                    </p:anim>
                                    <p:animEffect transition="in" filter="fade">
                                      <p:cBhvr>
                                        <p:cTn id="107" dur="1000"/>
                                        <p:tgtEl>
                                          <p:spTgt spid="3">
                                            <p:txEl>
                                              <p:pRg st="14" end="14"/>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55"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 calcmode="lin" valueType="num">
                                      <p:cBhvr>
                                        <p:cTn id="112" dur="1000" fill="hold"/>
                                        <p:tgtEl>
                                          <p:spTgt spid="3">
                                            <p:txEl>
                                              <p:pRg st="15" end="15"/>
                                            </p:txEl>
                                          </p:spTgt>
                                        </p:tgtEl>
                                        <p:attrNameLst>
                                          <p:attrName>ppt_w</p:attrName>
                                        </p:attrNameLst>
                                      </p:cBhvr>
                                      <p:tavLst>
                                        <p:tav tm="0">
                                          <p:val>
                                            <p:strVal val="#ppt_w*0.70"/>
                                          </p:val>
                                        </p:tav>
                                        <p:tav tm="100000">
                                          <p:val>
                                            <p:strVal val="#ppt_w"/>
                                          </p:val>
                                        </p:tav>
                                      </p:tavLst>
                                    </p:anim>
                                    <p:anim calcmode="lin" valueType="num">
                                      <p:cBhvr>
                                        <p:cTn id="113" dur="1000" fill="hold"/>
                                        <p:tgtEl>
                                          <p:spTgt spid="3">
                                            <p:txEl>
                                              <p:pRg st="15" end="15"/>
                                            </p:txEl>
                                          </p:spTgt>
                                        </p:tgtEl>
                                        <p:attrNameLst>
                                          <p:attrName>ppt_h</p:attrName>
                                        </p:attrNameLst>
                                      </p:cBhvr>
                                      <p:tavLst>
                                        <p:tav tm="0">
                                          <p:val>
                                            <p:strVal val="#ppt_h"/>
                                          </p:val>
                                        </p:tav>
                                        <p:tav tm="100000">
                                          <p:val>
                                            <p:strVal val="#ppt_h"/>
                                          </p:val>
                                        </p:tav>
                                      </p:tavLst>
                                    </p:anim>
                                    <p:animEffect transition="in" filter="fade">
                                      <p:cBhvr>
                                        <p:cTn id="114" dur="1000"/>
                                        <p:tgtEl>
                                          <p:spTgt spid="3">
                                            <p:txEl>
                                              <p:pRg st="15" end="1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presetSubtype="0" fill="hold" grpId="0" nodeType="clickEffect">
                                  <p:stCondLst>
                                    <p:cond delay="0"/>
                                  </p:stCondLst>
                                  <p:childTnLst>
                                    <p:set>
                                      <p:cBhvr>
                                        <p:cTn id="118" dur="1" fill="hold">
                                          <p:stCondLst>
                                            <p:cond delay="0"/>
                                          </p:stCondLst>
                                        </p:cTn>
                                        <p:tgtEl>
                                          <p:spTgt spid="3">
                                            <p:txEl>
                                              <p:pRg st="16" end="16"/>
                                            </p:txEl>
                                          </p:spTgt>
                                        </p:tgtEl>
                                        <p:attrNameLst>
                                          <p:attrName>style.visibility</p:attrName>
                                        </p:attrNameLst>
                                      </p:cBhvr>
                                      <p:to>
                                        <p:strVal val="visible"/>
                                      </p:to>
                                    </p:set>
                                    <p:anim calcmode="lin" valueType="num">
                                      <p:cBhvr>
                                        <p:cTn id="119" dur="1000" fill="hold"/>
                                        <p:tgtEl>
                                          <p:spTgt spid="3">
                                            <p:txEl>
                                              <p:pRg st="16" end="16"/>
                                            </p:txEl>
                                          </p:spTgt>
                                        </p:tgtEl>
                                        <p:attrNameLst>
                                          <p:attrName>ppt_w</p:attrName>
                                        </p:attrNameLst>
                                      </p:cBhvr>
                                      <p:tavLst>
                                        <p:tav tm="0">
                                          <p:val>
                                            <p:strVal val="#ppt_w*0.70"/>
                                          </p:val>
                                        </p:tav>
                                        <p:tav tm="100000">
                                          <p:val>
                                            <p:strVal val="#ppt_w"/>
                                          </p:val>
                                        </p:tav>
                                      </p:tavLst>
                                    </p:anim>
                                    <p:anim calcmode="lin" valueType="num">
                                      <p:cBhvr>
                                        <p:cTn id="120" dur="1000" fill="hold"/>
                                        <p:tgtEl>
                                          <p:spTgt spid="3">
                                            <p:txEl>
                                              <p:pRg st="16" end="16"/>
                                            </p:txEl>
                                          </p:spTgt>
                                        </p:tgtEl>
                                        <p:attrNameLst>
                                          <p:attrName>ppt_h</p:attrName>
                                        </p:attrNameLst>
                                      </p:cBhvr>
                                      <p:tavLst>
                                        <p:tav tm="0">
                                          <p:val>
                                            <p:strVal val="#ppt_h"/>
                                          </p:val>
                                        </p:tav>
                                        <p:tav tm="100000">
                                          <p:val>
                                            <p:strVal val="#ppt_h"/>
                                          </p:val>
                                        </p:tav>
                                      </p:tavLst>
                                    </p:anim>
                                    <p:animEffect transition="in" filter="fade">
                                      <p:cBhvr>
                                        <p:cTn id="121" dur="1000"/>
                                        <p:tgtEl>
                                          <p:spTgt spid="3">
                                            <p:txEl>
                                              <p:pRg st="16" end="16"/>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55" presetClass="entr" presetSubtype="0" fill="hold" grpId="0" nodeType="clickEffect">
                                  <p:stCondLst>
                                    <p:cond delay="0"/>
                                  </p:stCondLst>
                                  <p:childTnLst>
                                    <p:set>
                                      <p:cBhvr>
                                        <p:cTn id="125" dur="1" fill="hold">
                                          <p:stCondLst>
                                            <p:cond delay="0"/>
                                          </p:stCondLst>
                                        </p:cTn>
                                        <p:tgtEl>
                                          <p:spTgt spid="3">
                                            <p:txEl>
                                              <p:pRg st="17" end="17"/>
                                            </p:txEl>
                                          </p:spTgt>
                                        </p:tgtEl>
                                        <p:attrNameLst>
                                          <p:attrName>style.visibility</p:attrName>
                                        </p:attrNameLst>
                                      </p:cBhvr>
                                      <p:to>
                                        <p:strVal val="visible"/>
                                      </p:to>
                                    </p:set>
                                    <p:anim calcmode="lin" valueType="num">
                                      <p:cBhvr>
                                        <p:cTn id="126" dur="1000" fill="hold"/>
                                        <p:tgtEl>
                                          <p:spTgt spid="3">
                                            <p:txEl>
                                              <p:pRg st="17" end="17"/>
                                            </p:txEl>
                                          </p:spTgt>
                                        </p:tgtEl>
                                        <p:attrNameLst>
                                          <p:attrName>ppt_w</p:attrName>
                                        </p:attrNameLst>
                                      </p:cBhvr>
                                      <p:tavLst>
                                        <p:tav tm="0">
                                          <p:val>
                                            <p:strVal val="#ppt_w*0.70"/>
                                          </p:val>
                                        </p:tav>
                                        <p:tav tm="100000">
                                          <p:val>
                                            <p:strVal val="#ppt_w"/>
                                          </p:val>
                                        </p:tav>
                                      </p:tavLst>
                                    </p:anim>
                                    <p:anim calcmode="lin" valueType="num">
                                      <p:cBhvr>
                                        <p:cTn id="127" dur="1000" fill="hold"/>
                                        <p:tgtEl>
                                          <p:spTgt spid="3">
                                            <p:txEl>
                                              <p:pRg st="17" end="17"/>
                                            </p:txEl>
                                          </p:spTgt>
                                        </p:tgtEl>
                                        <p:attrNameLst>
                                          <p:attrName>ppt_h</p:attrName>
                                        </p:attrNameLst>
                                      </p:cBhvr>
                                      <p:tavLst>
                                        <p:tav tm="0">
                                          <p:val>
                                            <p:strVal val="#ppt_h"/>
                                          </p:val>
                                        </p:tav>
                                        <p:tav tm="100000">
                                          <p:val>
                                            <p:strVal val="#ppt_h"/>
                                          </p:val>
                                        </p:tav>
                                      </p:tavLst>
                                    </p:anim>
                                    <p:animEffect transition="in" filter="fade">
                                      <p:cBhvr>
                                        <p:cTn id="128" dur="1000"/>
                                        <p:tgtEl>
                                          <p:spTgt spid="3">
                                            <p:txEl>
                                              <p:pRg st="17" end="17"/>
                                            </p:txEl>
                                          </p:spTgt>
                                        </p:tgtEl>
                                      </p:cBhvr>
                                    </p:animEffect>
                                  </p:childTnLst>
                                </p:cTn>
                              </p:par>
                            </p:childTnLst>
                          </p:cTn>
                        </p:par>
                      </p:childTnLst>
                    </p:cTn>
                  </p:par>
                  <p:par>
                    <p:cTn id="129" fill="hold">
                      <p:stCondLst>
                        <p:cond delay="indefinite"/>
                      </p:stCondLst>
                      <p:childTnLst>
                        <p:par>
                          <p:cTn id="130" fill="hold">
                            <p:stCondLst>
                              <p:cond delay="0"/>
                            </p:stCondLst>
                            <p:childTnLst>
                              <p:par>
                                <p:cTn id="131" presetID="55" presetClass="entr" presetSubtype="0" fill="hold" grpId="0" nodeType="clickEffect">
                                  <p:stCondLst>
                                    <p:cond delay="0"/>
                                  </p:stCondLst>
                                  <p:childTnLst>
                                    <p:set>
                                      <p:cBhvr>
                                        <p:cTn id="132" dur="1" fill="hold">
                                          <p:stCondLst>
                                            <p:cond delay="0"/>
                                          </p:stCondLst>
                                        </p:cTn>
                                        <p:tgtEl>
                                          <p:spTgt spid="3">
                                            <p:txEl>
                                              <p:pRg st="18" end="18"/>
                                            </p:txEl>
                                          </p:spTgt>
                                        </p:tgtEl>
                                        <p:attrNameLst>
                                          <p:attrName>style.visibility</p:attrName>
                                        </p:attrNameLst>
                                      </p:cBhvr>
                                      <p:to>
                                        <p:strVal val="visible"/>
                                      </p:to>
                                    </p:set>
                                    <p:anim calcmode="lin" valueType="num">
                                      <p:cBhvr>
                                        <p:cTn id="133" dur="1000" fill="hold"/>
                                        <p:tgtEl>
                                          <p:spTgt spid="3">
                                            <p:txEl>
                                              <p:pRg st="18" end="18"/>
                                            </p:txEl>
                                          </p:spTgt>
                                        </p:tgtEl>
                                        <p:attrNameLst>
                                          <p:attrName>ppt_w</p:attrName>
                                        </p:attrNameLst>
                                      </p:cBhvr>
                                      <p:tavLst>
                                        <p:tav tm="0">
                                          <p:val>
                                            <p:strVal val="#ppt_w*0.70"/>
                                          </p:val>
                                        </p:tav>
                                        <p:tav tm="100000">
                                          <p:val>
                                            <p:strVal val="#ppt_w"/>
                                          </p:val>
                                        </p:tav>
                                      </p:tavLst>
                                    </p:anim>
                                    <p:anim calcmode="lin" valueType="num">
                                      <p:cBhvr>
                                        <p:cTn id="134" dur="1000" fill="hold"/>
                                        <p:tgtEl>
                                          <p:spTgt spid="3">
                                            <p:txEl>
                                              <p:pRg st="18" end="18"/>
                                            </p:txEl>
                                          </p:spTgt>
                                        </p:tgtEl>
                                        <p:attrNameLst>
                                          <p:attrName>ppt_h</p:attrName>
                                        </p:attrNameLst>
                                      </p:cBhvr>
                                      <p:tavLst>
                                        <p:tav tm="0">
                                          <p:val>
                                            <p:strVal val="#ppt_h"/>
                                          </p:val>
                                        </p:tav>
                                        <p:tav tm="100000">
                                          <p:val>
                                            <p:strVal val="#ppt_h"/>
                                          </p:val>
                                        </p:tav>
                                      </p:tavLst>
                                    </p:anim>
                                    <p:animEffect transition="in" filter="fade">
                                      <p:cBhvr>
                                        <p:cTn id="135" dur="1000"/>
                                        <p:tgtEl>
                                          <p:spTgt spid="3">
                                            <p:txEl>
                                              <p:pRg st="18" end="18"/>
                                            </p:txEl>
                                          </p:spTgt>
                                        </p:tgtEl>
                                      </p:cBhvr>
                                    </p:animEffect>
                                  </p:childTnLst>
                                </p:cTn>
                              </p:par>
                            </p:childTnLst>
                          </p:cTn>
                        </p:par>
                      </p:childTnLst>
                    </p:cTn>
                  </p:par>
                  <p:par>
                    <p:cTn id="136" fill="hold">
                      <p:stCondLst>
                        <p:cond delay="indefinite"/>
                      </p:stCondLst>
                      <p:childTnLst>
                        <p:par>
                          <p:cTn id="137" fill="hold">
                            <p:stCondLst>
                              <p:cond delay="0"/>
                            </p:stCondLst>
                            <p:childTnLst>
                              <p:par>
                                <p:cTn id="138" presetID="55" presetClass="entr" presetSubtype="0" fill="hold" grpId="0" nodeType="clickEffect">
                                  <p:stCondLst>
                                    <p:cond delay="0"/>
                                  </p:stCondLst>
                                  <p:childTnLst>
                                    <p:set>
                                      <p:cBhvr>
                                        <p:cTn id="139" dur="1" fill="hold">
                                          <p:stCondLst>
                                            <p:cond delay="0"/>
                                          </p:stCondLst>
                                        </p:cTn>
                                        <p:tgtEl>
                                          <p:spTgt spid="3">
                                            <p:txEl>
                                              <p:pRg st="19" end="19"/>
                                            </p:txEl>
                                          </p:spTgt>
                                        </p:tgtEl>
                                        <p:attrNameLst>
                                          <p:attrName>style.visibility</p:attrName>
                                        </p:attrNameLst>
                                      </p:cBhvr>
                                      <p:to>
                                        <p:strVal val="visible"/>
                                      </p:to>
                                    </p:set>
                                    <p:anim calcmode="lin" valueType="num">
                                      <p:cBhvr>
                                        <p:cTn id="140" dur="1000" fill="hold"/>
                                        <p:tgtEl>
                                          <p:spTgt spid="3">
                                            <p:txEl>
                                              <p:pRg st="19" end="19"/>
                                            </p:txEl>
                                          </p:spTgt>
                                        </p:tgtEl>
                                        <p:attrNameLst>
                                          <p:attrName>ppt_w</p:attrName>
                                        </p:attrNameLst>
                                      </p:cBhvr>
                                      <p:tavLst>
                                        <p:tav tm="0">
                                          <p:val>
                                            <p:strVal val="#ppt_w*0.70"/>
                                          </p:val>
                                        </p:tav>
                                        <p:tav tm="100000">
                                          <p:val>
                                            <p:strVal val="#ppt_w"/>
                                          </p:val>
                                        </p:tav>
                                      </p:tavLst>
                                    </p:anim>
                                    <p:anim calcmode="lin" valueType="num">
                                      <p:cBhvr>
                                        <p:cTn id="141" dur="1000" fill="hold"/>
                                        <p:tgtEl>
                                          <p:spTgt spid="3">
                                            <p:txEl>
                                              <p:pRg st="19" end="19"/>
                                            </p:txEl>
                                          </p:spTgt>
                                        </p:tgtEl>
                                        <p:attrNameLst>
                                          <p:attrName>ppt_h</p:attrName>
                                        </p:attrNameLst>
                                      </p:cBhvr>
                                      <p:tavLst>
                                        <p:tav tm="0">
                                          <p:val>
                                            <p:strVal val="#ppt_h"/>
                                          </p:val>
                                        </p:tav>
                                        <p:tav tm="100000">
                                          <p:val>
                                            <p:strVal val="#ppt_h"/>
                                          </p:val>
                                        </p:tav>
                                      </p:tavLst>
                                    </p:anim>
                                    <p:animEffect transition="in" filter="fade">
                                      <p:cBhvr>
                                        <p:cTn id="142" dur="1000"/>
                                        <p:tgtEl>
                                          <p:spTgt spid="3">
                                            <p:txEl>
                                              <p:pRg st="19" end="19"/>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55" presetClass="entr" presetSubtype="0" fill="hold" grpId="0" nodeType="clickEffect">
                                  <p:stCondLst>
                                    <p:cond delay="0"/>
                                  </p:stCondLst>
                                  <p:childTnLst>
                                    <p:set>
                                      <p:cBhvr>
                                        <p:cTn id="146" dur="1" fill="hold">
                                          <p:stCondLst>
                                            <p:cond delay="0"/>
                                          </p:stCondLst>
                                        </p:cTn>
                                        <p:tgtEl>
                                          <p:spTgt spid="3">
                                            <p:txEl>
                                              <p:pRg st="20" end="20"/>
                                            </p:txEl>
                                          </p:spTgt>
                                        </p:tgtEl>
                                        <p:attrNameLst>
                                          <p:attrName>style.visibility</p:attrName>
                                        </p:attrNameLst>
                                      </p:cBhvr>
                                      <p:to>
                                        <p:strVal val="visible"/>
                                      </p:to>
                                    </p:set>
                                    <p:anim calcmode="lin" valueType="num">
                                      <p:cBhvr>
                                        <p:cTn id="147" dur="1000" fill="hold"/>
                                        <p:tgtEl>
                                          <p:spTgt spid="3">
                                            <p:txEl>
                                              <p:pRg st="20" end="20"/>
                                            </p:txEl>
                                          </p:spTgt>
                                        </p:tgtEl>
                                        <p:attrNameLst>
                                          <p:attrName>ppt_w</p:attrName>
                                        </p:attrNameLst>
                                      </p:cBhvr>
                                      <p:tavLst>
                                        <p:tav tm="0">
                                          <p:val>
                                            <p:strVal val="#ppt_w*0.70"/>
                                          </p:val>
                                        </p:tav>
                                        <p:tav tm="100000">
                                          <p:val>
                                            <p:strVal val="#ppt_w"/>
                                          </p:val>
                                        </p:tav>
                                      </p:tavLst>
                                    </p:anim>
                                    <p:anim calcmode="lin" valueType="num">
                                      <p:cBhvr>
                                        <p:cTn id="148" dur="1000" fill="hold"/>
                                        <p:tgtEl>
                                          <p:spTgt spid="3">
                                            <p:txEl>
                                              <p:pRg st="20" end="20"/>
                                            </p:txEl>
                                          </p:spTgt>
                                        </p:tgtEl>
                                        <p:attrNameLst>
                                          <p:attrName>ppt_h</p:attrName>
                                        </p:attrNameLst>
                                      </p:cBhvr>
                                      <p:tavLst>
                                        <p:tav tm="0">
                                          <p:val>
                                            <p:strVal val="#ppt_h"/>
                                          </p:val>
                                        </p:tav>
                                        <p:tav tm="100000">
                                          <p:val>
                                            <p:strVal val="#ppt_h"/>
                                          </p:val>
                                        </p:tav>
                                      </p:tavLst>
                                    </p:anim>
                                    <p:animEffect transition="in" filter="fade">
                                      <p:cBhvr>
                                        <p:cTn id="149" dur="1000"/>
                                        <p:tgtEl>
                                          <p:spTgt spid="3">
                                            <p:txEl>
                                              <p:pRg st="20" end="20"/>
                                            </p:txEl>
                                          </p:spTgt>
                                        </p:tgtEl>
                                      </p:cBhvr>
                                    </p:animEffect>
                                  </p:childTnLst>
                                </p:cTn>
                              </p:par>
                            </p:childTnLst>
                          </p:cTn>
                        </p:par>
                      </p:childTnLst>
                    </p:cTn>
                  </p:par>
                  <p:par>
                    <p:cTn id="150" fill="hold">
                      <p:stCondLst>
                        <p:cond delay="indefinite"/>
                      </p:stCondLst>
                      <p:childTnLst>
                        <p:par>
                          <p:cTn id="151" fill="hold">
                            <p:stCondLst>
                              <p:cond delay="0"/>
                            </p:stCondLst>
                            <p:childTnLst>
                              <p:par>
                                <p:cTn id="152" presetID="55" presetClass="entr" presetSubtype="0" fill="hold" grpId="0" nodeType="clickEffect">
                                  <p:stCondLst>
                                    <p:cond delay="0"/>
                                  </p:stCondLst>
                                  <p:childTnLst>
                                    <p:set>
                                      <p:cBhvr>
                                        <p:cTn id="153" dur="1" fill="hold">
                                          <p:stCondLst>
                                            <p:cond delay="0"/>
                                          </p:stCondLst>
                                        </p:cTn>
                                        <p:tgtEl>
                                          <p:spTgt spid="3">
                                            <p:txEl>
                                              <p:pRg st="21" end="21"/>
                                            </p:txEl>
                                          </p:spTgt>
                                        </p:tgtEl>
                                        <p:attrNameLst>
                                          <p:attrName>style.visibility</p:attrName>
                                        </p:attrNameLst>
                                      </p:cBhvr>
                                      <p:to>
                                        <p:strVal val="visible"/>
                                      </p:to>
                                    </p:set>
                                    <p:anim calcmode="lin" valueType="num">
                                      <p:cBhvr>
                                        <p:cTn id="154" dur="1000" fill="hold"/>
                                        <p:tgtEl>
                                          <p:spTgt spid="3">
                                            <p:txEl>
                                              <p:pRg st="21" end="21"/>
                                            </p:txEl>
                                          </p:spTgt>
                                        </p:tgtEl>
                                        <p:attrNameLst>
                                          <p:attrName>ppt_w</p:attrName>
                                        </p:attrNameLst>
                                      </p:cBhvr>
                                      <p:tavLst>
                                        <p:tav tm="0">
                                          <p:val>
                                            <p:strVal val="#ppt_w*0.70"/>
                                          </p:val>
                                        </p:tav>
                                        <p:tav tm="100000">
                                          <p:val>
                                            <p:strVal val="#ppt_w"/>
                                          </p:val>
                                        </p:tav>
                                      </p:tavLst>
                                    </p:anim>
                                    <p:anim calcmode="lin" valueType="num">
                                      <p:cBhvr>
                                        <p:cTn id="155" dur="1000" fill="hold"/>
                                        <p:tgtEl>
                                          <p:spTgt spid="3">
                                            <p:txEl>
                                              <p:pRg st="21" end="21"/>
                                            </p:txEl>
                                          </p:spTgt>
                                        </p:tgtEl>
                                        <p:attrNameLst>
                                          <p:attrName>ppt_h</p:attrName>
                                        </p:attrNameLst>
                                      </p:cBhvr>
                                      <p:tavLst>
                                        <p:tav tm="0">
                                          <p:val>
                                            <p:strVal val="#ppt_h"/>
                                          </p:val>
                                        </p:tav>
                                        <p:tav tm="100000">
                                          <p:val>
                                            <p:strVal val="#ppt_h"/>
                                          </p:val>
                                        </p:tav>
                                      </p:tavLst>
                                    </p:anim>
                                    <p:animEffect transition="in" filter="fade">
                                      <p:cBhvr>
                                        <p:cTn id="156" dur="1000"/>
                                        <p:tgtEl>
                                          <p:spTgt spid="3">
                                            <p:txEl>
                                              <p:pRg st="21" end="21"/>
                                            </p:txEl>
                                          </p:spTgt>
                                        </p:tgtEl>
                                      </p:cBhvr>
                                    </p:animEffect>
                                  </p:childTnLst>
                                </p:cTn>
                              </p:par>
                            </p:childTnLst>
                          </p:cTn>
                        </p:par>
                      </p:childTnLst>
                    </p:cTn>
                  </p:par>
                  <p:par>
                    <p:cTn id="157" fill="hold">
                      <p:stCondLst>
                        <p:cond delay="indefinite"/>
                      </p:stCondLst>
                      <p:childTnLst>
                        <p:par>
                          <p:cTn id="158" fill="hold">
                            <p:stCondLst>
                              <p:cond delay="0"/>
                            </p:stCondLst>
                            <p:childTnLst>
                              <p:par>
                                <p:cTn id="159" presetID="55" presetClass="entr" presetSubtype="0" fill="hold" grpId="0" nodeType="clickEffect">
                                  <p:stCondLst>
                                    <p:cond delay="0"/>
                                  </p:stCondLst>
                                  <p:childTnLst>
                                    <p:set>
                                      <p:cBhvr>
                                        <p:cTn id="160" dur="1" fill="hold">
                                          <p:stCondLst>
                                            <p:cond delay="0"/>
                                          </p:stCondLst>
                                        </p:cTn>
                                        <p:tgtEl>
                                          <p:spTgt spid="3">
                                            <p:txEl>
                                              <p:pRg st="22" end="22"/>
                                            </p:txEl>
                                          </p:spTgt>
                                        </p:tgtEl>
                                        <p:attrNameLst>
                                          <p:attrName>style.visibility</p:attrName>
                                        </p:attrNameLst>
                                      </p:cBhvr>
                                      <p:to>
                                        <p:strVal val="visible"/>
                                      </p:to>
                                    </p:set>
                                    <p:anim calcmode="lin" valueType="num">
                                      <p:cBhvr>
                                        <p:cTn id="161" dur="1000" fill="hold"/>
                                        <p:tgtEl>
                                          <p:spTgt spid="3">
                                            <p:txEl>
                                              <p:pRg st="22" end="22"/>
                                            </p:txEl>
                                          </p:spTgt>
                                        </p:tgtEl>
                                        <p:attrNameLst>
                                          <p:attrName>ppt_w</p:attrName>
                                        </p:attrNameLst>
                                      </p:cBhvr>
                                      <p:tavLst>
                                        <p:tav tm="0">
                                          <p:val>
                                            <p:strVal val="#ppt_w*0.70"/>
                                          </p:val>
                                        </p:tav>
                                        <p:tav tm="100000">
                                          <p:val>
                                            <p:strVal val="#ppt_w"/>
                                          </p:val>
                                        </p:tav>
                                      </p:tavLst>
                                    </p:anim>
                                    <p:anim calcmode="lin" valueType="num">
                                      <p:cBhvr>
                                        <p:cTn id="162" dur="1000" fill="hold"/>
                                        <p:tgtEl>
                                          <p:spTgt spid="3">
                                            <p:txEl>
                                              <p:pRg st="22" end="22"/>
                                            </p:txEl>
                                          </p:spTgt>
                                        </p:tgtEl>
                                        <p:attrNameLst>
                                          <p:attrName>ppt_h</p:attrName>
                                        </p:attrNameLst>
                                      </p:cBhvr>
                                      <p:tavLst>
                                        <p:tav tm="0">
                                          <p:val>
                                            <p:strVal val="#ppt_h"/>
                                          </p:val>
                                        </p:tav>
                                        <p:tav tm="100000">
                                          <p:val>
                                            <p:strVal val="#ppt_h"/>
                                          </p:val>
                                        </p:tav>
                                      </p:tavLst>
                                    </p:anim>
                                    <p:animEffect transition="in" filter="fade">
                                      <p:cBhvr>
                                        <p:cTn id="163" dur="1000"/>
                                        <p:tgtEl>
                                          <p:spTgt spid="3">
                                            <p:txEl>
                                              <p:pRg st="22" end="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568</TotalTime>
  <Words>3556</Words>
  <Application>Microsoft Office PowerPoint</Application>
  <PresentationFormat>Экран (4:3)</PresentationFormat>
  <Paragraphs>260</Paragraphs>
  <Slides>27</Slides>
  <Notes>0</Notes>
  <HiddenSlides>0</HiddenSlides>
  <MMClips>4</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Психологический портрет детей дошкольного возраста, испытывающие проблемы в коллективе.</vt:lpstr>
      <vt:lpstr>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Агрессивный ребёнок</vt:lpstr>
      <vt:lpstr>Гиперактивный ребёнок. Доктор Комаровский</vt:lpstr>
      <vt:lpstr>Застенчивый ребёнок.</vt:lpstr>
      <vt:lpstr>Как помочь тревожному ребёнку.</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Microsoft Office</dc:creator>
  <cp:lastModifiedBy>Admin</cp:lastModifiedBy>
  <cp:revision>99</cp:revision>
  <dcterms:created xsi:type="dcterms:W3CDTF">2015-10-31T04:47:44Z</dcterms:created>
  <dcterms:modified xsi:type="dcterms:W3CDTF">2020-04-05T09:38:28Z</dcterms:modified>
</cp:coreProperties>
</file>