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76" r:id="rId3"/>
    <p:sldId id="277" r:id="rId4"/>
    <p:sldId id="280" r:id="rId5"/>
    <p:sldId id="257" r:id="rId6"/>
    <p:sldId id="258" r:id="rId7"/>
    <p:sldId id="260" r:id="rId8"/>
    <p:sldId id="261" r:id="rId9"/>
    <p:sldId id="263" r:id="rId10"/>
    <p:sldId id="264" r:id="rId11"/>
    <p:sldId id="268" r:id="rId12"/>
    <p:sldId id="269" r:id="rId13"/>
    <p:sldId id="270" r:id="rId14"/>
    <p:sldId id="272" r:id="rId15"/>
    <p:sldId id="273" r:id="rId16"/>
    <p:sldId id="283" r:id="rId17"/>
    <p:sldId id="274" r:id="rId18"/>
    <p:sldId id="262" r:id="rId19"/>
    <p:sldId id="282" r:id="rId20"/>
    <p:sldId id="281" r:id="rId21"/>
    <p:sldId id="278" r:id="rId22"/>
    <p:sldId id="285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356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40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45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5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278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045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299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234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36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92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39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38AF5-7FF0-438A-BC0B-379042C316C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C23DE-7130-4E5D-A9B4-3AAB4D558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5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96683"/>
            <a:ext cx="9144000" cy="2387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                    ДЕТЕЙ 3-4 ЛЕТ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8057" y="294482"/>
            <a:ext cx="9144000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231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9175535" y="4435352"/>
            <a:ext cx="2469931" cy="15906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080942" y="4781754"/>
            <a:ext cx="2475189" cy="984525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Двуязычная </a:t>
            </a:r>
          </a:p>
          <a:p>
            <a:pPr marL="0" lvl="0" indent="0" algn="ctr"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12623" y="4444467"/>
            <a:ext cx="2469931" cy="15906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84026" y="4435352"/>
            <a:ext cx="2469931" cy="15906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1114" y="4444467"/>
            <a:ext cx="2469931" cy="15906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071" y="472798"/>
            <a:ext cx="10776857" cy="1325563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ли ребенок от лени не говорить предложениями?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93926" y="1827000"/>
            <a:ext cx="8104701" cy="18776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36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Нет. Скорее всего у ребенка низкая потребность в речевом общении.</a:t>
            </a:r>
          </a:p>
          <a:p>
            <a:pPr lvl="0">
              <a:buFontTx/>
              <a:buChar char="-"/>
            </a:pPr>
            <a:endParaRPr lang="ru-RU" dirty="0"/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730462" y="4955281"/>
            <a:ext cx="2651234" cy="6548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темп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6605753" y="4777965"/>
            <a:ext cx="4416972" cy="654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3740362" y="4808549"/>
            <a:ext cx="2186151" cy="81286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6443500" y="4765550"/>
            <a:ext cx="2381908" cy="1391443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Неблагоприятная </a:t>
            </a:r>
          </a:p>
          <a:p>
            <a:pPr marL="0" lvl="0" indent="0" algn="ctr">
              <a:buNone/>
            </a:pP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</a:t>
            </a:r>
          </a:p>
          <a:p>
            <a:pPr marL="0" lvl="0" indent="0" algn="ctr">
              <a:buNone/>
            </a:pP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обстановка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4571997" y="3779436"/>
            <a:ext cx="493987" cy="5705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399284" y="3793607"/>
            <a:ext cx="493987" cy="5705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0071542" y="3771668"/>
            <a:ext cx="493987" cy="5705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1734855" y="3783225"/>
            <a:ext cx="493987" cy="5705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0" y="1433746"/>
            <a:ext cx="2258815" cy="22588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9577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485" y="487173"/>
            <a:ext cx="10515600" cy="1325563"/>
          </a:xfrm>
        </p:spPr>
        <p:txBody>
          <a:bodyPr>
            <a:noAutofit/>
          </a:bodyPr>
          <a:lstStyle/>
          <a:p>
            <a:pPr lvl="0"/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какого возраста рекомендуется изучать иностранные языки детям?</a:t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4696" y="1804493"/>
            <a:ext cx="6988629" cy="2228169"/>
          </a:xfrm>
        </p:spPr>
        <p:txBody>
          <a:bodyPr/>
          <a:lstStyle/>
          <a:p>
            <a:pPr marL="0" lvl="0" indent="0">
              <a:buNone/>
            </a:pPr>
            <a:r>
              <a:rPr lang="ru-RU" sz="36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ребенка он индивидуален, главное условие, чтобы ребенок хорошо овладел речью на своем родном языке.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0248">
            <a:off x="925303" y="1878648"/>
            <a:ext cx="3261689" cy="20798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1485" y="4340405"/>
            <a:ext cx="107942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изучения иностранного языка в раннем возрасте лучше отказаться, если: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ечь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смазанная и нечеткая, ребенок говорит быстро или медленно;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ебенок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 говорить значительно позже, чем сверстники;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малыша алалия, ЗРР или ОНР.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174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595" y="637978"/>
            <a:ext cx="11075126" cy="1144150"/>
          </a:xfrm>
        </p:spPr>
        <p:txBody>
          <a:bodyPr>
            <a:normAutofit fontScale="90000"/>
          </a:bodyPr>
          <a:lstStyle/>
          <a:p>
            <a:pPr lvl="0" algn="just"/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Старший ребенок учится в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русскоязычном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классе, как общаться с младшим на русском или на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якутском языке?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3814" y="1690688"/>
            <a:ext cx="10515600" cy="4728013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32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Желательно, чтобы семья общалась на одном языке. 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s://lh4.googleusercontent.com/proxy/0e54RUSufhmvYqp6QPLZfH9ebIRhErwcz46LsVOQS11YQ3j70G3SohsUPcKo4EDWrDUThdx8WEX2ZrbW1nK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305" y="2351165"/>
            <a:ext cx="5839707" cy="3919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171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лучше говорить с ребенком: взрослым или детским языком?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речь – главное условие речевого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ребенка: что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говорим, выступает образцом, которому подражает ребенок.</a:t>
            </a:r>
          </a:p>
          <a:p>
            <a:pPr marL="0" lvl="0" indent="0">
              <a:buNone/>
            </a:pP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Картинки по запросу &quot;Вопрос: как лучше говорить с ребенком: взрослым или детским языком?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992" y="3338014"/>
            <a:ext cx="3567340" cy="35199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968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каком возрасте пора показать ребенка логопеду?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4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раньше, тем лучше.   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2054" name="Picture 6" descr="https://city-school.ru/upload/iblock/72c/72c8d72cb58e2177cef9cfbc0631ce5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525" y="2791095"/>
            <a:ext cx="5708469" cy="3805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795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мама сама определить, нужен ли ребенку логопед?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50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36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вы считаете, что у вашего ребенка проблемы в речевом развитии, то лучше обратиться к специалисту.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6" name="Picture 4" descr="https://rebenok.by/pics/images/1%2873%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03"/>
          <a:stretch/>
        </p:blipFill>
        <p:spPr bwMode="auto">
          <a:xfrm>
            <a:off x="4884330" y="3159805"/>
            <a:ext cx="5670459" cy="3453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600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медленно развивается  физически, то речевое развитие тоже отстает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61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индивидуальных особенностей ребенка, какое нарушение идет первично.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к правильно выбрать спорт для ребенка: неожиданные выводы эксперт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564" y="3322274"/>
            <a:ext cx="4716871" cy="3142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182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263" y="874577"/>
            <a:ext cx="10515600" cy="1325563"/>
          </a:xfrm>
        </p:spPr>
        <p:txBody>
          <a:bodyPr>
            <a:normAutofit fontScale="90000"/>
          </a:bodyPr>
          <a:lstStyle/>
          <a:p>
            <a:pPr algn="just"/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ли ребенок преодолеть речевые проблемы, если останется а окружении нормально говорящих сверстников?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1263" y="2375903"/>
            <a:ext cx="10620103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Нормальная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языковая среда благотворно влияет на формирование речи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однако                                                    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всегда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может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справиться с проблемами самостоятельно.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pbs.twimg.com/media/C5Rp6sDWYAEonOy.jpg:larg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66"/>
          <a:stretch/>
        </p:blipFill>
        <p:spPr bwMode="auto">
          <a:xfrm>
            <a:off x="7426875" y="3914942"/>
            <a:ext cx="3025588" cy="28010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757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87829"/>
            <a:ext cx="10515600" cy="1110342"/>
          </a:xfrm>
        </p:spPr>
        <p:txBody>
          <a:bodyPr/>
          <a:lstStyle/>
          <a:p>
            <a:pPr marL="0" lvl="0" indent="0">
              <a:buNone/>
            </a:pPr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эффективные упражнения которые можно выполнять дома?</a:t>
            </a: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dcrr1.pervroo-vitebsk.gov.by/files/00671/obj/120/16743/ico/%D0%BB%D0%BE%D0%B3%D0%BE%D0%BF%D0%B5%D0%B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455" y="2234322"/>
            <a:ext cx="5728748" cy="4048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665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азвитие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артикуляционного аппарата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arbat25.ru/assets/main/images/image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93" y="1690687"/>
            <a:ext cx="5433060" cy="385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5.googleusercontent.com/proxy/h8gM3um8hyXZYqmLdpE1r1aWfOWq-c4N_0XM7zHFnsrozUcGIYsvbauaz7QvYBygy_1QW88232fBzN0HQ6DrOG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074" y="1690688"/>
            <a:ext cx="3631475" cy="385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717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03869"/>
            <a:ext cx="10515600" cy="7713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речевого развития детей 3-4 лет.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7" y="785748"/>
            <a:ext cx="5157787" cy="544693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года</a:t>
            </a:r>
            <a:endParaRPr lang="ru-RU" sz="32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2070" y="1505802"/>
            <a:ext cx="5775504" cy="450850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 все гласные.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 свистящие звуки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Зь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допустимы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дефекты смягчения и оглушения согласных (зонтик-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сёнтик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отстукивать простые ритмы по образцу.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насчитывает больше 1000 слов: формируются обобщающие понятия (игрушки, посуда), уточняются значения. Объем словаря увеличивается за счет жизненного опыта, взаимодействия со взрослыми. Появляются предлоги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в, на, у, с.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 все части речи и строит развернутые предложения (н-р: Мама, купи синюю машину).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оречевление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игр: все свои игровые действия ребенок сопровождает речью.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84887" y="785747"/>
            <a:ext cx="5183188" cy="544693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года</a:t>
            </a:r>
            <a:endParaRPr lang="ru-RU" sz="32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84887" y="1505802"/>
            <a:ext cx="5736999" cy="485922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уже все шипящие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звуки, такие как 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ефекты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оглушения и смягчения уходят.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запас достигает более 2000 слов, из которых большее количество составляют существительные. Появляются местоимения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(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Я, ты, он, мой, твой), числительные (один, два), прилагательные, обозначающие качество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предметов (холодный, горячий, хороший), наречие (далеко, поздно). Появляются предлоги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по, из-за, из-под, союзы чтобы, потому что, который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т.д.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Фраза состоит из 5-6 слов.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 интересоваться происходящим вокруг, задавать много вопрос (возраст «почемучек»).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Словотворчество.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2740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дыхание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Дыхание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можно разделить на два вида –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речевое и неречевое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Неречевое дыхание - это наш обычный вдох и выдох.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Речевое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дыхание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отличается от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неречевого тем, что выдох у него более продолжительный. Для того, чтобы ребенок говорил спокойно, плавно, с правильной интонацией, нужно владеть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речевое дыхание. Так же речевое дыхание важно для постановки отсутствующих звуков, т.к. произнесение звуков требует сильной, направленной воздушной струи.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9508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233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развивать фонематический слух?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93224"/>
            <a:ext cx="10515600" cy="524949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Фонематический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 –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это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узнавать и различать речевые звуки.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3-4 года ребенок овладевает навыком различения сходных звуков на слух и в собственном произношении.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нарушении могут не различаться: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пары звонких и глухих согласных (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КоЗа-коСа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твердых-мягких (Лук-Люк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свистящие-шипящие (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мыС-мыШь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арные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соноры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(Рак-Лак)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154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109" y="259849"/>
            <a:ext cx="8794619" cy="6217559"/>
          </a:xfrm>
        </p:spPr>
      </p:pic>
    </p:spTree>
    <p:extLst>
      <p:ext uri="{BB962C8B-B14F-4D97-AF65-F5344CB8AC3E}">
        <p14:creationId xmlns:p14="http://schemas.microsoft.com/office/powerpoint/2010/main" val="825019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482692"/>
            <a:ext cx="10515600" cy="1189354"/>
          </a:xfrm>
        </p:spPr>
        <p:txBody>
          <a:bodyPr>
            <a:noAutofit/>
          </a:bodyPr>
          <a:lstStyle/>
          <a:p>
            <a:pPr marL="228600" lvl="0" indent="-228600" algn="ctr">
              <a:spcBef>
                <a:spcPts val="100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ормы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развития речи дошкольников в возрасте 3-4 лет.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52697" y="959803"/>
            <a:ext cx="11001103" cy="58913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с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произношением свистящих и шипящих звуков ([с],[з],[ж],[ш],[ц],[ч],[щ] и их мягких аналогов,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 [р] и [л] и их мягких аналогов.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Персеверации в слогах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слов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(невеста – 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венеста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тюльпаны-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пальтюны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математика – 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темаматика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д.).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Путаница с местоимениями, окончаниями слов (мой мама, моя папа, Эля принес игрушку, хочу выпить вода и т. д.)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создавать полные, логически завершенные рассказы.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Активный интерес к заучиванию, слов, стихотворений, к 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рифмованию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слов.</a:t>
            </a:r>
          </a:p>
          <a:p>
            <a:pPr marL="0" indent="0">
              <a:buNone/>
            </a:pPr>
            <a:r>
              <a:rPr lang="ru-RU" sz="1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в 3-4 года с нормальным речевым развитием должен уметь: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Называть свое имя, фамилию, отчество.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Называть имена родственников, друзей и знакомых.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Описывать увиденную ситуацию.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Пересказывать сюжеты сказок и мультфильмов.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Называть признаки и свойства предметов (мягкий, стеклянный, прозрачный).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Называть действия (сидеть, играть, бегать, убирать).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Обобщать предметы (посуда, игрушки, транспорт, животные).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Изменять громкость голоса, говоря громко и тихо.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Говорить простыми предложениями, постепенно переходя к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сложным.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25683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8617" y="370927"/>
            <a:ext cx="8672945" cy="166013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Словарный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запас в пределах 3000 слов.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 произносит звуки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Пересказывает хорошо знакомую сказку, соответствующую возрасту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(«Курочка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яба», «Теремок», «Репка»).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речи использует сложные предложения, состоящие из 4 и более слов («Солнышко спряталось, и пошел дождик», «Мы подрались, потому что Егор меня стукнул»).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98617" y="2523834"/>
            <a:ext cx="8672945" cy="132343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</a:rPr>
              <a:t>Словарный </a:t>
            </a:r>
            <a:r>
              <a:rPr lang="ru-RU" sz="1600" dirty="0">
                <a:latin typeface="Times New Roman" panose="02020603050405020304" pitchFamily="18" charset="0"/>
              </a:rPr>
              <a:t>запас состоит из 1000 слов.</a:t>
            </a:r>
            <a:endParaRPr lang="ru-RU" sz="1600" dirty="0" smtClean="0">
              <a:effectLst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</a:rPr>
              <a:t>Не произносит некоторые звуки или заменяет их на другие: “</a:t>
            </a:r>
            <a:r>
              <a:rPr lang="ru-RU" sz="1600" dirty="0" err="1">
                <a:latin typeface="Times New Roman" panose="02020603050405020304" pitchFamily="18" charset="0"/>
              </a:rPr>
              <a:t>плинц</a:t>
            </a:r>
            <a:r>
              <a:rPr lang="ru-RU" sz="1600" dirty="0">
                <a:latin typeface="Times New Roman" panose="02020603050405020304" pitchFamily="18" charset="0"/>
              </a:rPr>
              <a:t>” вместо “принц”, “сыска” вместо “шишка”.</a:t>
            </a:r>
            <a:endParaRPr lang="ru-RU" sz="1600" dirty="0" smtClean="0">
              <a:effectLst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</a:rPr>
              <a:t>В своей речи использует простые предложения из 2-х слов («Мама пришла», «Налей воды»).</a:t>
            </a:r>
            <a:endParaRPr lang="ru-RU" sz="1600" dirty="0" smtClean="0">
              <a:effectLst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</a:rPr>
              <a:t>Пересказ </a:t>
            </a:r>
            <a:r>
              <a:rPr lang="ru-RU" sz="1600" dirty="0">
                <a:latin typeface="Times New Roman" panose="02020603050405020304" pitchFamily="18" charset="0"/>
              </a:rPr>
              <a:t>составляет с помощью наводящих вопросов </a:t>
            </a:r>
            <a:r>
              <a:rPr lang="ru-RU" sz="1600" dirty="0" smtClean="0">
                <a:latin typeface="Times New Roman" panose="02020603050405020304" pitchFamily="18" charset="0"/>
              </a:rPr>
              <a:t>(«Курочка </a:t>
            </a:r>
            <a:r>
              <a:rPr lang="ru-RU" sz="1600" dirty="0" smtClean="0">
                <a:latin typeface="Times New Roman" panose="02020603050405020304" pitchFamily="18" charset="0"/>
              </a:rPr>
              <a:t>Р</a:t>
            </a:r>
            <a:r>
              <a:rPr lang="ru-RU" sz="1600" dirty="0" smtClean="0">
                <a:latin typeface="Times New Roman" panose="02020603050405020304" pitchFamily="18" charset="0"/>
              </a:rPr>
              <a:t>яба», «Теремок», «Репка»).</a:t>
            </a:r>
            <a:endParaRPr lang="ru-RU" sz="1600" dirty="0" smtClean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98616" y="4340046"/>
            <a:ext cx="8672946" cy="181588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</a:rPr>
              <a:t>Словарный запас состоит только из слов, которые придуманы им самим и непонятны для других. “</a:t>
            </a:r>
            <a:r>
              <a:rPr lang="ru-RU" sz="1600" dirty="0" err="1">
                <a:latin typeface="Times New Roman" panose="02020603050405020304" pitchFamily="18" charset="0"/>
              </a:rPr>
              <a:t>Бика</a:t>
            </a:r>
            <a:r>
              <a:rPr lang="ru-RU" sz="1600" dirty="0">
                <a:latin typeface="Times New Roman" panose="02020603050405020304" pitchFamily="18" charset="0"/>
              </a:rPr>
              <a:t>“, “Мика”, “кия” вместо имен и всех частей речи, использует </a:t>
            </a:r>
            <a:r>
              <a:rPr lang="ru-RU" sz="1600" dirty="0" err="1">
                <a:latin typeface="Times New Roman" panose="02020603050405020304" pitchFamily="18" charset="0"/>
              </a:rPr>
              <a:t>лепетные</a:t>
            </a:r>
            <a:r>
              <a:rPr lang="ru-RU" sz="1600" dirty="0">
                <a:latin typeface="Times New Roman" panose="02020603050405020304" pitchFamily="18" charset="0"/>
              </a:rPr>
              <a:t> слова.</a:t>
            </a:r>
            <a:endParaRPr lang="ru-RU" sz="1600" dirty="0" smtClean="0">
              <a:effectLst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</a:rPr>
              <a:t>Не произносит некоторые звуки, не договаривает окончание или начало слов.</a:t>
            </a:r>
            <a:endParaRPr lang="ru-RU" sz="1600" dirty="0" smtClean="0">
              <a:effectLst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</a:rPr>
              <a:t>Говорит отдельными словами, предложения не составляет, на вопросы отвечает своим придуманным языком.</a:t>
            </a:r>
            <a:endParaRPr lang="ru-RU" sz="1600" dirty="0" smtClean="0">
              <a:effectLst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</a:rPr>
              <a:t>Пересказ не составляет.</a:t>
            </a:r>
            <a:endParaRPr lang="ru-RU" sz="1600" dirty="0" smtClean="0">
              <a:effectLst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</a:rPr>
              <a:t>Использует в речи жесты</a:t>
            </a:r>
            <a:r>
              <a:rPr lang="ru-RU" sz="1600" dirty="0" smtClean="0">
                <a:latin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AutoShape 2" descr="ÐÐ°ÑÑÐ¸Ð½ÐºÐ¸ Ð¿Ð¾ Ð·Ð°Ð¿ÑÐ¾ÑÑ ÐºÑÐ°ÑÐ½ÑÐ¹ ÐºÑÐµÑÑÐ¸Ðº Ð½ÐµÐ¿ÑÐ°Ð²Ð¸Ð»ÑÐ½Ð¾ Ð½Ð° Ð±ÐµÐ»Ð¾Ð¼ ÑÐ¾Ð½Ðµ"/>
          <p:cNvSpPr>
            <a:spLocks noChangeAspect="1" noChangeArrowheads="1"/>
          </p:cNvSpPr>
          <p:nvPr/>
        </p:nvSpPr>
        <p:spPr bwMode="auto">
          <a:xfrm>
            <a:off x="876180" y="1436914"/>
            <a:ext cx="1814281" cy="18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ÐÐ°ÑÑÐ¸Ð½ÐºÐ¸ Ð¿Ð¾ Ð·Ð°Ð¿ÑÐ¾ÑÑ ÐºÑÐ°ÑÐ½ÑÐ¹ ÐºÑÐµÑÑÐ¸Ðº Ð½ÐµÐ¿ÑÐ°Ð²Ð¸Ð»ÑÐ½Ð¾ Ð½Ð° Ð±ÐµÐ»Ð¾Ð¼ ÑÐ¾Ð½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ÐÐ°ÑÑÐ¸Ð½ÐºÐ¸ Ð¿Ð¾ Ð·Ð°Ð¿ÑÐ¾ÑÑ ÐºÑÐ°ÑÐ½ÑÐ¹ ÐºÑÐµÑÑÐ¸Ðº Ð½ÐµÐ¿ÑÐ°Ð²Ð¸Ð»ÑÐ½Ð¾ Ð½Ð° Ð±ÐµÐ»Ð¾Ð¼ ÑÐ¾Ð½Ð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Picture 10" descr="ÐÐ°ÑÑÐ¸Ð½ÐºÐ¸ Ð¿Ð¾ Ð·Ð°Ð¿ÑÐ¾ÑÑ ÐºÑÐ°ÑÐ½ÑÐ¹ ÐºÑÐµÑÑÐ¸Ðº Ð½ÐµÐ¿ÑÐ°Ð²Ð¸Ð»ÑÐ½Ð¾ Ð½Ð° Ð±ÐµÐ»Ð¾Ð¼ ÑÐ¾Ð½Ð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52" r="48146" b="8680"/>
          <a:stretch/>
        </p:blipFill>
        <p:spPr bwMode="auto">
          <a:xfrm>
            <a:off x="740059" y="527337"/>
            <a:ext cx="150267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ÐÐ°ÑÑÐ¸Ð½ÐºÐ¸ Ð¿Ð¾ Ð·Ð°Ð¿ÑÐ¾ÑÑ ÐºÑÐ°ÑÐ½ÑÐ¹ ÐºÑÐµÑÑÐ¸Ðº Ð½ÐµÐ¿ÑÐ°Ð²Ð¸Ð»ÑÐ½Ð¾ Ð½Ð° Ð±ÐµÐ»Ð¾Ð¼ ÑÐ¾Ð½Ð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0" t="44552" b="8680"/>
          <a:stretch/>
        </p:blipFill>
        <p:spPr bwMode="auto">
          <a:xfrm>
            <a:off x="869683" y="4456522"/>
            <a:ext cx="1492704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ÐÐ°ÑÑÐ¸Ð½ÐºÐ¸ Ð¿Ð¾ Ð·Ð°Ð¿ÑÐ¾ÑÑ ÐºÑÐ°ÑÐ½ÑÐ¹ ÐºÑÐµÑÑÐ¸Ðº Ð½ÐµÐ¿ÑÐ°Ð²Ð¸Ð»ÑÐ½Ð¾ Ð½Ð° Ð±ÐµÐ»Ð¾Ð¼ ÑÐ¾Ð½Ð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14" t="44552" b="8680"/>
          <a:stretch/>
        </p:blipFill>
        <p:spPr bwMode="auto">
          <a:xfrm>
            <a:off x="949788" y="2344057"/>
            <a:ext cx="148620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92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4766"/>
            <a:ext cx="10515600" cy="61395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Какие признаки в речи ребенка должны сигнализировать родителям о том, что пора обратиться к логопеду?</a:t>
            </a:r>
          </a:p>
          <a:p>
            <a:pPr marL="0" lvl="0" indent="0" algn="just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</a:p>
          <a:p>
            <a:pPr lvl="0" algn="just" fontAlgn="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Стойкое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и длительное по времени отсутствие речевого подражания новым для ребенка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словам (такая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остановка может быть и при нормальном развитии речи, но не долее полугода после появления первых трех-пяти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слов).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lvl="0" algn="just" fontAlgn="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Речь смазанная, невнятная, много нарушенных звуков.</a:t>
            </a:r>
            <a:endParaRPr lang="ru-RU" sz="20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lvl="0" algn="just" fontAlgn="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При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появлении речевого подражания ребенок, как правило, воспроизводит часть вместо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 </a:t>
            </a:r>
          </a:p>
          <a:p>
            <a:pPr marL="0" lvl="0" indent="0" algn="just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целого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слова или искажает его, использует аморфные слова.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Например: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дека — девочка,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</a:p>
          <a:p>
            <a:pPr marL="0" lvl="0" indent="0" algn="just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пику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— купи,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пэха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— хлеб. </a:t>
            </a:r>
            <a:endParaRPr lang="ru-RU" sz="20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marL="0" lvl="0" indent="0" algn="just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- Ребенок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не строит из накопленных слов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предложений. Не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появляются глаголы.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Ребенок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строит предложения, но их грамматическое оформление грубо искажено, например: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</a:p>
          <a:p>
            <a:pPr marL="0" lvl="0" indent="0" algn="just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Аня хочет нет — Я не хочу.</a:t>
            </a:r>
            <a:endParaRPr lang="ru-RU" sz="2000" i="1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lvl="0" algn="just" fontAlgn="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Во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время речи кончик языка высовывается между зубами. Звуки произносятся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                                               </a:t>
            </a:r>
          </a:p>
          <a:p>
            <a:pPr marL="0" lvl="0" indent="0" algn="just" fontAlgn="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«хлюпаньем», имеют носовой оттенок.</a:t>
            </a:r>
            <a:endParaRPr lang="ru-RU" sz="2000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marL="0" indent="0">
              <a:buNone/>
            </a:pPr>
            <a:endParaRPr lang="ru-RU" sz="36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18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ли родители сами исправить дефекты в речи?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4335"/>
            <a:ext cx="10709544" cy="1105239"/>
          </a:xfrm>
        </p:spPr>
        <p:txBody>
          <a:bodyPr/>
          <a:lstStyle/>
          <a:p>
            <a:pPr marL="0" lvl="0" indent="0">
              <a:buNone/>
            </a:pPr>
            <a:r>
              <a:rPr lang="ru-RU" sz="36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сложности речевого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дефекта, лучше всего обратиться к специалисту.</a:t>
            </a:r>
          </a:p>
          <a:p>
            <a:pPr marL="0" lvl="0" indent="0">
              <a:buNone/>
            </a:pP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"/>
          <a:stretch/>
        </p:blipFill>
        <p:spPr>
          <a:xfrm>
            <a:off x="838200" y="2590492"/>
            <a:ext cx="2336075" cy="38683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034" y="2590492"/>
            <a:ext cx="2364063" cy="38776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972" y="2590492"/>
            <a:ext cx="2337074" cy="38312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921" y="2571901"/>
            <a:ext cx="2258696" cy="386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8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587828"/>
            <a:ext cx="10670177" cy="611341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ызывают ли задержку речи планшеты, современные гаджеты?</a:t>
            </a:r>
          </a:p>
          <a:p>
            <a:pPr marL="0" lvl="0" indent="0">
              <a:buNone/>
            </a:pP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6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Да. Нужно, чтобы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проверяли все предлагаемые ребёнку приложения и принимали непосредственное участие в играх, то есть играли вместе с ребенком </a:t>
            </a:r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20 минут в день.</a:t>
            </a:r>
            <a:endParaRPr lang="ru-RU" sz="36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033" y="1726570"/>
            <a:ext cx="4506312" cy="28951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05"/>
          <a:stretch/>
        </p:blipFill>
        <p:spPr>
          <a:xfrm>
            <a:off x="982717" y="1726570"/>
            <a:ext cx="4824248" cy="289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37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7949066" y="3284485"/>
            <a:ext cx="3251912" cy="29205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452170" y="3382986"/>
            <a:ext cx="3251912" cy="29205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95336" y="3382986"/>
            <a:ext cx="3248736" cy="2822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897" y="326536"/>
            <a:ext cx="11116491" cy="1325563"/>
          </a:xfrm>
        </p:spPr>
        <p:txBody>
          <a:bodyPr>
            <a:normAutofit fontScale="90000"/>
          </a:bodyPr>
          <a:lstStyle/>
          <a:p>
            <a:pPr lvl="0"/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быстро можно поставить звуки С,Ш,Р?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270685" y="4105657"/>
            <a:ext cx="2608673" cy="1786759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Регулярности </a:t>
            </a:r>
            <a:r>
              <a:rPr lang="ru-RU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 занятий ребенком. 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196662" y="1429407"/>
            <a:ext cx="7187421" cy="1513490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преодоления недостатков произношения зависят от ряда факторов</a:t>
            </a:r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28352" y="4206875"/>
            <a:ext cx="3251912" cy="158432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домашнего задания </a:t>
            </a:r>
            <a:endParaRPr lang="ru-RU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родителями.</a:t>
            </a:r>
            <a:endParaRPr lang="ru-RU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274380" y="4206875"/>
            <a:ext cx="2690648" cy="154502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Индивидуальных,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возрастных и психологических особенностей ребенка.</a:t>
            </a:r>
          </a:p>
          <a:p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2901694">
            <a:off x="2942396" y="2799638"/>
            <a:ext cx="676680" cy="6411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671218" y="2857421"/>
            <a:ext cx="599090" cy="5255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8800017">
            <a:off x="8171968" y="2754765"/>
            <a:ext cx="599090" cy="6285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0189" y="1123977"/>
            <a:ext cx="2384548" cy="22918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077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87829"/>
            <a:ext cx="10515600" cy="5589134"/>
          </a:xfrm>
        </p:spPr>
        <p:txBody>
          <a:bodyPr/>
          <a:lstStyle/>
          <a:p>
            <a:pPr marL="0" lvl="0" indent="0">
              <a:buNone/>
            </a:pPr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ли наличие аденоидов мешать речи ребенка?</a:t>
            </a:r>
          </a:p>
          <a:p>
            <a:pPr marL="0" lvl="0" indent="0">
              <a:buNone/>
            </a:pPr>
            <a:r>
              <a:rPr lang="ru-RU" sz="36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Да.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909" y="2332057"/>
            <a:ext cx="60960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6167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1075</Words>
  <Application>Microsoft Office PowerPoint</Application>
  <PresentationFormat>Широкоэкранный</PresentationFormat>
  <Paragraphs>112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Verdana</vt:lpstr>
      <vt:lpstr>Тема Office</vt:lpstr>
      <vt:lpstr>РЕЧЕВОЕ РАЗВИТИЕ                     ДЕТЕЙ 3-4 ЛЕТ</vt:lpstr>
      <vt:lpstr>Возрастные особенности речевого развития детей 3-4 лет.</vt:lpstr>
      <vt:lpstr>Нормы развития речи дошкольников в возрасте 3-4 лет. </vt:lpstr>
      <vt:lpstr>Презентация PowerPoint</vt:lpstr>
      <vt:lpstr>Презентация PowerPoint</vt:lpstr>
      <vt:lpstr>Вопрос: Могут ли родители сами исправить дефекты в речи? </vt:lpstr>
      <vt:lpstr>Презентация PowerPoint</vt:lpstr>
      <vt:lpstr>Вопрос: Как быстро можно поставить звуки С,Ш,Р? </vt:lpstr>
      <vt:lpstr>Презентация PowerPoint</vt:lpstr>
      <vt:lpstr>Вопрос: Может ли ребенок от лени не говорить предложениями? </vt:lpstr>
      <vt:lpstr>Вопрос: С какого возраста рекомендуется изучать иностранные языки детям? </vt:lpstr>
      <vt:lpstr>Вопрос: Старший ребенок учится в русскоязычном классе, как общаться с младшим на русском или на якутском языке? </vt:lpstr>
      <vt:lpstr>Вопрос: Как лучше говорить с ребенком: взрослым или детским языком?</vt:lpstr>
      <vt:lpstr>Вопрос: В каком возрасте пора показать ребенка логопеду?</vt:lpstr>
      <vt:lpstr>Вопрос: Может ли мама сама определить, нужен ли ребенку логопед?</vt:lpstr>
      <vt:lpstr>Вопрос: Если ребенок медленно развивается  физически, то речевое развитие тоже отстает ?</vt:lpstr>
      <vt:lpstr>Вопрос: Может ли ребенок преодолеть речевые проблемы, если останется а окружении нормально говорящих сверстников? </vt:lpstr>
      <vt:lpstr>Презентация PowerPoint</vt:lpstr>
      <vt:lpstr>Развитие артикуляционного аппарата</vt:lpstr>
      <vt:lpstr>Речевое дыхание</vt:lpstr>
      <vt:lpstr>Зачем развивать фонематический слух?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Николаевна</dc:creator>
  <cp:lastModifiedBy>Анна Николаевна</cp:lastModifiedBy>
  <cp:revision>43</cp:revision>
  <dcterms:created xsi:type="dcterms:W3CDTF">2020-03-10T04:52:38Z</dcterms:created>
  <dcterms:modified xsi:type="dcterms:W3CDTF">2020-04-08T09:04:46Z</dcterms:modified>
</cp:coreProperties>
</file>