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handoutMasterIdLst>
    <p:handoutMasterId r:id="rId16"/>
  </p:handoutMasterIdLst>
  <p:sldIdLst>
    <p:sldId id="257" r:id="rId2"/>
    <p:sldId id="256" r:id="rId3"/>
    <p:sldId id="258" r:id="rId4"/>
    <p:sldId id="277" r:id="rId5"/>
    <p:sldId id="278" r:id="rId6"/>
    <p:sldId id="280" r:id="rId7"/>
    <p:sldId id="281" r:id="rId8"/>
    <p:sldId id="292" r:id="rId9"/>
    <p:sldId id="284" r:id="rId10"/>
    <p:sldId id="286" r:id="rId11"/>
    <p:sldId id="291" r:id="rId12"/>
    <p:sldId id="293" r:id="rId13"/>
    <p:sldId id="29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5" autoAdjust="0"/>
    <p:restoredTop sz="94660"/>
  </p:normalViewPr>
  <p:slideViewPr>
    <p:cSldViewPr>
      <p:cViewPr>
        <p:scale>
          <a:sx n="84" d="100"/>
          <a:sy n="84" d="100"/>
        </p:scale>
        <p:origin x="-960" y="1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D8CB45-61B6-4F8F-BFDA-734FF2356C02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FA3548-38AC-44FF-90AE-7C1BF2B224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621369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6F9752-F429-4A66-9D5B-2BE5FB0D4F03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7F33D3-392B-4BBB-869D-3706253C68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482366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F33D3-392B-4BBB-869D-3706253C68B4}" type="slidenum">
              <a:rPr lang="ru-RU" smtClean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49859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72E6E-3783-45E8-B91D-053805DD806C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F47FAFD-59D5-4F24-A1B7-AF475AADA1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72E6E-3783-45E8-B91D-053805DD806C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7FAFD-59D5-4F24-A1B7-AF475AADA1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72E6E-3783-45E8-B91D-053805DD806C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7FAFD-59D5-4F24-A1B7-AF475AADA1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72E6E-3783-45E8-B91D-053805DD806C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F47FAFD-59D5-4F24-A1B7-AF475AADA1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72E6E-3783-45E8-B91D-053805DD806C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7FAFD-59D5-4F24-A1B7-AF475AADA1B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72E6E-3783-45E8-B91D-053805DD806C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7FAFD-59D5-4F24-A1B7-AF475AADA1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72E6E-3783-45E8-B91D-053805DD806C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F47FAFD-59D5-4F24-A1B7-AF475AADA1B4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72E6E-3783-45E8-B91D-053805DD806C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7FAFD-59D5-4F24-A1B7-AF475AADA1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72E6E-3783-45E8-B91D-053805DD806C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7FAFD-59D5-4F24-A1B7-AF475AADA1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72E6E-3783-45E8-B91D-053805DD806C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7FAFD-59D5-4F24-A1B7-AF475AADA1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72E6E-3783-45E8-B91D-053805DD806C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7FAFD-59D5-4F24-A1B7-AF475AADA1B4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9372E6E-3783-45E8-B91D-053805DD806C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F47FAFD-59D5-4F24-A1B7-AF475AADA1B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340768"/>
            <a:ext cx="8458200" cy="1222375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00B050"/>
                </a:solidFill>
                <a:effectLst/>
              </a:rPr>
              <a:t>«</a:t>
            </a:r>
            <a:r>
              <a:rPr lang="ru-RU" sz="2400" dirty="0" smtClean="0">
                <a:solidFill>
                  <a:srgbClr val="00B050"/>
                </a:solidFill>
                <a:effectLst/>
              </a:rPr>
              <a:t>Использование игровых приемов в организации режимных моментов</a:t>
            </a:r>
            <a:r>
              <a:rPr lang="ru-RU" dirty="0" smtClean="0">
                <a:solidFill>
                  <a:srgbClr val="00B050"/>
                </a:solidFill>
                <a:effectLst/>
              </a:rPr>
              <a:t>»</a:t>
            </a:r>
            <a:endParaRPr lang="ru-RU" dirty="0">
              <a:solidFill>
                <a:srgbClr val="00B050"/>
              </a:solidFill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2000" dirty="0" smtClean="0"/>
              <a:t>Подготовил: Воспитатель Ширяева Л. А.</a:t>
            </a:r>
            <a:endParaRPr lang="ru-RU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501008"/>
            <a:ext cx="3743915" cy="28079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5503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effectLst/>
              </a:rPr>
              <a:t>Подготовка ко сну, сон.</a:t>
            </a:r>
            <a:endParaRPr lang="ru-RU" b="1" dirty="0">
              <a:solidFill>
                <a:srgbClr val="FFFF00"/>
              </a:solidFill>
              <a:effectLst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Чтобы </a:t>
            </a:r>
            <a:r>
              <a:rPr lang="ru-RU" sz="2000" dirty="0"/>
              <a:t>и малыши, и более старшие дошкольники уснули в положенное время и крепко спали да самого подъёма, необходимо соблюсти ряд правил: Во время укладывания создаётся доброжелательная, спокойная атмосфера, раздевание проводят без спешки, окриков, детей не нужно подгонять. </a:t>
            </a:r>
            <a:r>
              <a:rPr lang="ru-RU" sz="2000" dirty="0" smtClean="0"/>
              <a:t>Перед </a:t>
            </a:r>
            <a:r>
              <a:rPr lang="ru-RU" sz="2000" dirty="0"/>
              <a:t>сном допустимо прочитать стихотворение, колыбельную, сказку спокойного содержания, без опасных приключений и погонь. </a:t>
            </a:r>
            <a:endParaRPr lang="ru-RU" sz="2000" dirty="0" smtClean="0"/>
          </a:p>
          <a:p>
            <a:r>
              <a:rPr lang="ru-RU" sz="2000" dirty="0"/>
              <a:t>М</a:t>
            </a:r>
            <a:r>
              <a:rPr lang="ru-RU" sz="2000" dirty="0" smtClean="0"/>
              <a:t>узыкотерапия </a:t>
            </a:r>
            <a:r>
              <a:rPr lang="ru-RU" sz="2000" dirty="0"/>
              <a:t>— засыпание под негромкую размеренную музыку</a:t>
            </a:r>
            <a:r>
              <a:rPr lang="ru-RU" sz="2000" dirty="0" smtClean="0"/>
              <a:t>. </a:t>
            </a:r>
            <a:endParaRPr lang="ru-RU" sz="20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3788" y="3861048"/>
            <a:ext cx="3287832" cy="24658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1269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FFFF00"/>
                </a:solidFill>
                <a:effectLst/>
              </a:rPr>
              <a:t>постепенный подъём</a:t>
            </a:r>
            <a:br>
              <a:rPr lang="ru-RU" b="1" dirty="0">
                <a:solidFill>
                  <a:srgbClr val="FFFF00"/>
                </a:solidFill>
                <a:effectLst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Г</a:t>
            </a:r>
            <a:r>
              <a:rPr lang="ru-RU" dirty="0" smtClean="0"/>
              <a:t>имнастика </a:t>
            </a:r>
            <a:r>
              <a:rPr lang="ru-RU" dirty="0"/>
              <a:t>после сна, которая настраивает организм ребёнка на активную деятельность. Упражнения «гимнастики пробуждения» начинают в кровати (потягивания, повороты головы, движения руками и ногами), постепенно переходя к движениям более активным (ходьба, лёгкие наклоны</a:t>
            </a:r>
            <a:r>
              <a:rPr lang="ru-RU" dirty="0" smtClean="0"/>
              <a:t>).</a:t>
            </a:r>
          </a:p>
          <a:p>
            <a:r>
              <a:rPr lang="ru-RU" dirty="0" smtClean="0"/>
              <a:t> </a:t>
            </a:r>
            <a:r>
              <a:rPr lang="ru-RU" dirty="0"/>
              <a:t>Бег и прыжки использовать не рекомендуют, поскольку после недавнего сна вестибулярный аппарат детей к ним не готов. После сна проводят и некоторые закаливающие </a:t>
            </a:r>
            <a:r>
              <a:rPr lang="ru-RU" dirty="0" smtClean="0"/>
              <a:t>процедуры.</a:t>
            </a:r>
          </a:p>
          <a:p>
            <a:r>
              <a:rPr lang="ru-RU" dirty="0" smtClean="0"/>
              <a:t>Старшие </a:t>
            </a:r>
            <a:r>
              <a:rPr lang="ru-RU" dirty="0"/>
              <a:t>дети могут проводить точечный самомассаж, массаж лица, ушных раковин, надбровных дуг, кистей рук, запястий в игровой форме (нарисуем себе усы, брови, сделаем браслеты). 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Для того чтобы вызвать у детей эмоциональный отклик, а также желание выполнять упражнения вместе с воспитателем используются игровые упражнения, сопровождаемые их различными стихами.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679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	</a:t>
            </a:r>
            <a:r>
              <a:rPr lang="ru-RU" b="1" dirty="0">
                <a:solidFill>
                  <a:srgbClr val="FFFF00"/>
                </a:solidFill>
                <a:effectLst/>
              </a:rPr>
              <a:t>Уход </a:t>
            </a:r>
            <a:r>
              <a:rPr lang="ru-RU" b="1" dirty="0" smtClean="0">
                <a:solidFill>
                  <a:srgbClr val="FFFF00"/>
                </a:solidFill>
                <a:effectLst/>
              </a:rPr>
              <a:t> детей </a:t>
            </a:r>
            <a:r>
              <a:rPr lang="ru-RU" b="1" dirty="0">
                <a:solidFill>
                  <a:srgbClr val="FFFF00"/>
                </a:solidFill>
                <a:effectLst/>
              </a:rPr>
              <a:t>домой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Игра традиция «Хорошие новости»,</a:t>
            </a:r>
          </a:p>
          <a:p>
            <a:r>
              <a:rPr lang="ru-RU" sz="2400" dirty="0"/>
              <a:t> «Волшебный ящик». 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636912"/>
            <a:ext cx="4800000" cy="36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7087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476672"/>
            <a:ext cx="8083624" cy="5603453"/>
          </a:xfrm>
        </p:spPr>
        <p:txBody>
          <a:bodyPr>
            <a:noAutofit/>
          </a:bodyPr>
          <a:lstStyle/>
          <a:p>
            <a:pPr marL="0" indent="0" algn="r">
              <a:lnSpc>
                <a:spcPct val="150000"/>
              </a:lnSpc>
              <a:buNone/>
            </a:pPr>
            <a:r>
              <a:rPr lang="ru-RU" sz="2800" dirty="0" smtClean="0"/>
              <a:t>: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400" dirty="0" smtClean="0"/>
              <a:t>Что </a:t>
            </a:r>
            <a:r>
              <a:rPr lang="ru-RU" sz="2400" dirty="0"/>
              <a:t>значит воспитатель – это дети.</a:t>
            </a:r>
            <a:br>
              <a:rPr lang="ru-RU" sz="2400" dirty="0"/>
            </a:br>
            <a:r>
              <a:rPr lang="ru-RU" sz="2400" dirty="0"/>
              <a:t>Что значат дети для него – это игра.</a:t>
            </a:r>
            <a:br>
              <a:rPr lang="ru-RU" sz="2400" dirty="0"/>
            </a:br>
            <a:r>
              <a:rPr lang="ru-RU" sz="2400" dirty="0"/>
              <a:t>Игра бывает разная на свете</a:t>
            </a:r>
            <a:br>
              <a:rPr lang="ru-RU" sz="2400" dirty="0"/>
            </a:br>
            <a:r>
              <a:rPr lang="ru-RU" sz="2400" dirty="0"/>
              <a:t>Научит нас всему она всегда.</a:t>
            </a:r>
            <a:br>
              <a:rPr lang="ru-RU" sz="2400" dirty="0"/>
            </a:br>
            <a:r>
              <a:rPr lang="ru-RU" sz="2400" dirty="0"/>
              <a:t>Через игру мы можем улыбаться, </a:t>
            </a:r>
            <a:br>
              <a:rPr lang="ru-RU" sz="2400" dirty="0"/>
            </a:br>
            <a:r>
              <a:rPr lang="ru-RU" sz="2400" dirty="0"/>
              <a:t>Петь песни, прыгать, громко хохотать </a:t>
            </a:r>
            <a:br>
              <a:rPr lang="ru-RU" sz="2400" dirty="0"/>
            </a:br>
            <a:r>
              <a:rPr lang="ru-RU" sz="2400" dirty="0"/>
              <a:t>Ну а еще мы можем заниматься</a:t>
            </a:r>
            <a:br>
              <a:rPr lang="ru-RU" sz="2400" dirty="0"/>
            </a:br>
            <a:r>
              <a:rPr lang="ru-RU" sz="2400" dirty="0"/>
              <a:t>Что наша жизнь – игра и это не отнять.</a:t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576" y="1628800"/>
            <a:ext cx="3059832" cy="22948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06202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539552" y="1556792"/>
            <a:ext cx="7920880" cy="4464496"/>
          </a:xfrm>
        </p:spPr>
        <p:txBody>
          <a:bodyPr>
            <a:normAutofit/>
          </a:bodyPr>
          <a:lstStyle/>
          <a:p>
            <a:endParaRPr lang="ru-RU" sz="2400" b="1" dirty="0" smtClean="0"/>
          </a:p>
          <a:p>
            <a:endParaRPr lang="ru-RU" sz="2400" b="1" dirty="0"/>
          </a:p>
          <a:p>
            <a:pPr marL="0" indent="0">
              <a:buNone/>
            </a:pPr>
            <a:r>
              <a:rPr lang="ru-RU" sz="2400" b="1" dirty="0" smtClean="0"/>
              <a:t>Режим </a:t>
            </a:r>
            <a:r>
              <a:rPr lang="ru-RU" sz="2400" dirty="0"/>
              <a:t>– это гибкая и динамичная конструкция, но при этом основные его компоненты (дневной сон, бодрствование, интервалы между приемами пищи, ночной сон, общее время прогулок) должны оставаться неизменными</a:t>
            </a:r>
            <a:r>
              <a:rPr lang="ru-RU" sz="2400" dirty="0" smtClean="0"/>
              <a:t>.</a:t>
            </a:r>
          </a:p>
          <a:p>
            <a:pPr marL="0" indent="0">
              <a:buNone/>
            </a:pP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 </a:t>
            </a:r>
            <a:r>
              <a:rPr lang="ru-RU" sz="2400" b="1" dirty="0"/>
              <a:t>Режим пребывания детей в детском саду </a:t>
            </a:r>
            <a:r>
              <a:rPr lang="ru-RU" sz="2400" dirty="0"/>
              <a:t>– это определенная последовательность организованного взаимодействия с детьми.</a:t>
            </a:r>
          </a:p>
        </p:txBody>
      </p:sp>
    </p:spTree>
    <p:extLst>
      <p:ext uri="{BB962C8B-B14F-4D97-AF65-F5344CB8AC3E}">
        <p14:creationId xmlns:p14="http://schemas.microsoft.com/office/powerpoint/2010/main" val="3980013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FF00"/>
                </a:solidFill>
              </a:rPr>
              <a:t>К </a:t>
            </a:r>
            <a:r>
              <a:rPr lang="ru-RU" b="1" dirty="0">
                <a:solidFill>
                  <a:srgbClr val="FFFF00"/>
                </a:solidFill>
                <a:effectLst/>
              </a:rPr>
              <a:t>режимным</a:t>
            </a:r>
            <a:r>
              <a:rPr lang="ru-RU" b="1" dirty="0">
                <a:solidFill>
                  <a:srgbClr val="FFFF00"/>
                </a:solidFill>
              </a:rPr>
              <a:t> моментам относятся:</a:t>
            </a:r>
            <a:br>
              <a:rPr lang="ru-RU" b="1" dirty="0">
                <a:solidFill>
                  <a:srgbClr val="FFFF00"/>
                </a:solidFill>
              </a:rPr>
            </a:b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 smtClean="0"/>
              <a:t>1</a:t>
            </a:r>
            <a:r>
              <a:rPr lang="ru-RU" sz="2400" dirty="0"/>
              <a:t>. Прием детей, осмотр, игры, утренняя гимнастика</a:t>
            </a:r>
          </a:p>
          <a:p>
            <a:pPr marL="0" indent="0">
              <a:buNone/>
            </a:pPr>
            <a:r>
              <a:rPr lang="ru-RU" sz="2400" dirty="0"/>
              <a:t>2. Подготовка к завтраку, завтрак</a:t>
            </a:r>
          </a:p>
          <a:p>
            <a:pPr marL="0" indent="0">
              <a:buNone/>
            </a:pPr>
            <a:r>
              <a:rPr lang="ru-RU" sz="2400" dirty="0"/>
              <a:t>3. Игры и детские виды деятельности</a:t>
            </a:r>
          </a:p>
          <a:p>
            <a:pPr marL="0" indent="0">
              <a:buNone/>
            </a:pPr>
            <a:r>
              <a:rPr lang="ru-RU" sz="2400" dirty="0"/>
              <a:t>4. Непосредственная образовательная деятельность</a:t>
            </a:r>
          </a:p>
          <a:p>
            <a:pPr marL="0" indent="0">
              <a:buNone/>
            </a:pPr>
            <a:r>
              <a:rPr lang="ru-RU" sz="2400" dirty="0"/>
              <a:t>5. Подготовка к прогулке, прогулка</a:t>
            </a:r>
          </a:p>
          <a:p>
            <a:pPr marL="0" indent="0">
              <a:buNone/>
            </a:pPr>
            <a:r>
              <a:rPr lang="ru-RU" sz="2400" dirty="0"/>
              <a:t>6. Возвращение с прогулки, подготовка к обеду и обед</a:t>
            </a:r>
          </a:p>
          <a:p>
            <a:pPr marL="0" indent="0">
              <a:buNone/>
            </a:pPr>
            <a:r>
              <a:rPr lang="ru-RU" sz="2400" dirty="0"/>
              <a:t>7. Подготовка к сну, дневной сон</a:t>
            </a:r>
          </a:p>
          <a:p>
            <a:pPr marL="0" indent="0">
              <a:buNone/>
            </a:pPr>
            <a:r>
              <a:rPr lang="ru-RU" sz="2400" dirty="0"/>
              <a:t>8. Подъем после сна, водные процедуры, закаливающие мероприятия</a:t>
            </a:r>
          </a:p>
          <a:p>
            <a:pPr marL="0" indent="0">
              <a:buNone/>
            </a:pPr>
            <a:r>
              <a:rPr lang="ru-RU" sz="2400" dirty="0"/>
              <a:t>9. Игры, самостоятельная деятельность детей</a:t>
            </a:r>
          </a:p>
          <a:p>
            <a:pPr marL="0" indent="0">
              <a:buNone/>
            </a:pPr>
            <a:r>
              <a:rPr lang="ru-RU" sz="2400" dirty="0"/>
              <a:t>10. Подготовка к ужину, ужин</a:t>
            </a:r>
          </a:p>
          <a:p>
            <a:pPr marL="0" indent="0">
              <a:buNone/>
            </a:pPr>
            <a:r>
              <a:rPr lang="ru-RU" sz="2400" dirty="0"/>
              <a:t>11. Игры, прогулка, уход детей домой</a:t>
            </a:r>
          </a:p>
          <a:p>
            <a:pPr marL="0" indent="0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173495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 smtClean="0">
                <a:solidFill>
                  <a:srgbClr val="FFFF00"/>
                </a:solidFill>
                <a:effectLst/>
              </a:rPr>
              <a:t>Утренний приём </a:t>
            </a:r>
            <a:endParaRPr lang="ru-RU" sz="1800" b="1" dirty="0">
              <a:solidFill>
                <a:srgbClr val="FFFF00"/>
              </a:solidFill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583264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/>
              <a:t>Чтобы ребёнок охотно шёл в детский сад, можно использовать: Яркую, красивую игрушку, которую располагают у двери в раздевалке и обращают на неё внимание воспитанников: «У нас сегодня гость, весёлый Зайка. Он ждёт вас, чтобы скорее поиграть</a:t>
            </a:r>
            <a:r>
              <a:rPr lang="ru-RU" sz="2000" dirty="0" smtClean="0"/>
              <a:t>».</a:t>
            </a:r>
          </a:p>
          <a:p>
            <a:pPr marL="0" indent="0">
              <a:buNone/>
            </a:pPr>
            <a:r>
              <a:rPr lang="ru-RU" sz="2000" dirty="0" smtClean="0"/>
              <a:t> </a:t>
            </a:r>
            <a:r>
              <a:rPr lang="ru-RU" sz="2000" dirty="0"/>
              <a:t>Сюрпризные </a:t>
            </a:r>
            <a:r>
              <a:rPr lang="ru-RU" sz="2000" dirty="0" smtClean="0"/>
              <a:t>моменты.</a:t>
            </a:r>
          </a:p>
          <a:p>
            <a:pPr marL="0" indent="0">
              <a:buNone/>
            </a:pPr>
            <a:r>
              <a:rPr lang="ru-RU" sz="2000" dirty="0" smtClean="0"/>
              <a:t>Для </a:t>
            </a:r>
            <a:r>
              <a:rPr lang="ru-RU" sz="2000" dirty="0"/>
              <a:t>совсем маленьких — новую куклу, машинку. </a:t>
            </a:r>
            <a:endParaRPr lang="ru-RU" sz="2000" dirty="0" smtClean="0"/>
          </a:p>
          <a:p>
            <a:pPr marL="0" indent="0">
              <a:buNone/>
            </a:pPr>
            <a:r>
              <a:rPr lang="ru-RU" sz="2000" dirty="0" smtClean="0"/>
              <a:t>Дети постарше </a:t>
            </a:r>
            <a:r>
              <a:rPr lang="ru-RU" sz="2000" dirty="0"/>
              <a:t>радуются встрече с товарищами, спешат поделиться новостями, сразу же вступают в беседу, игру. Но и у воспитанников старших групп бывает плохое настроение и нежелание идти в детский сад. Их также можно увлечь новой игрой (конструктором, </a:t>
            </a:r>
            <a:r>
              <a:rPr lang="ru-RU" sz="2000" dirty="0" err="1"/>
              <a:t>пазлами</a:t>
            </a:r>
            <a:r>
              <a:rPr lang="ru-RU" sz="2000" dirty="0"/>
              <a:t>), заинтересовать трудовым </a:t>
            </a:r>
            <a:r>
              <a:rPr lang="ru-RU" sz="2000" dirty="0" smtClean="0"/>
              <a:t>поручением.</a:t>
            </a:r>
          </a:p>
          <a:p>
            <a:pPr marL="0" indent="0">
              <a:buNone/>
            </a:pPr>
            <a:r>
              <a:rPr lang="ru-RU" sz="2000" dirty="0" smtClean="0"/>
              <a:t>Особого </a:t>
            </a:r>
            <a:r>
              <a:rPr lang="ru-RU" sz="2000" dirty="0"/>
              <a:t>отношения при утреннем приёме требуют робкие, застенчивые дети, а также новички в группе любого возраста. Необходимо заранее поинтересоваться у родителей, чем увлекается ребёнок, и предложить ему этот вид деятельности в свободные часы до гимнастики. К примеру, конструирование из «</a:t>
            </a:r>
            <a:r>
              <a:rPr lang="ru-RU" sz="2000" dirty="0" err="1"/>
              <a:t>Лего</a:t>
            </a:r>
            <a:r>
              <a:rPr lang="ru-RU" sz="2000" dirty="0"/>
              <a:t>», одевание бумажных кукол, раскрашивание </a:t>
            </a:r>
            <a:r>
              <a:rPr lang="ru-RU" sz="2000" dirty="0" smtClean="0"/>
              <a:t>картинок.</a:t>
            </a:r>
            <a:endParaRPr lang="ru-RU" sz="2000" dirty="0"/>
          </a:p>
          <a:p>
            <a:endParaRPr lang="ru-RU" sz="1600" dirty="0"/>
          </a:p>
          <a:p>
            <a:endParaRPr lang="ru-RU" sz="1600" dirty="0"/>
          </a:p>
          <a:p>
            <a:pPr marL="0" indent="0">
              <a:buNone/>
            </a:pP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4167628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Старшие дошкольники очень любят </a:t>
            </a:r>
            <a:r>
              <a:rPr lang="ru-RU" dirty="0" err="1"/>
              <a:t>психогимнастику</a:t>
            </a:r>
            <a:r>
              <a:rPr lang="ru-RU" dirty="0"/>
              <a:t> в виде «минутки доброты» или «круга дружбы», когда все товарищи по группе встают в круг вместе с воспитателем, говорят друг другу тёплые слова и дарят улыбку. Это способствует не только благоприятному проведению утреннего приёма, но и воспитанию дружбы, товарищества, доброжелательности.</a:t>
            </a:r>
            <a:br>
              <a:rPr lang="ru-RU" dirty="0"/>
            </a:b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573016"/>
            <a:ext cx="3319018" cy="2592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6236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8229600" cy="59432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srgbClr val="FFFF00"/>
                </a:solidFill>
                <a:effectLst/>
              </a:rPr>
              <a:t>Гигиенические процедуры, самообслуживание</a:t>
            </a:r>
            <a:r>
              <a:rPr lang="ru-RU" sz="1800" b="1" dirty="0">
                <a:solidFill>
                  <a:srgbClr val="FFFF00"/>
                </a:solidFill>
                <a:effectLst/>
              </a:rPr>
              <a:t/>
            </a:r>
            <a:br>
              <a:rPr lang="ru-RU" sz="1800" b="1" dirty="0">
                <a:solidFill>
                  <a:srgbClr val="FFFF00"/>
                </a:solidFill>
                <a:effectLst/>
              </a:rPr>
            </a:br>
            <a:r>
              <a:rPr lang="ru-RU" sz="1800" dirty="0"/>
              <a:t/>
            </a:r>
            <a:br>
              <a:rPr lang="ru-RU" sz="1800" dirty="0"/>
            </a:br>
            <a:endParaRPr lang="ru-RU" sz="1800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7200" y="1052737"/>
            <a:ext cx="4040188" cy="432048"/>
          </a:xfrm>
        </p:spPr>
        <p:txBody>
          <a:bodyPr>
            <a:normAutofit/>
          </a:bodyPr>
          <a:lstStyle/>
          <a:p>
            <a:r>
              <a:rPr lang="ru-RU" dirty="0" smtClean="0"/>
              <a:t>Младший возраст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>
          <a:xfrm>
            <a:off x="4645025" y="1124745"/>
            <a:ext cx="4041775" cy="432048"/>
          </a:xfrm>
        </p:spPr>
        <p:txBody>
          <a:bodyPr>
            <a:normAutofit/>
          </a:bodyPr>
          <a:lstStyle/>
          <a:p>
            <a:r>
              <a:rPr lang="ru-RU" dirty="0" smtClean="0"/>
              <a:t>Старший возраст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2"/>
          </p:nvPr>
        </p:nvSpPr>
        <p:spPr>
          <a:xfrm>
            <a:off x="457200" y="1700808"/>
            <a:ext cx="4186808" cy="4752527"/>
          </a:xfrm>
        </p:spPr>
        <p:txBody>
          <a:bodyPr>
            <a:noAutofit/>
          </a:bodyPr>
          <a:lstStyle/>
          <a:p>
            <a:r>
              <a:rPr lang="ru-RU" sz="1400" b="1" dirty="0" smtClean="0"/>
              <a:t>Задача: </a:t>
            </a:r>
            <a:r>
              <a:rPr lang="ru-RU" sz="1400" dirty="0"/>
              <a:t>обучение детей навыкам ухода за </a:t>
            </a:r>
            <a:r>
              <a:rPr lang="ru-RU" sz="1400" dirty="0" smtClean="0"/>
              <a:t>собой.</a:t>
            </a:r>
          </a:p>
          <a:p>
            <a:r>
              <a:rPr lang="ru-RU" sz="1400" dirty="0" smtClean="0"/>
              <a:t> Наиболее </a:t>
            </a:r>
            <a:r>
              <a:rPr lang="ru-RU" sz="1400" dirty="0"/>
              <a:t>уместны в группах раннего и младшего дошкольного возраста: показ; объяснение; непосредственное руководство действиями (воспитатель закатывает рукава малышам; намыливает им руки; держа в своих руках ладони ребёнка, совершает ими круговые движения, вырабатывая двигательный навык); использование художественного слова, фольклора; игровые приёмы (к детям приходит кукла или другой герой, которому они показывают, как правильно умываться, одеваться на прогулку, складывать одежду). </a:t>
            </a:r>
            <a:endParaRPr lang="ru-RU" sz="1400" dirty="0" smtClean="0"/>
          </a:p>
          <a:p>
            <a:r>
              <a:rPr lang="ru-RU" sz="1400" dirty="0" smtClean="0"/>
              <a:t>В младшей и средней группах большинство процедур по уходу за внешним видом воспитанников осуществляют педагог и его помощник, постепенно приучая к этим действиям детей. </a:t>
            </a:r>
            <a:endParaRPr lang="ru-RU" sz="2000" dirty="0" smtClean="0"/>
          </a:p>
        </p:txBody>
      </p:sp>
      <p:sp>
        <p:nvSpPr>
          <p:cNvPr id="4" name="Объект 3"/>
          <p:cNvSpPr>
            <a:spLocks noGrp="1"/>
          </p:cNvSpPr>
          <p:nvPr>
            <p:ph sz="quarter" idx="4"/>
          </p:nvPr>
        </p:nvSpPr>
        <p:spPr>
          <a:xfrm>
            <a:off x="4645025" y="1700808"/>
            <a:ext cx="4041775" cy="4425355"/>
          </a:xfrm>
        </p:spPr>
        <p:txBody>
          <a:bodyPr>
            <a:noAutofit/>
          </a:bodyPr>
          <a:lstStyle/>
          <a:p>
            <a:r>
              <a:rPr lang="ru-RU" sz="1600" dirty="0" smtClean="0"/>
              <a:t>В </a:t>
            </a:r>
            <a:r>
              <a:rPr lang="ru-RU" sz="1600" dirty="0"/>
              <a:t>старшем возрасте полученные навыки закрепляют и формируют умение выполнять их самостоятельно, без напоминания, на основе </a:t>
            </a:r>
            <a:r>
              <a:rPr lang="ru-RU" sz="1600" dirty="0" smtClean="0"/>
              <a:t>представлений </a:t>
            </a:r>
            <a:r>
              <a:rPr lang="ru-RU" sz="1600" dirty="0"/>
              <a:t>об их необходимости и пользе. </a:t>
            </a:r>
            <a:endParaRPr lang="ru-RU" sz="1600" dirty="0" smtClean="0"/>
          </a:p>
          <a:p>
            <a:r>
              <a:rPr lang="ru-RU" sz="1600" dirty="0"/>
              <a:t>Старшим школьникам уже не нужно показывать все этапы умывания, одевания, для них достаточно вопроса, напоминания, поощрения, похвалы. Для закрепления знаний о пользе гигиенических процедур детям старших групп можно показать фрагмент мультфильма «</a:t>
            </a:r>
            <a:r>
              <a:rPr lang="ru-RU" sz="1600" dirty="0" err="1"/>
              <a:t>Мойдодыр</a:t>
            </a:r>
            <a:r>
              <a:rPr lang="ru-RU" sz="1600" dirty="0"/>
              <a:t>» или же использовать слайды, мультимедийную презентацию о средствах гигиены, предметах одежды в зависимости от технического оснащения группы. </a:t>
            </a:r>
          </a:p>
        </p:txBody>
      </p:sp>
    </p:spTree>
    <p:extLst>
      <p:ext uri="{BB962C8B-B14F-4D97-AF65-F5344CB8AC3E}">
        <p14:creationId xmlns:p14="http://schemas.microsoft.com/office/powerpoint/2010/main" val="298063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564" y="260648"/>
            <a:ext cx="8686800" cy="11521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400" dirty="0"/>
              <a:t/>
            </a:r>
            <a:br>
              <a:rPr lang="ru-RU" sz="1400" dirty="0"/>
            </a:br>
            <a:r>
              <a:rPr lang="ru-RU" sz="2200" b="1" dirty="0" smtClean="0">
                <a:solidFill>
                  <a:srgbClr val="FFFF00"/>
                </a:solidFill>
                <a:effectLst/>
              </a:rPr>
              <a:t>Приём пищи, культура поведения за столом.</a:t>
            </a:r>
            <a:br>
              <a:rPr lang="ru-RU" sz="2200" b="1" dirty="0" smtClean="0">
                <a:solidFill>
                  <a:srgbClr val="FFFF00"/>
                </a:solidFill>
                <a:effectLst/>
              </a:rPr>
            </a:br>
            <a:r>
              <a:rPr lang="ru-RU" sz="2200" b="1" dirty="0"/>
              <a:t/>
            </a:r>
            <a:br>
              <a:rPr lang="ru-RU" sz="2200" b="1" dirty="0"/>
            </a:br>
            <a:r>
              <a:rPr lang="ru-RU" sz="2000" b="1" dirty="0">
                <a:effectLst/>
              </a:rPr>
              <a:t/>
            </a:r>
            <a:br>
              <a:rPr lang="ru-RU" sz="2000" b="1" dirty="0">
                <a:effectLst/>
              </a:rPr>
            </a:br>
            <a:endParaRPr lang="ru-RU" sz="2000" b="1" dirty="0">
              <a:effectLst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23528" y="1196752"/>
            <a:ext cx="8686800" cy="452596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1800" dirty="0"/>
              <a:t/>
            </a:r>
            <a:br>
              <a:rPr lang="ru-RU" sz="1800" dirty="0"/>
            </a:br>
            <a:r>
              <a:rPr lang="ru-RU" sz="1800" b="1" dirty="0"/>
              <a:t>За полчаса до еды прекращают шумные и подвижные игры, </a:t>
            </a:r>
            <a:endParaRPr lang="ru-RU" sz="1800" b="1" dirty="0" smtClean="0"/>
          </a:p>
          <a:p>
            <a:pPr marL="0" indent="0" algn="ctr">
              <a:buNone/>
            </a:pPr>
            <a:r>
              <a:rPr lang="ru-RU" sz="1800" b="1" dirty="0" smtClean="0"/>
              <a:t>лучше почитать</a:t>
            </a:r>
          </a:p>
          <a:p>
            <a:pPr marL="0" indent="0" algn="ctr">
              <a:buNone/>
            </a:pPr>
            <a:r>
              <a:rPr lang="ru-RU" sz="1800" b="1" dirty="0" smtClean="0"/>
              <a:t> </a:t>
            </a:r>
            <a:r>
              <a:rPr lang="ru-RU" sz="1800" b="1" dirty="0"/>
              <a:t>детям книгу, поиграть в настольные </a:t>
            </a:r>
            <a:r>
              <a:rPr lang="ru-RU" sz="1800" b="1" dirty="0" smtClean="0"/>
              <a:t>игры</a:t>
            </a:r>
            <a:endParaRPr lang="ru-RU" sz="1800" dirty="0" smtClean="0"/>
          </a:p>
          <a:p>
            <a:pPr marL="0" indent="0" algn="ctr">
              <a:buNone/>
            </a:pPr>
            <a:r>
              <a:rPr lang="ru-RU" sz="1800" dirty="0" smtClean="0"/>
              <a:t>Важным </a:t>
            </a:r>
            <a:r>
              <a:rPr lang="ru-RU" sz="1800" dirty="0"/>
              <a:t>элементом воспитания культуры приёма пищи является дежурство </a:t>
            </a:r>
            <a:endParaRPr lang="ru-RU" sz="1800" dirty="0" smtClean="0"/>
          </a:p>
          <a:p>
            <a:pPr marL="0" indent="0" algn="ctr">
              <a:buNone/>
            </a:pPr>
            <a:r>
              <a:rPr lang="ru-RU" sz="1800" dirty="0" smtClean="0"/>
              <a:t>по </a:t>
            </a:r>
            <a:r>
              <a:rPr lang="ru-RU" sz="1800" dirty="0"/>
              <a:t>столовой. Его вводят во второй младшей группе в виде поручений </a:t>
            </a:r>
            <a:endParaRPr lang="ru-RU" sz="1800" dirty="0" smtClean="0"/>
          </a:p>
          <a:p>
            <a:pPr marL="0" indent="0" algn="ctr">
              <a:buNone/>
            </a:pPr>
            <a:r>
              <a:rPr lang="ru-RU" sz="1800" dirty="0" smtClean="0"/>
              <a:t>(</a:t>
            </a:r>
            <a:r>
              <a:rPr lang="ru-RU" sz="1800" dirty="0"/>
              <a:t>расставить чашки, тарелочки для хлеба) и полностью доверяют сервировку </a:t>
            </a:r>
            <a:endParaRPr lang="ru-RU" sz="1800" dirty="0" smtClean="0"/>
          </a:p>
          <a:p>
            <a:pPr marL="0" indent="0" algn="ctr">
              <a:buNone/>
            </a:pPr>
            <a:r>
              <a:rPr lang="ru-RU" sz="1800" dirty="0" smtClean="0"/>
              <a:t>столов </a:t>
            </a:r>
            <a:r>
              <a:rPr lang="ru-RU" sz="1800" dirty="0"/>
              <a:t>детям старших групп (дети расставляют всю посуду, </a:t>
            </a:r>
            <a:r>
              <a:rPr lang="ru-RU" sz="1800" dirty="0" err="1"/>
              <a:t>салфетницы</a:t>
            </a:r>
            <a:r>
              <a:rPr lang="ru-RU" sz="1800" dirty="0"/>
              <a:t>, а </a:t>
            </a:r>
            <a:endParaRPr lang="ru-RU" sz="1800" dirty="0" smtClean="0"/>
          </a:p>
          <a:p>
            <a:pPr marL="0" indent="0" algn="ctr">
              <a:buNone/>
            </a:pPr>
            <a:r>
              <a:rPr lang="ru-RU" sz="1800" dirty="0" smtClean="0"/>
              <a:t>после </a:t>
            </a:r>
            <a:r>
              <a:rPr lang="ru-RU" sz="1800" dirty="0"/>
              <a:t>убирают со стола). Организовывать дежурства нужно так, чтобы </a:t>
            </a:r>
            <a:r>
              <a:rPr lang="ru-RU" sz="1800" dirty="0" smtClean="0"/>
              <a:t>дежурные</a:t>
            </a:r>
          </a:p>
          <a:p>
            <a:pPr marL="0" indent="0" algn="ctr">
              <a:buNone/>
            </a:pPr>
            <a:r>
              <a:rPr lang="ru-RU" sz="1800" dirty="0" smtClean="0"/>
              <a:t> </a:t>
            </a:r>
            <a:r>
              <a:rPr lang="ru-RU" sz="1800" dirty="0"/>
              <a:t>не опаздывали ко сну и не уходили слишком рано с прогулки. Этого можно </a:t>
            </a:r>
            <a:endParaRPr lang="ru-RU" sz="1800" dirty="0" smtClean="0"/>
          </a:p>
          <a:p>
            <a:pPr marL="0" indent="0" algn="ctr">
              <a:buNone/>
            </a:pPr>
            <a:r>
              <a:rPr lang="ru-RU" sz="1800" dirty="0" smtClean="0"/>
              <a:t>достичь</a:t>
            </a:r>
            <a:r>
              <a:rPr lang="ru-RU" sz="1800" dirty="0"/>
              <a:t>, ставя в пары тех, кто умеет быстро накрывать на стол, и более медлительных детей</a:t>
            </a:r>
          </a:p>
          <a:p>
            <a:pPr marL="0" indent="0" algn="ctr">
              <a:buNone/>
            </a:pPr>
            <a:r>
              <a:rPr lang="ru-RU" sz="1800" dirty="0"/>
              <a:t>Организации дежурства предшествует предварительная работа: наблюдение за трудом взрослых (работой младшего воспитателя), сюжетные игры «Встречаем гостей», «Чаепитие у куклы», Игра- ситуация «Обед для кукол». Закрепление правил поведения за </a:t>
            </a:r>
            <a:r>
              <a:rPr lang="ru-RU" sz="1800" dirty="0" smtClean="0"/>
              <a:t>столом и т.д.</a:t>
            </a:r>
            <a:endParaRPr lang="ru-RU" sz="1800" dirty="0"/>
          </a:p>
          <a:p>
            <a:pPr marL="0" indent="0" algn="ctr">
              <a:buNone/>
            </a:pP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561013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/>
              </a:rPr>
              <a:t>Прогулка </a:t>
            </a:r>
            <a:endParaRPr lang="ru-RU" b="1" dirty="0">
              <a:solidFill>
                <a:srgbClr val="FFFF00"/>
              </a:solidFill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600" dirty="0" smtClean="0"/>
              <a:t>Игровая ситуация :Мишка  потерял свою берлогу, найти с помощью волшебного клубочка, покажем мишке участок.</a:t>
            </a:r>
          </a:p>
          <a:p>
            <a:r>
              <a:rPr lang="ru-RU" sz="1600" dirty="0" smtClean="0"/>
              <a:t>При подготовки к прогулки использую приёмы: последовательность одевания  в рисунках , поможем Мишке одеться</a:t>
            </a:r>
          </a:p>
          <a:p>
            <a:r>
              <a:rPr lang="ru-RU" sz="1600" b="1" dirty="0" smtClean="0"/>
              <a:t>Дидактические игры</a:t>
            </a:r>
            <a:r>
              <a:rPr lang="ru-RU" sz="1600" dirty="0" smtClean="0"/>
              <a:t>: групповые и </a:t>
            </a:r>
            <a:r>
              <a:rPr lang="ru-RU" sz="1600" dirty="0"/>
              <a:t>индивидуальные. </a:t>
            </a:r>
            <a:endParaRPr lang="ru-RU" sz="1600" dirty="0" smtClean="0"/>
          </a:p>
          <a:p>
            <a:r>
              <a:rPr lang="ru-RU" sz="1600" dirty="0" smtClean="0"/>
              <a:t>В </a:t>
            </a:r>
            <a:r>
              <a:rPr lang="ru-RU" sz="1600" dirty="0"/>
              <a:t>младшем возрасте игра опирается на конкретные знания и представления детей («Назови детёнышей», «С какой ветки эти детки»).</a:t>
            </a:r>
          </a:p>
          <a:p>
            <a:r>
              <a:rPr lang="ru-RU" sz="1600" dirty="0"/>
              <a:t>В старшем приветствуется подключение фантазии, воображения, нестандартного мышления («Придумай несуществующее животное», «Что было бы, если…»). </a:t>
            </a:r>
          </a:p>
          <a:p>
            <a:r>
              <a:rPr lang="ru-RU" sz="1600" dirty="0"/>
              <a:t>Превосходным дополнением прогулки будет творческая игра — воображаемое путешествие на корабле, самолёте, машине в лес, на море, даже в космос. Пункт назначения путешествия и увиденное там зависит от возраста детей</a:t>
            </a:r>
            <a:r>
              <a:rPr lang="ru-RU" sz="1600" dirty="0" smtClean="0"/>
              <a:t>. </a:t>
            </a:r>
            <a:r>
              <a:rPr lang="ru-RU" sz="1600" dirty="0"/>
              <a:t>Чем они старше, тем большей будет доля воображаемого и фантастического. </a:t>
            </a:r>
            <a:endParaRPr lang="ru-RU" sz="1600" dirty="0" smtClean="0"/>
          </a:p>
          <a:p>
            <a:endParaRPr lang="ru-RU" sz="16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869160"/>
            <a:ext cx="2736304" cy="180882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3340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solidFill>
                  <a:srgbClr val="FFFF00"/>
                </a:solidFill>
                <a:effectLst/>
              </a:rPr>
              <a:t>Подвижные игры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980729"/>
            <a:ext cx="3898776" cy="576064"/>
          </a:xfrm>
        </p:spPr>
        <p:txBody>
          <a:bodyPr/>
          <a:lstStyle/>
          <a:p>
            <a:r>
              <a:rPr lang="ru-RU" dirty="0" smtClean="0"/>
              <a:t>Младший возраст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5652120" y="1052737"/>
            <a:ext cx="3034680" cy="504056"/>
          </a:xfrm>
        </p:spPr>
        <p:txBody>
          <a:bodyPr/>
          <a:lstStyle/>
          <a:p>
            <a:r>
              <a:rPr lang="ru-RU" dirty="0" smtClean="0"/>
              <a:t>Старший возраст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57200" y="1628800"/>
            <a:ext cx="4186808" cy="4497363"/>
          </a:xfrm>
        </p:spPr>
        <p:txBody>
          <a:bodyPr>
            <a:noAutofit/>
          </a:bodyPr>
          <a:lstStyle/>
          <a:p>
            <a:r>
              <a:rPr lang="ru-RU" sz="1600" dirty="0"/>
              <a:t>С</a:t>
            </a:r>
            <a:r>
              <a:rPr lang="ru-RU" sz="1600" dirty="0" smtClean="0"/>
              <a:t>ледует </a:t>
            </a:r>
            <a:r>
              <a:rPr lang="ru-RU" sz="1600" dirty="0"/>
              <a:t>проводить 2–3 подвижные игры, </a:t>
            </a:r>
            <a:endParaRPr lang="ru-RU" sz="1600" dirty="0" smtClean="0"/>
          </a:p>
          <a:p>
            <a:r>
              <a:rPr lang="ru-RU" sz="1600" dirty="0"/>
              <a:t>Планируя игры, воспитатель подбирает их таким образом, чтобы они служили развитию различных физических качеств. Например, сочетают игры с бегом, заданиями на ориентирование в пространстве и координацию движений («Воробышки и автомобиль», «Найди, где спрятано» и «Сделай, как я»). Малыши очень любят подвижные игры-забавы, в которых воспитатель поёт или читает слова игры, а дети выполняют соответствующие движения («По лесной лужайке разбежались зайки», «Мы идём, мы идём, звонко песенку поём»). </a:t>
            </a:r>
            <a:endParaRPr lang="ru-RU" sz="1600" dirty="0" smtClean="0"/>
          </a:p>
          <a:p>
            <a:r>
              <a:rPr lang="ru-RU" sz="1600" dirty="0" smtClean="0"/>
              <a:t>Разучить </a:t>
            </a:r>
            <a:r>
              <a:rPr lang="ru-RU" sz="1600" dirty="0"/>
              <a:t>такие игры можно на занятиях музыкой, а потом повторять на </a:t>
            </a:r>
            <a:r>
              <a:rPr lang="ru-RU" sz="1600" dirty="0" smtClean="0"/>
              <a:t>прогулках.</a:t>
            </a:r>
            <a:endParaRPr lang="ru-RU" sz="1600" dirty="0"/>
          </a:p>
          <a:p>
            <a:endParaRPr lang="ru-RU" sz="1600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76056" y="2132856"/>
            <a:ext cx="3168352" cy="4497363"/>
          </a:xfrm>
        </p:spPr>
        <p:txBody>
          <a:bodyPr>
            <a:normAutofit/>
          </a:bodyPr>
          <a:lstStyle/>
          <a:p>
            <a:r>
              <a:rPr lang="ru-RU" sz="1900" dirty="0" smtClean="0"/>
              <a:t>Подвижные игры 3-4</a:t>
            </a:r>
          </a:p>
          <a:p>
            <a:r>
              <a:rPr lang="ru-RU" sz="1900" dirty="0"/>
              <a:t>Д</a:t>
            </a:r>
            <a:r>
              <a:rPr lang="ru-RU" sz="1900" dirty="0" smtClean="0"/>
              <a:t>ети </a:t>
            </a:r>
            <a:r>
              <a:rPr lang="ru-RU" sz="1900" dirty="0"/>
              <a:t>могут организовывать и проводить подвижные игры самостоятельно, при небольшом контроле педагога. Нравятся старшим дошкольникам разнообразные эстафеты, </a:t>
            </a:r>
            <a:r>
              <a:rPr lang="ru-RU" sz="1900" dirty="0" smtClean="0"/>
              <a:t>соревнования.</a:t>
            </a:r>
            <a:endParaRPr lang="ru-RU" sz="19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9684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Другая 1">
      <a:dk1>
        <a:sysClr val="windowText" lastClr="000000"/>
      </a:dk1>
      <a:lt1>
        <a:sysClr val="window" lastClr="FFFFFF"/>
      </a:lt1>
      <a:dk2>
        <a:srgbClr val="1F497D"/>
      </a:dk2>
      <a:lt2>
        <a:srgbClr val="CBCBFF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2180</TotalTime>
  <Words>1068</Words>
  <Application>Microsoft Office PowerPoint</Application>
  <PresentationFormat>Экран (4:3)</PresentationFormat>
  <Paragraphs>75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Трек</vt:lpstr>
      <vt:lpstr>«Использование игровых приемов в организации режимных моментов»</vt:lpstr>
      <vt:lpstr>Презентация PowerPoint</vt:lpstr>
      <vt:lpstr>К режимным моментам относятся: </vt:lpstr>
      <vt:lpstr>Утренний приём </vt:lpstr>
      <vt:lpstr> </vt:lpstr>
      <vt:lpstr>Гигиенические процедуры, самообслуживание  </vt:lpstr>
      <vt:lpstr> Приём пищи, культура поведения за столом.   </vt:lpstr>
      <vt:lpstr>Прогулка </vt:lpstr>
      <vt:lpstr>Подвижные игры</vt:lpstr>
      <vt:lpstr>Подготовка ко сну, сон.</vt:lpstr>
      <vt:lpstr>постепенный подъём  </vt:lpstr>
      <vt:lpstr> Уход  детей домой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Режим – это гибкая и динамичная конструкция, но при этом основные его компоненты (дневной сон, бодрствование, интервалы между приемами пищи, ночной сон, общее время прогулок) должны оставаться неизменными. Режим пребывания детей в детском саду – это определенная последовательность организованного взаимодействия с детьми.</dc:title>
  <dc:creator>user1</dc:creator>
  <cp:lastModifiedBy>user1</cp:lastModifiedBy>
  <cp:revision>67</cp:revision>
  <dcterms:created xsi:type="dcterms:W3CDTF">2018-01-25T12:15:10Z</dcterms:created>
  <dcterms:modified xsi:type="dcterms:W3CDTF">2018-01-30T18:22:57Z</dcterms:modified>
</cp:coreProperties>
</file>