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AEAB50-D617-49AA-B925-F0B844E06FD5}" type="datetimeFigureOut">
              <a:rPr lang="ru-RU" smtClean="0"/>
              <a:pPr/>
              <a:t>17.09.2013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483A63-F6F3-49C2-A606-65FE40E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Родители несут ответственность за здоровье своих детей!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Круглый стол </a:t>
            </a:r>
          </a:p>
          <a:p>
            <a:r>
              <a:rPr lang="ru-RU" dirty="0" smtClean="0"/>
              <a:t>(Работа с родителями)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357168"/>
            <a:ext cx="7467600" cy="250033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А самое главное правило: </a:t>
            </a:r>
            <a:r>
              <a:rPr lang="ru-RU" sz="4400" b="1" dirty="0" smtClean="0">
                <a:solidFill>
                  <a:srgbClr val="002060"/>
                </a:solidFill>
              </a:rPr>
              <a:t/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ЛЮБИТЕ СВОИХ ДЕТЕЙ!!! 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357826"/>
            <a:ext cx="7543824" cy="111612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Ведь здоровье ребенка, в ваших руках!!!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1506" name="Picture 2" descr="http://volgoduma.ru/images/stories/articles12/120220demog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6" y="2836065"/>
            <a:ext cx="3571900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Факторы, которые влияют на состояние здоровья ребенка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3" y="1785928"/>
            <a:ext cx="7643867" cy="7715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85854" y="1928802"/>
            <a:ext cx="635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Образ жизни (50%)</a:t>
            </a:r>
            <a:endParaRPr lang="ru-RU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3" y="2786058"/>
            <a:ext cx="7643867" cy="84296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4" y="3857628"/>
            <a:ext cx="7572428" cy="842962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4" y="4929198"/>
            <a:ext cx="7572428" cy="84296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14415" y="2928934"/>
            <a:ext cx="635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Наследственность (20%)</a:t>
            </a:r>
            <a:endParaRPr lang="ru-RU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4415" y="4071942"/>
            <a:ext cx="635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dk1"/>
                </a:solidFill>
              </a:rPr>
              <a:t>Экология (20%)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4415" y="5143512"/>
            <a:ext cx="635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Развитие здравоохранения (10%)</a:t>
            </a:r>
            <a:endParaRPr lang="ru-RU" b="1" i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>
          <a:xfrm>
            <a:off x="8429652" y="214291"/>
            <a:ext cx="209528" cy="18572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Составляющие здорового образа жизни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2" y="6286521"/>
            <a:ext cx="257148" cy="1874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://nkozlov.ru/upload/images/0607/0607241325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6" y="1142984"/>
            <a:ext cx="2116773" cy="19151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3" y="3071810"/>
            <a:ext cx="221457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Режим дня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1" y="1500174"/>
            <a:ext cx="5857916" cy="1600438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b="1" i="1" dirty="0" smtClean="0">
                <a:solidFill>
                  <a:srgbClr val="FF0000"/>
                </a:solidFill>
              </a:rPr>
              <a:t>Режим дня </a:t>
            </a:r>
            <a:r>
              <a:rPr lang="ru-RU" sz="1600" dirty="0" smtClean="0">
                <a:solidFill>
                  <a:schemeClr val="tx1"/>
                </a:solidFill>
              </a:rPr>
              <a:t>– это рациональное </a:t>
            </a:r>
            <a:r>
              <a:rPr lang="ru-RU" sz="1600" dirty="0">
                <a:solidFill>
                  <a:schemeClr val="tx1"/>
                </a:solidFill>
              </a:rPr>
              <a:t>распределение времени на все виды деятельности и отдыха в течение суток. Основной целью служит обеспечить высокую работоспособность на протяжении всего периода бодрствования. </a:t>
            </a:r>
            <a:r>
              <a:rPr lang="ru-RU" sz="1600" dirty="0" smtClean="0">
                <a:solidFill>
                  <a:schemeClr val="tx1"/>
                </a:solidFill>
              </a:rPr>
              <a:t> Режим дисциплинирует детей , приучает к определенному ритму.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5" name="Пятиугольник 24"/>
          <p:cNvSpPr/>
          <p:nvPr/>
        </p:nvSpPr>
        <p:spPr>
          <a:xfrm>
            <a:off x="3214679" y="3286124"/>
            <a:ext cx="4929223" cy="428628"/>
          </a:xfrm>
          <a:prstGeom prst="homePlate">
            <a:avLst>
              <a:gd name="adj" fmla="val 3084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/>
          <p:cNvSpPr/>
          <p:nvPr/>
        </p:nvSpPr>
        <p:spPr>
          <a:xfrm>
            <a:off x="3214679" y="3786190"/>
            <a:ext cx="4929223" cy="500066"/>
          </a:xfrm>
          <a:prstGeom prst="homePlate">
            <a:avLst>
              <a:gd name="adj" fmla="val 32008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иугольник 26"/>
          <p:cNvSpPr/>
          <p:nvPr/>
        </p:nvSpPr>
        <p:spPr>
          <a:xfrm>
            <a:off x="3214679" y="4429132"/>
            <a:ext cx="4929223" cy="428628"/>
          </a:xfrm>
          <a:prstGeom prst="homePlate">
            <a:avLst>
              <a:gd name="adj" fmla="val 29439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ятиугольник 27"/>
          <p:cNvSpPr/>
          <p:nvPr/>
        </p:nvSpPr>
        <p:spPr>
          <a:xfrm>
            <a:off x="3214679" y="5000637"/>
            <a:ext cx="4929223" cy="571504"/>
          </a:xfrm>
          <a:prstGeom prst="homePlate">
            <a:avLst>
              <a:gd name="adj" fmla="val 29439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ятиугольник 28"/>
          <p:cNvSpPr/>
          <p:nvPr/>
        </p:nvSpPr>
        <p:spPr>
          <a:xfrm>
            <a:off x="3214679" y="5643578"/>
            <a:ext cx="4929223" cy="428628"/>
          </a:xfrm>
          <a:prstGeom prst="homePlate">
            <a:avLst>
              <a:gd name="adj" fmla="val 34579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ятиугольник 29"/>
          <p:cNvSpPr/>
          <p:nvPr/>
        </p:nvSpPr>
        <p:spPr>
          <a:xfrm>
            <a:off x="3214679" y="6143644"/>
            <a:ext cx="4929223" cy="428628"/>
          </a:xfrm>
          <a:prstGeom prst="homePlate">
            <a:avLst>
              <a:gd name="adj" fmla="val 3200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571868" y="3786192"/>
            <a:ext cx="392909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Питание </a:t>
            </a:r>
          </a:p>
          <a:p>
            <a:pPr algn="ctr"/>
            <a:r>
              <a:rPr lang="ru-RU" sz="1100" dirty="0" smtClean="0"/>
              <a:t>(соблюдение интервала) 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3643305" y="3286124"/>
            <a:ext cx="392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Сон</a:t>
            </a:r>
            <a:endParaRPr lang="ru-RU" b="1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3571868" y="4429132"/>
            <a:ext cx="392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Прогулка  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428993" y="5000638"/>
            <a:ext cx="392909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Деятельность </a:t>
            </a:r>
          </a:p>
          <a:p>
            <a:pPr algn="ctr"/>
            <a:r>
              <a:rPr lang="ru-RU" sz="1100" dirty="0" smtClean="0"/>
              <a:t>(познавательная, художественная , музыкальная и др.)   </a:t>
            </a:r>
            <a:endParaRPr lang="ru-RU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3714745" y="6215083"/>
            <a:ext cx="392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Двигательная активность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71868" y="5643578"/>
            <a:ext cx="392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Отдых</a:t>
            </a:r>
            <a:r>
              <a:rPr lang="ru-RU" dirty="0" smtClean="0"/>
              <a:t> </a:t>
            </a:r>
            <a:r>
              <a:rPr lang="ru-RU" sz="1100" dirty="0" smtClean="0"/>
              <a:t>(игра)  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Составляющие здорового образа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2" y="6286521"/>
            <a:ext cx="185711" cy="1874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6386" name="Picture 2" descr="http://img0.liveinternet.ru/images/attach/c/2/84/216/84216390_bo1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11" y="1142984"/>
            <a:ext cx="2500328" cy="20892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1" y="3214686"/>
            <a:ext cx="22145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Питание 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2" y="1857365"/>
            <a:ext cx="5214975" cy="18466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2.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Питание</a:t>
            </a:r>
            <a:r>
              <a:rPr lang="ru-RU" dirty="0" smtClean="0"/>
              <a:t> </a:t>
            </a:r>
            <a:r>
              <a:rPr lang="ru-RU" sz="1600" dirty="0" smtClean="0"/>
              <a:t>- </a:t>
            </a:r>
            <a:r>
              <a:rPr lang="ru-RU" sz="1600" dirty="0"/>
              <a:t>это питание, обеспечивающее рост, нормальное развитие и жизнедеятельность </a:t>
            </a:r>
            <a:r>
              <a:rPr lang="ru-RU" sz="1600" dirty="0" smtClean="0"/>
              <a:t>ребенка, </a:t>
            </a:r>
            <a:r>
              <a:rPr lang="ru-RU" sz="1600" dirty="0"/>
              <a:t>способствующее укреплению его здоровья и профилактике </a:t>
            </a:r>
            <a:r>
              <a:rPr lang="ru-RU" sz="1600" dirty="0" smtClean="0"/>
              <a:t>заболеваний. </a:t>
            </a:r>
            <a:r>
              <a:rPr lang="ru-RU" sz="1600" dirty="0"/>
              <a:t>Соблюдение правил здорового питания в сочетании с регулярными физическими упражнениями сокращает риск хронических заболеваний и расстройств</a:t>
            </a:r>
          </a:p>
        </p:txBody>
      </p:sp>
      <p:pic>
        <p:nvPicPr>
          <p:cNvPr id="9" name="Picture 2" descr="http://alimero.ru/uploads/images/00/00/85/2011/07/21/2594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929068"/>
            <a:ext cx="2956120" cy="19192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728" y="5857892"/>
            <a:ext cx="2786083" cy="369332"/>
          </a:xfrm>
          <a:prstGeom prst="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Прогулка 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1" y="4143381"/>
            <a:ext cx="4095777" cy="152349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3.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Прогулка</a:t>
            </a:r>
            <a:r>
              <a:rPr lang="ru-RU" dirty="0" smtClean="0"/>
              <a:t> – это наиболее эффективный вид отдыха. Способствует повышению сопротивляемости организма и закаливает его.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Составляющие здорового образа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357958"/>
            <a:ext cx="114272" cy="1159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4857784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Физические занятия</a:t>
            </a:r>
            <a:r>
              <a:rPr lang="ru-RU" dirty="0" smtClean="0"/>
              <a:t> – </a:t>
            </a:r>
            <a:r>
              <a:rPr lang="ru-RU" sz="1600" dirty="0" smtClean="0"/>
              <a:t>улучшают работоспособность, повышают физические качества, стимулируют обмен веществ  и работу разных систем организма.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8755" y="2946794"/>
            <a:ext cx="3357587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Физические занятия 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412" name="Picture 4" descr="http://fitnessplus.ru/sites/default/files/images/967457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1" y="1071547"/>
            <a:ext cx="3357587" cy="1875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7" y="3714754"/>
            <a:ext cx="7072363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В дошкольном возрасте основная задача физических упражнений – совершенствования  у детей таких естественных движений как: </a:t>
            </a:r>
            <a:endParaRPr lang="ru-RU" sz="1600" dirty="0"/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1000101" y="4357696"/>
            <a:ext cx="1357323" cy="1357322"/>
          </a:xfrm>
          <a:prstGeom prst="upArrowCallout">
            <a:avLst>
              <a:gd name="adj1" fmla="val 883"/>
              <a:gd name="adj2" fmla="val 9115"/>
              <a:gd name="adj3" fmla="val 34902"/>
              <a:gd name="adj4" fmla="val 64977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2428860" y="4357696"/>
            <a:ext cx="1428760" cy="1357322"/>
          </a:xfrm>
          <a:prstGeom prst="upArrowCallout">
            <a:avLst>
              <a:gd name="adj1" fmla="val 7376"/>
              <a:gd name="adj2" fmla="val 8303"/>
              <a:gd name="adj3" fmla="val 37336"/>
              <a:gd name="adj4" fmla="val 6497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со стрелкой вверх 12"/>
          <p:cNvSpPr/>
          <p:nvPr/>
        </p:nvSpPr>
        <p:spPr>
          <a:xfrm>
            <a:off x="6929455" y="4357695"/>
            <a:ext cx="1857388" cy="1857388"/>
          </a:xfrm>
          <a:prstGeom prst="upArrowCallout">
            <a:avLst>
              <a:gd name="adj1" fmla="val 7376"/>
              <a:gd name="adj2" fmla="val 9701"/>
              <a:gd name="adj3" fmla="val 36840"/>
              <a:gd name="adj4" fmla="val 6497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3929059" y="4357696"/>
            <a:ext cx="1285884" cy="1357322"/>
          </a:xfrm>
          <a:prstGeom prst="upArrowCallout">
            <a:avLst>
              <a:gd name="adj1" fmla="val 15944"/>
              <a:gd name="adj2" fmla="val 10558"/>
              <a:gd name="adj3" fmla="val 36841"/>
              <a:gd name="adj4" fmla="val 6497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со стрелкой вверх 14"/>
          <p:cNvSpPr/>
          <p:nvPr/>
        </p:nvSpPr>
        <p:spPr>
          <a:xfrm>
            <a:off x="5357819" y="4357696"/>
            <a:ext cx="1500199" cy="1357322"/>
          </a:xfrm>
          <a:prstGeom prst="upArrowCallout">
            <a:avLst>
              <a:gd name="adj1" fmla="val 7376"/>
              <a:gd name="adj2" fmla="val 9927"/>
              <a:gd name="adj3" fmla="val 34090"/>
              <a:gd name="adj4" fmla="val 6497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071539" y="5143513"/>
            <a:ext cx="114300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Ходьба </a:t>
            </a:r>
            <a:endParaRPr lang="ru-RU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14811" y="5143513"/>
            <a:ext cx="71438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Бег</a:t>
            </a:r>
            <a:endParaRPr lang="ru-RU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429257" y="5072074"/>
            <a:ext cx="1357323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Метание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000892" y="5143513"/>
            <a:ext cx="1714512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Движения на равновесие</a:t>
            </a:r>
            <a:endParaRPr lang="ru-RU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500299" y="5072074"/>
            <a:ext cx="128588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Прыжки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Составляющие здорового образа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86521"/>
            <a:ext cx="114272" cy="1874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730" y="1571612"/>
            <a:ext cx="642942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</a:rPr>
              <a:t>5. Благоприятная психологическая обстановка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035951" y="2464588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536415" y="2536026"/>
            <a:ext cx="1000132" cy="642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" descr="http://s56.radikal.ru/i151/0902/50/ac3f28177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69" y="2285992"/>
            <a:ext cx="2000264" cy="1500197"/>
          </a:xfrm>
          <a:prstGeom prst="rect">
            <a:avLst/>
          </a:prstGeom>
          <a:noFill/>
        </p:spPr>
      </p:pic>
      <p:pic>
        <p:nvPicPr>
          <p:cNvPr id="18436" name="Picture 4" descr="http://kdpconsulting.ru/uploads/posts/2013-03/1363513901_obid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7" y="2357430"/>
            <a:ext cx="1684673" cy="1571636"/>
          </a:xfrm>
          <a:prstGeom prst="rect">
            <a:avLst/>
          </a:prstGeom>
          <a:noFill/>
        </p:spPr>
      </p:pic>
      <p:sp>
        <p:nvSpPr>
          <p:cNvPr id="15" name="Блок-схема: альтернативный процесс 14"/>
          <p:cNvSpPr/>
          <p:nvPr/>
        </p:nvSpPr>
        <p:spPr>
          <a:xfrm>
            <a:off x="1785919" y="3500440"/>
            <a:ext cx="2714644" cy="67866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786313" y="3500440"/>
            <a:ext cx="2500331" cy="62508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85722" y="4429132"/>
            <a:ext cx="4357719" cy="78581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380971" y="5304248"/>
            <a:ext cx="3643339" cy="78581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4786315" y="4357695"/>
            <a:ext cx="4000528" cy="78581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5048254" y="5304248"/>
            <a:ext cx="3333773" cy="60722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857356" y="371475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Взаимопонимание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57159" y="457201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Совместное времяпровождение </a:t>
            </a:r>
            <a:endParaRPr lang="ru-RU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76222" y="546498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Поддержка и помощь</a:t>
            </a:r>
            <a:endParaRPr lang="ru-RU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57753" y="3643315"/>
            <a:ext cx="1928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Брань, крик</a:t>
            </a:r>
            <a:endParaRPr lang="ru-RU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57754" y="457201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Противоречие в требованиях </a:t>
            </a:r>
            <a:endParaRPr lang="ru-RU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5619758" y="5357827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Ссоры, развод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Составляющие здорового образа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15082"/>
            <a:ext cx="114272" cy="25887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1" y="1643052"/>
            <a:ext cx="5357851" cy="13849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6</a:t>
            </a:r>
            <a:r>
              <a:rPr lang="ru-RU" sz="1600" dirty="0" smtClean="0"/>
              <a:t>. </a:t>
            </a:r>
            <a:r>
              <a:rPr lang="ru-RU" sz="1600" dirty="0" smtClean="0">
                <a:solidFill>
                  <a:srgbClr val="FF0000"/>
                </a:solidFill>
              </a:rPr>
              <a:t>Закаливание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– повышение устойчивости организма к неблагоприятному воздействию ряда факторов окружающей среды путём систематического кратковременного воздействия на организм этих же факторов в малой дозе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dskv735.mskobr.ru/images/cms/data/zozh_gimnastika_probuzhde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643050"/>
            <a:ext cx="2660745" cy="1732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143636" y="1142984"/>
            <a:ext cx="2357455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1. Хождение босиком</a:t>
            </a:r>
            <a:endParaRPr lang="ru-RU" sz="1600" b="1" dirty="0"/>
          </a:p>
        </p:txBody>
      </p:sp>
      <p:pic>
        <p:nvPicPr>
          <p:cNvPr id="1028" name="Picture 4" descr="http://kurs.znate.ru/pars_docs/refs/110/109092/109092_html_74c50e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071810"/>
            <a:ext cx="2357454" cy="17389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596" y="4768463"/>
            <a:ext cx="252411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2. Контрастный душ </a:t>
            </a:r>
          </a:p>
          <a:p>
            <a:pPr algn="ctr"/>
            <a:r>
              <a:rPr lang="ru-RU" sz="1600" b="1" dirty="0" smtClean="0"/>
              <a:t>(обливание ног)</a:t>
            </a:r>
            <a:endParaRPr lang="ru-RU" sz="1600" b="1" dirty="0"/>
          </a:p>
        </p:txBody>
      </p:sp>
      <p:pic>
        <p:nvPicPr>
          <p:cNvPr id="1030" name="Picture 6" descr="http://anginap.ru/wp-content/uploads/2013/01/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1" y="4125521"/>
            <a:ext cx="2833707" cy="1946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047990" y="3429000"/>
            <a:ext cx="2714644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3. Полоскание горла прохладной водой</a:t>
            </a:r>
            <a:endParaRPr lang="ru-RU" sz="1600" b="1" dirty="0"/>
          </a:p>
        </p:txBody>
      </p:sp>
      <p:pic>
        <p:nvPicPr>
          <p:cNvPr id="1032" name="Picture 8" descr="http://dob.1september.ru/2004/19/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11" y="3571876"/>
            <a:ext cx="2667019" cy="1708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191261" y="5250669"/>
            <a:ext cx="2571768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4. Контрастное воздушное закаливание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Что негативно влияет на здоровье ребенка?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2" y="6215082"/>
            <a:ext cx="185711" cy="25887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20482" name="Picture 2" descr="http://www.koipkro.kostroma.ru/koiro/prof-IPB/DocLib12/_w/0007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303852"/>
            <a:ext cx="3524275" cy="1964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714350" y="2857497"/>
            <a:ext cx="3286148" cy="571504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Нарушение сна у ребенка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14350" y="2000241"/>
            <a:ext cx="3286148" cy="5715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 капризный и раздражительный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14350" y="3482578"/>
            <a:ext cx="3286148" cy="80367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Сердечно сосудистые и простудные заболевания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14350" y="4429134"/>
            <a:ext cx="3286148" cy="821536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Задержка психического и физического развития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5" y="1982381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Алкоголь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714878" y="2250273"/>
            <a:ext cx="3571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Наркотики 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38755" y="423267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Курение 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429653" y="2250274"/>
            <a:ext cx="4286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Безразличие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cxnSp>
        <p:nvCxnSpPr>
          <p:cNvPr id="15" name="Прямая со стрелкой 14"/>
          <p:cNvCxnSpPr>
            <a:stCxn id="6" idx="3"/>
          </p:cNvCxnSpPr>
          <p:nvPr/>
        </p:nvCxnSpPr>
        <p:spPr>
          <a:xfrm>
            <a:off x="4000497" y="2285992"/>
            <a:ext cx="785819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3"/>
          </p:cNvCxnSpPr>
          <p:nvPr/>
        </p:nvCxnSpPr>
        <p:spPr>
          <a:xfrm>
            <a:off x="4000497" y="3143250"/>
            <a:ext cx="785819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" idx="3"/>
          </p:cNvCxnSpPr>
          <p:nvPr/>
        </p:nvCxnSpPr>
        <p:spPr>
          <a:xfrm flipV="1">
            <a:off x="4000498" y="3500440"/>
            <a:ext cx="857255" cy="3839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3"/>
          </p:cNvCxnSpPr>
          <p:nvPr/>
        </p:nvCxnSpPr>
        <p:spPr>
          <a:xfrm flipV="1">
            <a:off x="4000497" y="4071942"/>
            <a:ext cx="785819" cy="7679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758139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Как избежать травм и несчастных случаев дома?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8234"/>
            <a:ext cx="114272" cy="4571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9" y="1857364"/>
            <a:ext cx="7643867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1.Закрывайте двери и окна балкона!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9" y="2714622"/>
            <a:ext cx="7643867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2. Запрещайте только то, что угрожает жизни ребенка. Постоянно разговаривайте с ребенком и приводите весомые доводы, контролируя его действия!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9" y="3714752"/>
            <a:ext cx="7643867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3. Храните в специальных местах предметы бижутерии, косметические принадлежности, лекарства, спички, химические вещества и моющие средства.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9" y="4786322"/>
            <a:ext cx="7643867" cy="8572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4. Запретите ребенку брать в рот, монеты, пуговицы, не разрешайте сосать пальцы.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268</TotalTime>
  <Words>412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Родители несут ответственность за здоровье своих детей!</vt:lpstr>
      <vt:lpstr>Факторы, которые влияют на состояние здоровья ребенка</vt:lpstr>
      <vt:lpstr>Составляющие здорового образа жизни</vt:lpstr>
      <vt:lpstr>Составляющие здорового образа жизни</vt:lpstr>
      <vt:lpstr>Составляющие здорового образа жизни</vt:lpstr>
      <vt:lpstr>Составляющие здорового образа жизни</vt:lpstr>
      <vt:lpstr>Составляющие здорового образа жизни</vt:lpstr>
      <vt:lpstr>Что негативно влияет на здоровье ребенка?</vt:lpstr>
      <vt:lpstr>Как избежать травм и несчастных случаев дома?</vt:lpstr>
      <vt:lpstr>А самое главное правило:   ЛЮБИТЕ СВОИХ ДЕТЕЙ!!!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Родители несут ответственность за здоровье своих детей!</dc:title>
  <dc:creator>acer</dc:creator>
  <cp:lastModifiedBy>acer</cp:lastModifiedBy>
  <cp:revision>28</cp:revision>
  <dcterms:created xsi:type="dcterms:W3CDTF">2013-09-12T10:37:20Z</dcterms:created>
  <dcterms:modified xsi:type="dcterms:W3CDTF">2013-09-17T18:21:44Z</dcterms:modified>
</cp:coreProperties>
</file>