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1" r:id="rId4"/>
    <p:sldId id="263" r:id="rId5"/>
    <p:sldId id="260" r:id="rId6"/>
    <p:sldId id="266" r:id="rId7"/>
    <p:sldId id="267" r:id="rId8"/>
    <p:sldId id="268" r:id="rId9"/>
    <p:sldId id="269" r:id="rId10"/>
    <p:sldId id="262" r:id="rId11"/>
    <p:sldId id="264" r:id="rId12"/>
    <p:sldId id="276" r:id="rId13"/>
    <p:sldId id="265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80" r:id="rId23"/>
    <p:sldId id="279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60" d="100"/>
          <a:sy n="60" d="100"/>
        </p:scale>
        <p:origin x="-1068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A3EAE-422A-4AA8-91C0-42CD45359F1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9C240-92F6-47B2-ABE0-9F357B833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263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9C240-92F6-47B2-ABE0-9F357B833AC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550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ED5A6C-5EBD-FA4D-A758-52BE9B0119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3C45429-54A9-7E48-B282-131F5994A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CFFA589-93AB-4A43-914D-4823B7D17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9EACBAE-0011-E241-9CE8-8E1516870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34E958D-2385-D44C-85D8-774564D21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509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B0643E-0D4B-0A43-849B-B9FB4DB23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DD29F2C-634F-6E44-837A-140A2E9ED2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2F8A414-68A9-B343-A47C-38501B652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54C4877-0A42-CF44-ABE0-A2EB69CE4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28A4440-844D-7E43-8C2C-09060FEB4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797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D8866E1-85A0-A347-BB61-A6D9DCDD71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99827B9-CD97-1A48-BD2A-2CD5E783D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893B49-192D-D244-A7C3-0F67D4C3D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D134EE6-0365-F045-87EA-D709316F1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365BA31-0EDE-4E44-ADDF-CFE4AAFFF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128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DC7A9B-DA28-EC44-B428-E85B5223D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76C6B5-3148-A046-B378-3EF108320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B05874B-BE04-4B43-A9E1-38F6CC549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1782BD-918E-4546-80EF-43CC2FA8A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CCA23B7-64ED-794D-B953-0AA8C62A8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572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C1681A-118F-2E4B-8FF4-CCB640C08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F945C0E-5B42-F648-8A3A-8739DC5BAC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0A30A41-DDE6-464F-AA7C-5015E542E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92191FE-A34E-924E-9BB5-5A0FD4564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0125EA4-31D9-FA4E-949A-44E0C4D11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201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67FB1F-1179-0E4E-8222-DD6BE528F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C449BCD-8E67-2E44-8F19-EAD85531DD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BCF22B4-E53E-504D-BA90-EC9CE29116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7166BE9-39ED-AD42-B2C4-8034E714E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16F62D7-716A-2F48-BEA9-880ECE5EB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15E3DE6-53B9-074B-8BC2-235E6D6F7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741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810472-4443-BB46-A528-E4020100E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EDD1C62-4CDA-4549-A38A-B3A91DC17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D4B0D5D-1D8B-CE41-8BDA-7D47A7061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D7B6982-612A-324D-8F85-0B16D52A2E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906E887-B4F2-154D-942A-C652D2D79C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B654FF2-478D-6546-B922-83C48B337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48D6745-9FEC-B145-AB32-7A400128D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00D517B-C7D5-8045-96A9-5765F1555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865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8B378A-3621-0248-B1F9-410B00A2C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DAD5528-41AA-5F46-8382-3F2450793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6EE8A7C-83D7-6D4D-B27A-A5A16F484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6F653ED-6EB2-004E-939B-8EA1C7144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44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D805B3B-F330-9847-B2A3-F50B7E891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63B6DF7-EEFA-3145-AF03-3BE23B541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00CD9CB-EC0F-4F4B-97B6-2A2957388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59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D51D75-C609-074E-A80A-15415135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EF02C7A-DBDA-224F-BDF9-9CA549432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332C64F-EF86-164C-B408-FB19BA4A99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E40DA00-D2B4-2B42-8FBC-16EEAC031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B2B2561-7412-3144-8BE3-80B84EED0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82BA369-60FE-F64E-8D7C-16977CA75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910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02CD63-8ACE-184C-990B-43A21596D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B7DF7AB-35F3-8646-A393-B25324B9A4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847B47A-C119-9443-B8D0-5725250B4A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4328169-07BC-B143-B121-1233E1B15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C301444-B33F-9448-B668-846D4CAAB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CCEB9B6-5BDF-4E46-B0E3-5AC92A9F7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32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3FAC06-5E8F-9E49-89BE-9EC12E8EA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2581FDD-5DE8-3C4A-BFD6-FA14C3F73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8ACAA4B-1374-7540-AB62-44B18CD0C0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6B641-760C-9940-9FF4-077BAAA795C1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DC1AC85-8190-2D4F-8398-8A008CD812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91B23DB-CD0F-644C-A728-F2F8E1C8AB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E895-B96D-5440-A624-B2A6B88C7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17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767376/5c4393f7-bd28-4fed-a6f3-72d61e750967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6" y="0"/>
            <a:ext cx="12173094" cy="684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F5C2A9-95B5-9645-99CF-7499A11413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2200" y="1371600"/>
            <a:ext cx="8229600" cy="23876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сказки</a:t>
            </a:r>
          </a:p>
        </p:txBody>
      </p:sp>
    </p:spTree>
    <p:extLst>
      <p:ext uri="{BB962C8B-B14F-4D97-AF65-F5344CB8AC3E}">
        <p14:creationId xmlns:p14="http://schemas.microsoft.com/office/powerpoint/2010/main" val="395800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A39B1D-42E0-3042-99D1-C088C3FCB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Жанровые особенности сказок: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13792" y="4669221"/>
            <a:ext cx="3177208" cy="1447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поучительный характер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61392" y="1773621"/>
            <a:ext cx="3177208" cy="1447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изображение борьбы добра со злом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947992" y="1773621"/>
            <a:ext cx="3169325" cy="1447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конец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42792" y="3221421"/>
            <a:ext cx="3169325" cy="1447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наличие различных вариантов сюжета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947991" y="4669221"/>
            <a:ext cx="3169325" cy="1447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персонажей на положительных и отрицательных</a:t>
            </a:r>
          </a:p>
        </p:txBody>
      </p:sp>
    </p:spTree>
    <p:extLst>
      <p:ext uri="{BB962C8B-B14F-4D97-AF65-F5344CB8AC3E}">
        <p14:creationId xmlns:p14="http://schemas.microsoft.com/office/powerpoint/2010/main" val="58050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26EBA8-2AB7-A94A-A64B-48A0E4571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художественного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мира: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62000" y="4419599"/>
            <a:ext cx="3581400" cy="168428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Интонация живого рассказа 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52600" y="1773618"/>
            <a:ext cx="3581400" cy="180777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Стилистические формулы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20000" y="1773619"/>
            <a:ext cx="3626525" cy="18077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Ретардация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05600" y="4419600"/>
            <a:ext cx="3626525" cy="168428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портретных описаний героев, описаний их характера и точных указаний.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49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un9-6.userapi.com/c858032/v858032153/c3940/yuMFEfS9V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48" y="-18683"/>
            <a:ext cx="12215648" cy="687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365125"/>
            <a:ext cx="80010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русских народных сказок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характерно: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0" y="2057400"/>
            <a:ext cx="8763000" cy="419576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Широкое использование слов, имеющих эмоционально-стилистическую окраску;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кратких, усеченных форм прилагательных;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частое использование эмоционально-экспрессивной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лексики;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широкое использование определенных сочетаний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слов;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многочисленных эпитетов,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метафор, олицетворений;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стилистических фигур анафора и синтаксический параллелизм.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54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Срезневского: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мифические (былинные);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лицах, исторических событиях и частной жизни;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фантастическо-юмористические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052" name="Picture 4" descr="https://upload.wikimedia.org/wikipedia/commons/e/e3/Sreznevskiy_Izmail_Ivanovich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27" r="98985">
                        <a14:foregroundMark x1="32107" y1="21719" x2="52919" y2="5656"/>
                        <a14:foregroundMark x1="38071" y1="7579" x2="46827" y2="3507"/>
                        <a14:foregroundMark x1="50000" y1="3507" x2="57487" y2="6900"/>
                        <a14:foregroundMark x1="59137" y1="5656" x2="62310" y2="18213"/>
                        <a14:foregroundMark x1="63452" y1="13575" x2="65228" y2="24548"/>
                        <a14:foregroundMark x1="61294" y1="8824" x2="62690" y2="9729"/>
                        <a14:foregroundMark x1="63832" y1="10973" x2="64848" y2="10973"/>
                        <a14:backgroundMark x1="16244" y1="51471" x2="29695" y2="34502"/>
                        <a14:backgroundMark x1="71193" y1="36765" x2="83122" y2="505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593" y="1295400"/>
            <a:ext cx="4483043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71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Снегирева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19600" y="2667000"/>
            <a:ext cx="3733800" cy="2133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мифические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житейские.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богатырские;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38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Бессонова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05200" y="1905000"/>
            <a:ext cx="5181600" cy="4351338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былевые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не богатырские;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былевые, богатырские;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лубочные;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бытовые (сюда же входят и 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86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Ореста Миллера: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52600" y="2209799"/>
            <a:ext cx="4800600" cy="39671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мифические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 сказки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нравственно-мифические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богатырские сюжеты;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sun9-60.userapi.com/c857132/v857132993/22c28/s_3mOhefZ_Q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513" y="1524000"/>
            <a:ext cx="3648903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2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Романова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0" y="1981200"/>
            <a:ext cx="4038600" cy="4351338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мифические;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юмористические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космогонические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93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Владимирова: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62400" y="1828800"/>
            <a:ext cx="5181600" cy="4351338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животного эпоса;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мифологического характера;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древне-былевого культурного характера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071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41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Халанского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76400" y="2819400"/>
            <a:ext cx="4800600" cy="198437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определения в общие рубрики.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sun9-2.userapi.com/c858332/v858332993/c2e6d/0ktxKXg3WC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219200"/>
            <a:ext cx="3487976" cy="530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67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un9-64.userapi.com/c857536/v857536153/c20e1/NUOd8BXQ70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" y="16565"/>
            <a:ext cx="12188687" cy="689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9E4775-89D3-6C46-BD47-5E09C42DA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856" y="9144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– это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800FB21-2EBE-174E-9449-8D91B53EF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33600"/>
            <a:ext cx="9447144" cy="2819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 устных повествований с фантастическим вымыслом, формы которого складывались в первоначальной связи с мифологией и в художественно преображенном виде сделались неотделимым свойством этого жанра фольклорной прозы.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77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 Смирнова: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57600" y="2438400"/>
            <a:ext cx="5181600" cy="3205163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животных;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и человеке;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борьбе с нечистой силой.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938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-Евстигнеевой: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0200" y="2438400"/>
            <a:ext cx="5181600" cy="3433763"/>
          </a:xfrm>
        </p:spPr>
        <p:txBody>
          <a:bodyPr/>
          <a:lstStyle/>
          <a:p>
            <a:r>
              <a:rPr lang="ru-RU" dirty="0" smtClean="0"/>
              <a:t>художественные </a:t>
            </a:r>
            <a:r>
              <a:rPr lang="ru-RU" dirty="0"/>
              <a:t>(народные и авторские) сказки;</a:t>
            </a:r>
          </a:p>
          <a:p>
            <a:r>
              <a:rPr lang="ru-RU" dirty="0" smtClean="0"/>
              <a:t>психотерапевтические </a:t>
            </a:r>
            <a:r>
              <a:rPr lang="ru-RU" dirty="0"/>
              <a:t>сказки;</a:t>
            </a:r>
          </a:p>
          <a:p>
            <a:r>
              <a:rPr lang="ru-RU" dirty="0" smtClean="0"/>
              <a:t>дидактические </a:t>
            </a:r>
            <a:r>
              <a:rPr lang="ru-RU" dirty="0"/>
              <a:t>сказки;	</a:t>
            </a:r>
          </a:p>
          <a:p>
            <a:r>
              <a:rPr lang="ru-RU" dirty="0" smtClean="0"/>
              <a:t>медитативные </a:t>
            </a:r>
            <a:r>
              <a:rPr lang="ru-RU" dirty="0"/>
              <a:t>сказки.</a:t>
            </a:r>
          </a:p>
          <a:p>
            <a:endParaRPr lang="ru-RU" dirty="0"/>
          </a:p>
        </p:txBody>
      </p:sp>
      <p:pic>
        <p:nvPicPr>
          <p:cNvPr id="9218" name="Picture 2" descr="https://sun9-61.userapi.com/c858224/v858224993/c49a9/Dp8vbOhIp6A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7" r="6140"/>
          <a:stretch/>
        </p:blipFill>
        <p:spPr bwMode="auto">
          <a:xfrm>
            <a:off x="7315200" y="1371600"/>
            <a:ext cx="3421117" cy="514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0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0200" y="1828800"/>
            <a:ext cx="5181600" cy="4351338"/>
          </a:xfrm>
        </p:spPr>
        <p:txBody>
          <a:bodyPr>
            <a:normAutofit/>
          </a:bodyPr>
          <a:lstStyle/>
          <a:p>
            <a:r>
              <a:rPr lang="ru-RU" dirty="0" smtClean="0"/>
              <a:t>волшебные </a:t>
            </a:r>
            <a:r>
              <a:rPr lang="ru-RU" dirty="0"/>
              <a:t>сказки </a:t>
            </a:r>
          </a:p>
          <a:p>
            <a:r>
              <a:rPr lang="ru-RU" dirty="0"/>
              <a:t>кумулятивные</a:t>
            </a:r>
          </a:p>
          <a:p>
            <a:r>
              <a:rPr lang="ru-RU" dirty="0"/>
              <a:t>сказки о животных, растениях, неживой природе и предметах, </a:t>
            </a:r>
          </a:p>
          <a:p>
            <a:r>
              <a:rPr lang="ru-RU" dirty="0"/>
              <a:t>бытовые </a:t>
            </a:r>
          </a:p>
          <a:p>
            <a:r>
              <a:rPr lang="ru-RU" dirty="0"/>
              <a:t>н</a:t>
            </a:r>
            <a:r>
              <a:rPr lang="ru-RU" dirty="0" smtClean="0"/>
              <a:t>ебылицы</a:t>
            </a:r>
          </a:p>
          <a:p>
            <a:r>
              <a:rPr lang="ru-RU" dirty="0" smtClean="0"/>
              <a:t>докучные</a:t>
            </a:r>
            <a:endParaRPr lang="ru-RU" dirty="0"/>
          </a:p>
          <a:p>
            <a:endParaRPr lang="ru-RU" dirty="0"/>
          </a:p>
        </p:txBody>
      </p:sp>
      <p:pic>
        <p:nvPicPr>
          <p:cNvPr id="10242" name="Picture 2" descr="https://sun9-39.userapi.com/c857220/v857220993/2134c/XXHYALuTS6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447800"/>
            <a:ext cx="3578058" cy="487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90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Афанасьева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95903" y="2743200"/>
            <a:ext cx="3505200" cy="3586163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волшебные;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бытовые.</a:t>
            </a:r>
          </a:p>
          <a:p>
            <a:endParaRPr lang="ru-RU" dirty="0"/>
          </a:p>
        </p:txBody>
      </p:sp>
      <p:pic>
        <p:nvPicPr>
          <p:cNvPr id="11266" name="Picture 2" descr="https://sun9-38.userapi.com/c854020/v854020993/13e68b/fpH1lCfvYC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668" l="0" r="100000">
                        <a14:backgroundMark x1="1818" y1="37209" x2="1818" y2="42857"/>
                        <a14:backgroundMark x1="1818" y1="63123" x2="0" y2="601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447800"/>
            <a:ext cx="3759200" cy="514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45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Саша\Фоны 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6E0116-CDD1-7642-9DC8-04A9FDCA7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03764"/>
            <a:ext cx="10134600" cy="1157288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сказки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75792" y="1461052"/>
            <a:ext cx="27432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особая форма построения и поэтика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4192" y="3200400"/>
            <a:ext cx="27432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поступательное развитие действия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43200" y="5009322"/>
            <a:ext cx="27432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необычность изображаемых событий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20000" y="1461052"/>
            <a:ext cx="27432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особая форма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повествования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31795" y="3200400"/>
            <a:ext cx="2720009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развлекательность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81800" y="5009322"/>
            <a:ext cx="271007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на вымысел и назидательность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24399" y="3048000"/>
            <a:ext cx="2743201" cy="106017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сюжетность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9292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un9-39.userapi.com/c858528/v858528153/21fa3/Gbn18ADnX4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4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E32183-7EFB-6C42-94F0-CCD74DF8E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650815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 сказки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DCD131-470D-BB45-8FF3-169479127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731" y="3719503"/>
            <a:ext cx="1047430" cy="4476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Зачин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914400" y="2229446"/>
            <a:ext cx="7162800" cy="1377150"/>
            <a:chOff x="914400" y="2229446"/>
            <a:chExt cx="7162800" cy="1377150"/>
          </a:xfrm>
        </p:grpSpPr>
        <p:cxnSp>
          <p:nvCxnSpPr>
            <p:cNvPr id="4" name="Прямая со стрелкой 3">
              <a:extLst>
                <a:ext uri="{FF2B5EF4-FFF2-40B4-BE49-F238E27FC236}">
                  <a16:creationId xmlns:a16="http://schemas.microsoft.com/office/drawing/2014/main" xmlns="" id="{6EDCDAA8-D2D6-5541-8A36-9B51ECA182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4400" y="3590331"/>
              <a:ext cx="1335902" cy="9413"/>
            </a:xfrm>
            <a:prstGeom prst="straightConnector1">
              <a:avLst/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>
              <a:extLst>
                <a:ext uri="{FF2B5EF4-FFF2-40B4-BE49-F238E27FC236}">
                  <a16:creationId xmlns:a16="http://schemas.microsoft.com/office/drawing/2014/main" xmlns="" id="{471B4AB5-66E7-174F-B0AD-C4B64A7C92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50302" y="2229448"/>
              <a:ext cx="2196701" cy="1360884"/>
            </a:xfrm>
            <a:prstGeom prst="straightConnector1">
              <a:avLst/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>
              <a:extLst>
                <a:ext uri="{FF2B5EF4-FFF2-40B4-BE49-F238E27FC236}">
                  <a16:creationId xmlns:a16="http://schemas.microsoft.com/office/drawing/2014/main" xmlns="" id="{833681BE-1B10-B440-ABC6-BC6F622C372E}"/>
                </a:ext>
              </a:extLst>
            </p:cNvPr>
            <p:cNvCxnSpPr>
              <a:cxnSpLocks/>
            </p:cNvCxnSpPr>
            <p:nvPr/>
          </p:nvCxnSpPr>
          <p:spPr>
            <a:xfrm>
              <a:off x="4460141" y="2229446"/>
              <a:ext cx="2179738" cy="1360885"/>
            </a:xfrm>
            <a:prstGeom prst="straightConnector1">
              <a:avLst/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>
              <a:extLst>
                <a:ext uri="{FF2B5EF4-FFF2-40B4-BE49-F238E27FC236}">
                  <a16:creationId xmlns:a16="http://schemas.microsoft.com/office/drawing/2014/main" xmlns="" id="{798B2EAF-EEED-CB4D-A854-1A37C15045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39880" y="3595037"/>
              <a:ext cx="1437320" cy="11559"/>
            </a:xfrm>
            <a:prstGeom prst="straightConnector1">
              <a:avLst/>
            </a:prstGeom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D8E48F80-6D1B-DD4A-A325-0A82730F5502}"/>
              </a:ext>
            </a:extLst>
          </p:cNvPr>
          <p:cNvSpPr txBox="1"/>
          <p:nvPr/>
        </p:nvSpPr>
        <p:spPr>
          <a:xfrm rot="19725682">
            <a:off x="2091616" y="2800381"/>
            <a:ext cx="1431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Завязка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17F74D7E-C267-884D-8EE8-4EDB9DD85CAA}"/>
              </a:ext>
            </a:extLst>
          </p:cNvPr>
          <p:cNvSpPr txBox="1"/>
          <p:nvPr/>
        </p:nvSpPr>
        <p:spPr>
          <a:xfrm>
            <a:off x="3380308" y="1749574"/>
            <a:ext cx="2188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Кульминация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96B421CA-B00B-B44B-AE0C-88538FDB4F1C}"/>
              </a:ext>
            </a:extLst>
          </p:cNvPr>
          <p:cNvSpPr txBox="1"/>
          <p:nvPr/>
        </p:nvSpPr>
        <p:spPr>
          <a:xfrm rot="1921672">
            <a:off x="5593569" y="2800380"/>
            <a:ext cx="1299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Развязка</a:t>
            </a:r>
            <a:r>
              <a:rPr lang="ru-RU" dirty="0"/>
              <a:t>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C1824E2-6B69-384D-9C05-D9588792F609}"/>
              </a:ext>
            </a:extLst>
          </p:cNvPr>
          <p:cNvSpPr txBox="1"/>
          <p:nvPr/>
        </p:nvSpPr>
        <p:spPr>
          <a:xfrm rot="10800000" flipV="1">
            <a:off x="6877184" y="3616267"/>
            <a:ext cx="1223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</a:p>
        </p:txBody>
      </p:sp>
    </p:spTree>
    <p:extLst>
      <p:ext uri="{BB962C8B-B14F-4D97-AF65-F5344CB8AC3E}">
        <p14:creationId xmlns:p14="http://schemas.microsoft.com/office/powerpoint/2010/main" val="202451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67.userapi.com/c855424/v855424153/13e230/Rahc0JDxxR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8738"/>
            <a:ext cx="12191999" cy="689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BB0B0A-0D9E-4C41-ACFE-EA2570114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914400"/>
            <a:ext cx="8458201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построения сказок: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E45FEC-6E95-A741-9BE0-CC440320D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0800" y="2590800"/>
            <a:ext cx="7543800" cy="213360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Во всех случаях конфликт или проблема проявляется при нарушении героем запрета, поставленного условия, невыполнении обещания, появлении нового героя с его потребностями и претензиями.</a:t>
            </a:r>
          </a:p>
        </p:txBody>
      </p:sp>
    </p:spTree>
    <p:extLst>
      <p:ext uri="{BB962C8B-B14F-4D97-AF65-F5344CB8AC3E}">
        <p14:creationId xmlns:p14="http://schemas.microsoft.com/office/powerpoint/2010/main" val="343406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un9-67.userapi.com/c855424/v855424153/13e230/Rahc0JDxxR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8738"/>
            <a:ext cx="12191999" cy="689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1869" y="2539791"/>
            <a:ext cx="8458200" cy="182880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волшебной сказке конфликт или безвыходная ситуация чаще всего решается с помощью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волшебства.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2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un9-67.userapi.com/c855424/v855424153/13e230/Rahc0JDxxR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8738"/>
            <a:ext cx="12191999" cy="689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7169" y="2514600"/>
            <a:ext cx="7467600" cy="14509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3. В бытовой сказке или в сказках о животных конфликт решается, благодаря смекалке и находчивости. </a:t>
            </a:r>
          </a:p>
        </p:txBody>
      </p:sp>
    </p:spTree>
    <p:extLst>
      <p:ext uri="{BB962C8B-B14F-4D97-AF65-F5344CB8AC3E}">
        <p14:creationId xmlns:p14="http://schemas.microsoft.com/office/powerpoint/2010/main" val="14181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un9-67.userapi.com/c855424/v855424153/13e230/Rahc0JDxxR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8738"/>
            <a:ext cx="12191999" cy="689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9069" y="2438400"/>
            <a:ext cx="7543800" cy="17557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Сама по себе задача или противоречие может быть изначально заложена в содержание сказок, чаще это бывает в бытовых сюжетах. </a:t>
            </a:r>
          </a:p>
        </p:txBody>
      </p:sp>
    </p:spTree>
    <p:extLst>
      <p:ext uri="{BB962C8B-B14F-4D97-AF65-F5344CB8AC3E}">
        <p14:creationId xmlns:p14="http://schemas.microsoft.com/office/powerpoint/2010/main" val="31623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un9-67.userapi.com/c855424/v855424153/13e230/Rahc0JDxxR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8738"/>
            <a:ext cx="12191999" cy="689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2200" y="2438399"/>
            <a:ext cx="7696200" cy="167640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5. В иных ситуациях задача "растворена" в сюжете сказки, представлена как абстрактное проблемное поле. </a:t>
            </a:r>
          </a:p>
        </p:txBody>
      </p:sp>
    </p:spTree>
    <p:extLst>
      <p:ext uri="{BB962C8B-B14F-4D97-AF65-F5344CB8AC3E}">
        <p14:creationId xmlns:p14="http://schemas.microsoft.com/office/powerpoint/2010/main" val="4379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429</Words>
  <Application>Microsoft Office PowerPoint</Application>
  <PresentationFormat>Произвольный</PresentationFormat>
  <Paragraphs>95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Русские народные сказки</vt:lpstr>
      <vt:lpstr>Сказка – это </vt:lpstr>
      <vt:lpstr>Признаки сказки</vt:lpstr>
      <vt:lpstr>Композиция сказки</vt:lpstr>
      <vt:lpstr>Особенности построения сказок:</vt:lpstr>
      <vt:lpstr>Презентация PowerPoint</vt:lpstr>
      <vt:lpstr>Презентация PowerPoint</vt:lpstr>
      <vt:lpstr>Презентация PowerPoint</vt:lpstr>
      <vt:lpstr>Презентация PowerPoint</vt:lpstr>
      <vt:lpstr>Жанровые особенности сказок:</vt:lpstr>
      <vt:lpstr>Особенности художественного мира:</vt:lpstr>
      <vt:lpstr>Для русских народных сказок характерно:</vt:lpstr>
      <vt:lpstr>Классификация Срезневского:</vt:lpstr>
      <vt:lpstr>Классификация Снегирева:</vt:lpstr>
      <vt:lpstr>Классификация Бессонова:</vt:lpstr>
      <vt:lpstr>Классификация Ореста Миллера: </vt:lpstr>
      <vt:lpstr>Классификация Романова:</vt:lpstr>
      <vt:lpstr>Классификация Владимирова:</vt:lpstr>
      <vt:lpstr>Классификация Халанского:</vt:lpstr>
      <vt:lpstr>Классификация  Смирнова: </vt:lpstr>
      <vt:lpstr>Классификация Зинкевич-Евстигнеевой:</vt:lpstr>
      <vt:lpstr>Классификация Проппа:</vt:lpstr>
      <vt:lpstr>Классификация Афанасьева: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сказки</dc:title>
  <dc:creator>солнышко</dc:creator>
  <cp:lastModifiedBy>солнышко</cp:lastModifiedBy>
  <cp:revision>20</cp:revision>
  <dcterms:modified xsi:type="dcterms:W3CDTF">2019-10-28T04:27:39Z</dcterms:modified>
</cp:coreProperties>
</file>