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4" r:id="rId5"/>
    <p:sldId id="273" r:id="rId6"/>
    <p:sldId id="265" r:id="rId7"/>
    <p:sldId id="266" r:id="rId8"/>
    <p:sldId id="267" r:id="rId9"/>
    <p:sldId id="268" r:id="rId10"/>
    <p:sldId id="269" r:id="rId11"/>
    <p:sldId id="270" r:id="rId12"/>
    <p:sldId id="271" r:id="rId13"/>
    <p:sldId id="272" r:id="rId14"/>
    <p:sldId id="274" r:id="rId15"/>
    <p:sldId id="276"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476" y="6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4135041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2114009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992233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4039904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1922468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908281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648196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210884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642580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2423488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CCFC04-6014-49F3-B973-D394CA338AC0}" type="datetimeFigureOut">
              <a:rPr lang="ru-RU" smtClean="0"/>
              <a:pPr/>
              <a:t>22.03.2020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AEA605-A0CA-46D1-A534-BBC0E77E6A35}" type="slidenum">
              <a:rPr lang="ru-RU" smtClean="0"/>
              <a:pPr/>
              <a:t>‹#›</a:t>
            </a:fld>
            <a:endParaRPr lang="ru-RU"/>
          </a:p>
        </p:txBody>
      </p:sp>
    </p:spTree>
    <p:extLst>
      <p:ext uri="{BB962C8B-B14F-4D97-AF65-F5344CB8AC3E}">
        <p14:creationId xmlns:p14="http://schemas.microsoft.com/office/powerpoint/2010/main" val="1984738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CCFC04-6014-49F3-B973-D394CA338AC0}" type="datetimeFigureOut">
              <a:rPr lang="ru-RU" smtClean="0"/>
              <a:pPr/>
              <a:t>22.03.2020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AEA605-A0CA-46D1-A534-BBC0E77E6A35}" type="slidenum">
              <a:rPr lang="ru-RU" smtClean="0"/>
              <a:pPr/>
              <a:t>‹#›</a:t>
            </a:fld>
            <a:endParaRPr lang="ru-RU"/>
          </a:p>
        </p:txBody>
      </p:sp>
    </p:spTree>
    <p:extLst>
      <p:ext uri="{BB962C8B-B14F-4D97-AF65-F5344CB8AC3E}">
        <p14:creationId xmlns:p14="http://schemas.microsoft.com/office/powerpoint/2010/main" val="776056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47664" y="1124744"/>
            <a:ext cx="6810550" cy="2585323"/>
          </a:xfrm>
          <a:prstGeom prst="rect">
            <a:avLst/>
          </a:prstGeom>
          <a:noFill/>
        </p:spPr>
        <p:txBody>
          <a:bodyPr wrap="square" lIns="91440" tIns="45720" rIns="91440" bIns="45720">
            <a:spAutoFit/>
          </a:bodyPr>
          <a:lstStyle/>
          <a:p>
            <a:pPr algn="ctr"/>
            <a:r>
              <a:rPr lang="ru-RU" sz="5400" b="1" cap="none" spc="500" dirty="0" smtClean="0">
                <a:ln w="18000">
                  <a:solidFill>
                    <a:srgbClr val="002060"/>
                  </a:solidFill>
                  <a:prstDash val="solid"/>
                  <a:miter lim="800000"/>
                </a:ln>
                <a:blipFill dpi="0" rotWithShape="1">
                  <a:blip r:embed="rId2"/>
                  <a:srcRect/>
                  <a:tile tx="0" ty="0" sx="100000" sy="100000" flip="none" algn="tl"/>
                </a:blipFill>
                <a:effectLst>
                  <a:outerShdw blurRad="25500" dist="23000" dir="7020000" algn="tl">
                    <a:srgbClr val="000000">
                      <a:alpha val="50000"/>
                    </a:srgbClr>
                  </a:outerShdw>
                </a:effectLst>
              </a:rPr>
              <a:t>САГААЛГАН</a:t>
            </a:r>
          </a:p>
          <a:p>
            <a:pPr algn="ctr"/>
            <a:r>
              <a:rPr lang="ru-RU" sz="5400" b="1" cap="none" spc="500" smtClean="0">
                <a:ln w="18000">
                  <a:solidFill>
                    <a:srgbClr val="002060"/>
                  </a:solidFill>
                  <a:prstDash val="solid"/>
                  <a:miter lim="800000"/>
                </a:ln>
                <a:blipFill dpi="0" rotWithShape="1">
                  <a:blip r:embed="rId2"/>
                  <a:srcRect/>
                  <a:tile tx="0" ty="0" sx="100000" sy="100000" flip="none" algn="tl"/>
                </a:blipFill>
                <a:effectLst>
                  <a:outerShdw blurRad="25500" dist="23000" dir="7020000" algn="tl">
                    <a:srgbClr val="000000">
                      <a:alpha val="50000"/>
                    </a:srgbClr>
                  </a:outerShdw>
                </a:effectLst>
              </a:rPr>
              <a:t>Праздник Белого </a:t>
            </a:r>
            <a:r>
              <a:rPr lang="ru-RU" sz="5400" b="1" cap="none" spc="500" dirty="0" smtClean="0">
                <a:ln w="18000">
                  <a:solidFill>
                    <a:srgbClr val="002060"/>
                  </a:solidFill>
                  <a:prstDash val="solid"/>
                  <a:miter lim="800000"/>
                </a:ln>
                <a:blipFill dpi="0" rotWithShape="1">
                  <a:blip r:embed="rId2"/>
                  <a:srcRect/>
                  <a:tile tx="0" ty="0" sx="100000" sy="100000" flip="none" algn="tl"/>
                </a:blipFill>
                <a:effectLst>
                  <a:outerShdw blurRad="25500" dist="23000" dir="7020000" algn="tl">
                    <a:srgbClr val="000000">
                      <a:alpha val="50000"/>
                    </a:srgbClr>
                  </a:outerShdw>
                </a:effectLst>
              </a:rPr>
              <a:t>месяца</a:t>
            </a:r>
            <a:endParaRPr lang="ru-RU" sz="5400" b="1" cap="none" spc="500" dirty="0">
              <a:ln w="18000">
                <a:solidFill>
                  <a:srgbClr val="002060"/>
                </a:solidFill>
                <a:prstDash val="solid"/>
                <a:miter lim="800000"/>
              </a:ln>
              <a:blipFill dpi="0" rotWithShape="1">
                <a:blip r:embed="rId2"/>
                <a:srcRect/>
                <a:tile tx="0" ty="0" sx="100000" sy="100000" flip="none" algn="tl"/>
              </a:blipFill>
              <a:effectLst>
                <a:outerShdw blurRad="25500" dist="23000" dir="7020000" algn="tl">
                  <a:srgbClr val="000000">
                    <a:alpha val="50000"/>
                  </a:srgbClr>
                </a:outerShdw>
              </a:effectLst>
            </a:endParaRPr>
          </a:p>
        </p:txBody>
      </p:sp>
      <p:sp>
        <p:nvSpPr>
          <p:cNvPr id="5" name="Rectangle 5"/>
          <p:cNvSpPr>
            <a:spLocks noChangeArrowheads="1"/>
          </p:cNvSpPr>
          <p:nvPr/>
        </p:nvSpPr>
        <p:spPr bwMode="auto">
          <a:xfrm>
            <a:off x="899592" y="4437112"/>
            <a:ext cx="7272337" cy="1938992"/>
          </a:xfrm>
          <a:prstGeom prst="rect">
            <a:avLst/>
          </a:prstGeom>
          <a:noFill/>
          <a:ln w="9525">
            <a:noFill/>
            <a:miter lim="800000"/>
            <a:headEnd/>
            <a:tailEnd/>
          </a:ln>
        </p:spPr>
        <p:txBody>
          <a:bodyPr wrap="square">
            <a:spAutoFit/>
          </a:bodyPr>
          <a:lstStyle/>
          <a:p>
            <a:pPr algn="ctr"/>
            <a:r>
              <a:rPr lang="ru-RU" sz="2400" i="1" dirty="0" smtClean="0">
                <a:solidFill>
                  <a:schemeClr val="accent1">
                    <a:lumMod val="75000"/>
                  </a:schemeClr>
                </a:solidFill>
              </a:rPr>
              <a:t>МБДОУ Детский сад№27 «</a:t>
            </a:r>
            <a:r>
              <a:rPr lang="ru-RU" sz="2400" i="1" dirty="0" err="1" smtClean="0">
                <a:solidFill>
                  <a:schemeClr val="accent1">
                    <a:lumMod val="75000"/>
                  </a:schemeClr>
                </a:solidFill>
              </a:rPr>
              <a:t>Сэсэг</a:t>
            </a:r>
            <a:r>
              <a:rPr lang="ru-RU" sz="2400" i="1" dirty="0" smtClean="0">
                <a:solidFill>
                  <a:schemeClr val="accent1">
                    <a:lumMod val="75000"/>
                  </a:schemeClr>
                </a:solidFill>
              </a:rPr>
              <a:t>»</a:t>
            </a:r>
          </a:p>
          <a:p>
            <a:pPr algn="ctr"/>
            <a:r>
              <a:rPr lang="ru-RU" sz="2400" i="1" dirty="0" smtClean="0">
                <a:solidFill>
                  <a:schemeClr val="accent1">
                    <a:lumMod val="75000"/>
                  </a:schemeClr>
                </a:solidFill>
              </a:rPr>
              <a:t>Средняя группа «Одуванчик»</a:t>
            </a:r>
          </a:p>
          <a:p>
            <a:pPr algn="ctr"/>
            <a:r>
              <a:rPr lang="ru-RU" sz="2400" i="1" dirty="0" smtClean="0">
                <a:solidFill>
                  <a:schemeClr val="accent1">
                    <a:lumMod val="75000"/>
                  </a:schemeClr>
                </a:solidFill>
              </a:rPr>
              <a:t>Воспитатели: </a:t>
            </a:r>
            <a:r>
              <a:rPr lang="ru-RU" sz="2400" i="1" dirty="0" err="1" smtClean="0">
                <a:solidFill>
                  <a:schemeClr val="accent1">
                    <a:lumMod val="75000"/>
                  </a:schemeClr>
                </a:solidFill>
              </a:rPr>
              <a:t>Намсараева</a:t>
            </a:r>
            <a:r>
              <a:rPr lang="ru-RU" sz="2400" i="1" dirty="0" smtClean="0">
                <a:solidFill>
                  <a:schemeClr val="accent1">
                    <a:lumMod val="75000"/>
                  </a:schemeClr>
                </a:solidFill>
              </a:rPr>
              <a:t> В.А.</a:t>
            </a:r>
          </a:p>
          <a:p>
            <a:pPr algn="ctr"/>
            <a:r>
              <a:rPr lang="ru-RU" sz="2400" i="1" dirty="0" smtClean="0">
                <a:solidFill>
                  <a:schemeClr val="accent1">
                    <a:lumMod val="75000"/>
                  </a:schemeClr>
                </a:solidFill>
              </a:rPr>
              <a:t>Шарапова С.Г.</a:t>
            </a:r>
            <a:endParaRPr lang="ru-RU" sz="2400" i="1" dirty="0" smtClean="0">
              <a:solidFill>
                <a:schemeClr val="accent1">
                  <a:lumMod val="75000"/>
                </a:schemeClr>
              </a:solidFill>
            </a:endParaRPr>
          </a:p>
          <a:p>
            <a:pPr algn="ctr"/>
            <a:r>
              <a:rPr lang="ru-RU" sz="2400" i="1" dirty="0" smtClean="0">
                <a:solidFill>
                  <a:schemeClr val="accent1">
                    <a:lumMod val="75000"/>
                  </a:schemeClr>
                </a:solidFill>
              </a:rPr>
              <a:t>                         </a:t>
            </a:r>
            <a:endParaRPr lang="ru-RU" sz="2400" i="1" dirty="0">
              <a:solidFill>
                <a:schemeClr val="accent1">
                  <a:lumMod val="75000"/>
                </a:schemeClr>
              </a:solidFill>
            </a:endParaRPr>
          </a:p>
        </p:txBody>
      </p:sp>
    </p:spTree>
    <p:extLst>
      <p:ext uri="{BB962C8B-B14F-4D97-AF65-F5344CB8AC3E}">
        <p14:creationId xmlns:p14="http://schemas.microsoft.com/office/powerpoint/2010/main" val="597301656"/>
      </p:ext>
    </p:extLst>
  </p:cSld>
  <p:clrMapOvr>
    <a:masterClrMapping/>
  </p:clrMapOvr>
  <p:transition advClick="0" advTm="5000">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G_1558.JPG"/>
          <p:cNvPicPr>
            <a:picLocks noGrp="1" noChangeAspect="1"/>
          </p:cNvPicPr>
          <p:nvPr>
            <p:ph idx="1"/>
          </p:nvPr>
        </p:nvPicPr>
        <p:blipFill>
          <a:blip r:embed="rId2" cstate="email"/>
          <a:stretch>
            <a:fillRect/>
          </a:stretch>
        </p:blipFill>
        <p:spPr>
          <a:xfrm>
            <a:off x="251518" y="260648"/>
            <a:ext cx="4128459" cy="3096344"/>
          </a:xfrm>
        </p:spPr>
      </p:pic>
      <p:pic>
        <p:nvPicPr>
          <p:cNvPr id="5" name="Рисунок 4" descr="IMG_1560.JPG"/>
          <p:cNvPicPr>
            <a:picLocks noChangeAspect="1"/>
          </p:cNvPicPr>
          <p:nvPr/>
        </p:nvPicPr>
        <p:blipFill>
          <a:blip r:embed="rId3" cstate="email"/>
          <a:stretch>
            <a:fillRect/>
          </a:stretch>
        </p:blipFill>
        <p:spPr>
          <a:xfrm>
            <a:off x="4716016" y="3501008"/>
            <a:ext cx="4115296" cy="3086472"/>
          </a:xfrm>
          <a:prstGeom prst="rect">
            <a:avLst/>
          </a:prstGeom>
        </p:spPr>
      </p:pic>
      <p:pic>
        <p:nvPicPr>
          <p:cNvPr id="6" name="Рисунок 5" descr="IMG_1561.JPG"/>
          <p:cNvPicPr>
            <a:picLocks noChangeAspect="1"/>
          </p:cNvPicPr>
          <p:nvPr/>
        </p:nvPicPr>
        <p:blipFill>
          <a:blip r:embed="rId4" cstate="email"/>
          <a:stretch>
            <a:fillRect/>
          </a:stretch>
        </p:blipFill>
        <p:spPr>
          <a:xfrm>
            <a:off x="251520" y="3501008"/>
            <a:ext cx="4115296" cy="3086472"/>
          </a:xfrm>
          <a:prstGeom prst="rect">
            <a:avLst/>
          </a:prstGeom>
        </p:spPr>
      </p:pic>
      <p:pic>
        <p:nvPicPr>
          <p:cNvPr id="7" name="Рисунок 6" descr="IMG_1563.JPG"/>
          <p:cNvPicPr>
            <a:picLocks noChangeAspect="1"/>
          </p:cNvPicPr>
          <p:nvPr/>
        </p:nvPicPr>
        <p:blipFill>
          <a:blip r:embed="rId5" cstate="email"/>
          <a:stretch>
            <a:fillRect/>
          </a:stretch>
        </p:blipFill>
        <p:spPr>
          <a:xfrm>
            <a:off x="4716016" y="260648"/>
            <a:ext cx="4115296" cy="3086472"/>
          </a:xfrm>
          <a:prstGeom prst="rect">
            <a:avLst/>
          </a:prstGeom>
        </p:spPr>
      </p:pic>
    </p:spTree>
  </p:cSld>
  <p:clrMapOvr>
    <a:masterClrMapping/>
  </p:clrMapOvr>
  <p:transition advClick="0" advTm="10000">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G_1544.JPG"/>
          <p:cNvPicPr>
            <a:picLocks noGrp="1" noChangeAspect="1"/>
          </p:cNvPicPr>
          <p:nvPr>
            <p:ph idx="1"/>
          </p:nvPr>
        </p:nvPicPr>
        <p:blipFill>
          <a:blip r:embed="rId2" cstate="email"/>
          <a:stretch>
            <a:fillRect/>
          </a:stretch>
        </p:blipFill>
        <p:spPr>
          <a:xfrm>
            <a:off x="251519" y="260648"/>
            <a:ext cx="4128459" cy="3096344"/>
          </a:xfrm>
        </p:spPr>
      </p:pic>
      <p:pic>
        <p:nvPicPr>
          <p:cNvPr id="5" name="Рисунок 4" descr="IMG_1546.JPG"/>
          <p:cNvPicPr>
            <a:picLocks noChangeAspect="1"/>
          </p:cNvPicPr>
          <p:nvPr/>
        </p:nvPicPr>
        <p:blipFill>
          <a:blip r:embed="rId3" cstate="email"/>
          <a:stretch>
            <a:fillRect/>
          </a:stretch>
        </p:blipFill>
        <p:spPr>
          <a:xfrm>
            <a:off x="251520" y="3501008"/>
            <a:ext cx="4115296" cy="3086472"/>
          </a:xfrm>
          <a:prstGeom prst="rect">
            <a:avLst/>
          </a:prstGeom>
        </p:spPr>
      </p:pic>
      <p:pic>
        <p:nvPicPr>
          <p:cNvPr id="6" name="Рисунок 5" descr="IMG_1557.JPG"/>
          <p:cNvPicPr>
            <a:picLocks noChangeAspect="1"/>
          </p:cNvPicPr>
          <p:nvPr/>
        </p:nvPicPr>
        <p:blipFill>
          <a:blip r:embed="rId4" cstate="email"/>
          <a:stretch>
            <a:fillRect/>
          </a:stretch>
        </p:blipFill>
        <p:spPr>
          <a:xfrm>
            <a:off x="4716017" y="3501008"/>
            <a:ext cx="4115296" cy="3086472"/>
          </a:xfrm>
          <a:prstGeom prst="rect">
            <a:avLst/>
          </a:prstGeom>
        </p:spPr>
      </p:pic>
      <p:pic>
        <p:nvPicPr>
          <p:cNvPr id="7" name="Рисунок 6" descr="IMG_1554.JPG"/>
          <p:cNvPicPr>
            <a:picLocks noChangeAspect="1"/>
          </p:cNvPicPr>
          <p:nvPr/>
        </p:nvPicPr>
        <p:blipFill>
          <a:blip r:embed="rId5" cstate="email"/>
          <a:stretch>
            <a:fillRect/>
          </a:stretch>
        </p:blipFill>
        <p:spPr>
          <a:xfrm>
            <a:off x="4716016" y="260648"/>
            <a:ext cx="4115296" cy="3086472"/>
          </a:xfrm>
          <a:prstGeom prst="rect">
            <a:avLst/>
          </a:prstGeom>
        </p:spPr>
      </p:pic>
    </p:spTree>
  </p:cSld>
  <p:clrMapOvr>
    <a:masterClrMapping/>
  </p:clrMapOvr>
  <p:transition advClick="0" advTm="10000">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39552" y="476673"/>
            <a:ext cx="8147248" cy="5760639"/>
          </a:xfrm>
        </p:spPr>
        <p:txBody>
          <a:bodyPr>
            <a:normAutofit fontScale="85000" lnSpcReduction="20000"/>
          </a:bodyPr>
          <a:lstStyle/>
          <a:p>
            <a:pPr>
              <a:buNone/>
            </a:pPr>
            <a:r>
              <a:rPr lang="ru-RU" i="1" dirty="0" smtClean="0">
                <a:solidFill>
                  <a:schemeClr val="accent1">
                    <a:lumMod val="75000"/>
                  </a:schemeClr>
                </a:solidFill>
              </a:rPr>
              <a:t>12 знаков Восточного календаря по-бурятски:</a:t>
            </a:r>
          </a:p>
          <a:p>
            <a:pPr>
              <a:buNone/>
            </a:pPr>
            <a:r>
              <a:rPr lang="ru-RU" i="1" dirty="0" smtClean="0">
                <a:solidFill>
                  <a:schemeClr val="accent1">
                    <a:lumMod val="75000"/>
                  </a:schemeClr>
                </a:solidFill>
              </a:rPr>
              <a:t>Мышь – </a:t>
            </a:r>
            <a:r>
              <a:rPr lang="ru-RU" i="1" dirty="0" err="1" smtClean="0">
                <a:solidFill>
                  <a:schemeClr val="accent1">
                    <a:lumMod val="75000"/>
                  </a:schemeClr>
                </a:solidFill>
              </a:rPr>
              <a:t>хулгана</a:t>
            </a:r>
            <a:endParaRPr lang="ru-RU" i="1" dirty="0" smtClean="0">
              <a:solidFill>
                <a:schemeClr val="accent1">
                  <a:lumMod val="75000"/>
                </a:schemeClr>
              </a:solidFill>
            </a:endParaRPr>
          </a:p>
          <a:p>
            <a:pPr>
              <a:buNone/>
            </a:pPr>
            <a:r>
              <a:rPr lang="ru-RU" i="1" dirty="0" smtClean="0">
                <a:solidFill>
                  <a:schemeClr val="accent1">
                    <a:lumMod val="75000"/>
                  </a:schemeClr>
                </a:solidFill>
              </a:rPr>
              <a:t>Дракон – </a:t>
            </a:r>
            <a:r>
              <a:rPr lang="ru-RU" i="1" dirty="0" err="1" smtClean="0">
                <a:solidFill>
                  <a:schemeClr val="accent1">
                    <a:lumMod val="75000"/>
                  </a:schemeClr>
                </a:solidFill>
              </a:rPr>
              <a:t>луу</a:t>
            </a:r>
            <a:endParaRPr lang="ru-RU" i="1" dirty="0" smtClean="0">
              <a:solidFill>
                <a:schemeClr val="accent1">
                  <a:lumMod val="75000"/>
                </a:schemeClr>
              </a:solidFill>
            </a:endParaRPr>
          </a:p>
          <a:p>
            <a:pPr>
              <a:buNone/>
            </a:pPr>
            <a:r>
              <a:rPr lang="ru-RU" i="1" dirty="0" smtClean="0">
                <a:solidFill>
                  <a:schemeClr val="accent1">
                    <a:lumMod val="75000"/>
                  </a:schemeClr>
                </a:solidFill>
              </a:rPr>
              <a:t>Баран – </a:t>
            </a:r>
            <a:r>
              <a:rPr lang="ru-RU" i="1" dirty="0" err="1" smtClean="0">
                <a:solidFill>
                  <a:schemeClr val="accent1">
                    <a:lumMod val="75000"/>
                  </a:schemeClr>
                </a:solidFill>
              </a:rPr>
              <a:t>хонин</a:t>
            </a:r>
            <a:endParaRPr lang="ru-RU" i="1" dirty="0" smtClean="0">
              <a:solidFill>
                <a:schemeClr val="accent1">
                  <a:lumMod val="75000"/>
                </a:schemeClr>
              </a:solidFill>
            </a:endParaRPr>
          </a:p>
          <a:p>
            <a:pPr>
              <a:buNone/>
            </a:pPr>
            <a:r>
              <a:rPr lang="ru-RU" i="1" dirty="0" smtClean="0">
                <a:solidFill>
                  <a:schemeClr val="accent1">
                    <a:lumMod val="75000"/>
                  </a:schemeClr>
                </a:solidFill>
              </a:rPr>
              <a:t>Бык – </a:t>
            </a:r>
            <a:r>
              <a:rPr lang="ru-RU" i="1" dirty="0" err="1" smtClean="0">
                <a:solidFill>
                  <a:schemeClr val="accent1">
                    <a:lumMod val="75000"/>
                  </a:schemeClr>
                </a:solidFill>
              </a:rPr>
              <a:t>ухэр</a:t>
            </a:r>
            <a:endParaRPr lang="ru-RU" i="1" dirty="0" smtClean="0">
              <a:solidFill>
                <a:schemeClr val="accent1">
                  <a:lumMod val="75000"/>
                </a:schemeClr>
              </a:solidFill>
            </a:endParaRPr>
          </a:p>
          <a:p>
            <a:pPr>
              <a:buNone/>
            </a:pPr>
            <a:r>
              <a:rPr lang="ru-RU" i="1" dirty="0" err="1" smtClean="0">
                <a:solidFill>
                  <a:schemeClr val="accent1">
                    <a:lumMod val="75000"/>
                  </a:schemeClr>
                </a:solidFill>
              </a:rPr>
              <a:t>Змея-могой</a:t>
            </a:r>
            <a:endParaRPr lang="ru-RU" i="1" dirty="0" smtClean="0">
              <a:solidFill>
                <a:schemeClr val="accent1">
                  <a:lumMod val="75000"/>
                </a:schemeClr>
              </a:solidFill>
            </a:endParaRPr>
          </a:p>
          <a:p>
            <a:pPr>
              <a:buNone/>
            </a:pPr>
            <a:r>
              <a:rPr lang="ru-RU" i="1" dirty="0" smtClean="0">
                <a:solidFill>
                  <a:schemeClr val="accent1">
                    <a:lumMod val="75000"/>
                  </a:schemeClr>
                </a:solidFill>
              </a:rPr>
              <a:t>Обезьяна - </a:t>
            </a:r>
            <a:r>
              <a:rPr lang="ru-RU" i="1" dirty="0" err="1" smtClean="0">
                <a:solidFill>
                  <a:schemeClr val="accent1">
                    <a:lumMod val="75000"/>
                  </a:schemeClr>
                </a:solidFill>
              </a:rPr>
              <a:t>бишэн</a:t>
            </a:r>
            <a:r>
              <a:rPr lang="ru-RU" i="1" dirty="0" smtClean="0">
                <a:solidFill>
                  <a:schemeClr val="accent1">
                    <a:lumMod val="75000"/>
                  </a:schemeClr>
                </a:solidFill>
              </a:rPr>
              <a:t> </a:t>
            </a:r>
          </a:p>
          <a:p>
            <a:pPr>
              <a:buNone/>
            </a:pPr>
            <a:r>
              <a:rPr lang="ru-RU" i="1" dirty="0" smtClean="0">
                <a:solidFill>
                  <a:schemeClr val="accent1">
                    <a:lumMod val="75000"/>
                  </a:schemeClr>
                </a:solidFill>
              </a:rPr>
              <a:t>Тигр – бар</a:t>
            </a:r>
          </a:p>
          <a:p>
            <a:pPr>
              <a:buNone/>
            </a:pPr>
            <a:r>
              <a:rPr lang="ru-RU" i="1" dirty="0" smtClean="0">
                <a:solidFill>
                  <a:schemeClr val="accent1">
                    <a:lumMod val="75000"/>
                  </a:schemeClr>
                </a:solidFill>
              </a:rPr>
              <a:t>Лошадь-мерин</a:t>
            </a:r>
          </a:p>
          <a:p>
            <a:pPr>
              <a:buNone/>
            </a:pPr>
            <a:r>
              <a:rPr lang="ru-RU" i="1" dirty="0" smtClean="0">
                <a:solidFill>
                  <a:schemeClr val="accent1">
                    <a:lumMod val="75000"/>
                  </a:schemeClr>
                </a:solidFill>
              </a:rPr>
              <a:t>Собака - </a:t>
            </a:r>
            <a:r>
              <a:rPr lang="ru-RU" i="1" dirty="0" err="1" smtClean="0">
                <a:solidFill>
                  <a:schemeClr val="accent1">
                    <a:lumMod val="75000"/>
                  </a:schemeClr>
                </a:solidFill>
              </a:rPr>
              <a:t>нохой</a:t>
            </a:r>
            <a:r>
              <a:rPr lang="ru-RU" i="1" dirty="0" smtClean="0">
                <a:solidFill>
                  <a:schemeClr val="accent1">
                    <a:lumMod val="75000"/>
                  </a:schemeClr>
                </a:solidFill>
              </a:rPr>
              <a:t> </a:t>
            </a:r>
          </a:p>
          <a:p>
            <a:pPr>
              <a:buNone/>
            </a:pPr>
            <a:r>
              <a:rPr lang="ru-RU" i="1" dirty="0" smtClean="0">
                <a:solidFill>
                  <a:schemeClr val="accent1">
                    <a:lumMod val="75000"/>
                  </a:schemeClr>
                </a:solidFill>
              </a:rPr>
              <a:t>Заяц — </a:t>
            </a:r>
            <a:r>
              <a:rPr lang="ru-RU" i="1" dirty="0" err="1" smtClean="0">
                <a:solidFill>
                  <a:schemeClr val="accent1">
                    <a:lumMod val="75000"/>
                  </a:schemeClr>
                </a:solidFill>
              </a:rPr>
              <a:t>туулэ</a:t>
            </a:r>
            <a:endParaRPr lang="ru-RU" i="1" dirty="0" smtClean="0">
              <a:solidFill>
                <a:schemeClr val="accent1">
                  <a:lumMod val="75000"/>
                </a:schemeClr>
              </a:solidFill>
            </a:endParaRPr>
          </a:p>
          <a:p>
            <a:pPr>
              <a:buNone/>
            </a:pPr>
            <a:r>
              <a:rPr lang="ru-RU" i="1" dirty="0" smtClean="0">
                <a:solidFill>
                  <a:schemeClr val="accent1">
                    <a:lumMod val="75000"/>
                  </a:schemeClr>
                </a:solidFill>
              </a:rPr>
              <a:t>Курица - </a:t>
            </a:r>
            <a:r>
              <a:rPr lang="ru-RU" i="1" dirty="0" err="1" smtClean="0">
                <a:solidFill>
                  <a:schemeClr val="accent1">
                    <a:lumMod val="75000"/>
                  </a:schemeClr>
                </a:solidFill>
              </a:rPr>
              <a:t>тахеа</a:t>
            </a:r>
            <a:r>
              <a:rPr lang="ru-RU" i="1" dirty="0" smtClean="0">
                <a:solidFill>
                  <a:schemeClr val="accent1">
                    <a:lumMod val="75000"/>
                  </a:schemeClr>
                </a:solidFill>
              </a:rPr>
              <a:t> </a:t>
            </a:r>
          </a:p>
          <a:p>
            <a:pPr>
              <a:buNone/>
            </a:pPr>
            <a:r>
              <a:rPr lang="ru-RU" i="1" dirty="0" smtClean="0">
                <a:solidFill>
                  <a:schemeClr val="accent1">
                    <a:lumMod val="75000"/>
                  </a:schemeClr>
                </a:solidFill>
              </a:rPr>
              <a:t>Свинья - </a:t>
            </a:r>
            <a:r>
              <a:rPr lang="ru-RU" i="1" dirty="0" err="1" smtClean="0">
                <a:solidFill>
                  <a:schemeClr val="accent1">
                    <a:lumMod val="75000"/>
                  </a:schemeClr>
                </a:solidFill>
              </a:rPr>
              <a:t>гахай</a:t>
            </a:r>
            <a:endParaRPr lang="ru-RU" i="1" dirty="0">
              <a:solidFill>
                <a:schemeClr val="accent1">
                  <a:lumMod val="75000"/>
                </a:schemeClr>
              </a:solidFill>
            </a:endParaRPr>
          </a:p>
        </p:txBody>
      </p:sp>
      <p:pic>
        <p:nvPicPr>
          <p:cNvPr id="4" name="Рисунок 3" descr="IMG_1565.JPG"/>
          <p:cNvPicPr>
            <a:picLocks noChangeAspect="1"/>
          </p:cNvPicPr>
          <p:nvPr/>
        </p:nvPicPr>
        <p:blipFill>
          <a:blip r:embed="rId2" cstate="email"/>
          <a:stretch>
            <a:fillRect/>
          </a:stretch>
        </p:blipFill>
        <p:spPr>
          <a:xfrm>
            <a:off x="3275856" y="1556792"/>
            <a:ext cx="5472608" cy="4104456"/>
          </a:xfrm>
          <a:prstGeom prst="rect">
            <a:avLst/>
          </a:prstGeom>
        </p:spPr>
      </p:pic>
    </p:spTree>
  </p:cSld>
  <p:clrMapOvr>
    <a:masterClrMapping/>
  </p:clrMapOvr>
  <p:transition advClick="0" advTm="15000">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accent1">
                    <a:lumMod val="75000"/>
                  </a:schemeClr>
                </a:solidFill>
              </a:rPr>
              <a:t>ЁХОР – ДРУЖНЫЙ ХОРОВОД</a:t>
            </a:r>
            <a:endParaRPr lang="ru-RU" b="1" i="1" dirty="0">
              <a:solidFill>
                <a:schemeClr val="accent1">
                  <a:lumMod val="75000"/>
                </a:schemeClr>
              </a:solidFill>
            </a:endParaRPr>
          </a:p>
        </p:txBody>
      </p:sp>
      <p:sp>
        <p:nvSpPr>
          <p:cNvPr id="3" name="Содержимое 2"/>
          <p:cNvSpPr>
            <a:spLocks noGrp="1"/>
          </p:cNvSpPr>
          <p:nvPr>
            <p:ph idx="1"/>
          </p:nvPr>
        </p:nvSpPr>
        <p:spPr>
          <a:xfrm>
            <a:off x="457200" y="1196753"/>
            <a:ext cx="8229600" cy="2520280"/>
          </a:xfrm>
        </p:spPr>
        <p:txBody>
          <a:bodyPr/>
          <a:lstStyle/>
          <a:p>
            <a:pPr algn="ctr">
              <a:buNone/>
            </a:pPr>
            <a:r>
              <a:rPr lang="ru-RU" i="1" dirty="0" smtClean="0">
                <a:solidFill>
                  <a:schemeClr val="accent1">
                    <a:lumMod val="75000"/>
                  </a:schemeClr>
                </a:solidFill>
              </a:rPr>
              <a:t>Наш бурятский хоровод</a:t>
            </a:r>
          </a:p>
          <a:p>
            <a:pPr algn="ctr">
              <a:buNone/>
            </a:pPr>
            <a:r>
              <a:rPr lang="ru-RU" i="1" dirty="0" smtClean="0">
                <a:solidFill>
                  <a:schemeClr val="accent1">
                    <a:lumMod val="75000"/>
                  </a:schemeClr>
                </a:solidFill>
              </a:rPr>
              <a:t>Взяться за руки зовёт.</a:t>
            </a:r>
          </a:p>
          <a:p>
            <a:pPr algn="ctr">
              <a:buNone/>
            </a:pPr>
            <a:r>
              <a:rPr lang="ru-RU" i="1" dirty="0" smtClean="0">
                <a:solidFill>
                  <a:schemeClr val="accent1">
                    <a:lumMod val="75000"/>
                  </a:schemeClr>
                </a:solidFill>
              </a:rPr>
              <a:t>Если встанешь с нами в круг,</a:t>
            </a:r>
          </a:p>
          <a:p>
            <a:pPr algn="ctr">
              <a:buNone/>
            </a:pPr>
            <a:r>
              <a:rPr lang="ru-RU" i="1" dirty="0" smtClean="0">
                <a:solidFill>
                  <a:schemeClr val="accent1">
                    <a:lumMod val="75000"/>
                  </a:schemeClr>
                </a:solidFill>
              </a:rPr>
              <a:t>Значит ты хороший друг.</a:t>
            </a:r>
          </a:p>
          <a:p>
            <a:pPr algn="ctr">
              <a:buNone/>
            </a:pPr>
            <a:endParaRPr lang="ru-RU" dirty="0"/>
          </a:p>
        </p:txBody>
      </p:sp>
      <p:pic>
        <p:nvPicPr>
          <p:cNvPr id="4" name="Рисунок 3" descr="IMG_1577.JPG"/>
          <p:cNvPicPr>
            <a:picLocks noChangeAspect="1"/>
          </p:cNvPicPr>
          <p:nvPr/>
        </p:nvPicPr>
        <p:blipFill>
          <a:blip r:embed="rId2" cstate="email"/>
          <a:stretch>
            <a:fillRect/>
          </a:stretch>
        </p:blipFill>
        <p:spPr>
          <a:xfrm>
            <a:off x="251520" y="3617150"/>
            <a:ext cx="4176464" cy="2970330"/>
          </a:xfrm>
          <a:prstGeom prst="rect">
            <a:avLst/>
          </a:prstGeom>
        </p:spPr>
      </p:pic>
      <p:pic>
        <p:nvPicPr>
          <p:cNvPr id="5" name="Рисунок 4" descr="IMG_1579.JPG"/>
          <p:cNvPicPr>
            <a:picLocks noChangeAspect="1"/>
          </p:cNvPicPr>
          <p:nvPr/>
        </p:nvPicPr>
        <p:blipFill>
          <a:blip r:embed="rId3" cstate="email"/>
          <a:stretch>
            <a:fillRect/>
          </a:stretch>
        </p:blipFill>
        <p:spPr>
          <a:xfrm>
            <a:off x="4644008" y="3609020"/>
            <a:ext cx="4187304" cy="2978460"/>
          </a:xfrm>
          <a:prstGeom prst="rect">
            <a:avLst/>
          </a:prstGeom>
        </p:spPr>
      </p:pic>
    </p:spTree>
  </p:cSld>
  <p:clrMapOvr>
    <a:masterClrMapping/>
  </p:clrMapOvr>
  <p:transition advClick="0" advTm="10000">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20688"/>
            <a:ext cx="8229600" cy="5505475"/>
          </a:xfrm>
        </p:spPr>
        <p:txBody>
          <a:bodyPr>
            <a:normAutofit fontScale="92500" lnSpcReduction="10000"/>
          </a:bodyPr>
          <a:lstStyle/>
          <a:p>
            <a:pPr algn="ctr">
              <a:buNone/>
            </a:pPr>
            <a:r>
              <a:rPr lang="ru-RU" i="1" dirty="0" smtClean="0">
                <a:solidFill>
                  <a:schemeClr val="accent1">
                    <a:lumMod val="75000"/>
                  </a:schemeClr>
                </a:solidFill>
              </a:rPr>
              <a:t>   Вот и подошла к концу наша с вами экскурсия , в течение которой мы перелистали страницы  праздника «</a:t>
            </a:r>
            <a:r>
              <a:rPr lang="ru-RU" i="1" dirty="0" err="1" smtClean="0">
                <a:solidFill>
                  <a:schemeClr val="accent1">
                    <a:lumMod val="75000"/>
                  </a:schemeClr>
                </a:solidFill>
              </a:rPr>
              <a:t>Сагаалган</a:t>
            </a:r>
            <a:r>
              <a:rPr lang="ru-RU" i="1" dirty="0" smtClean="0">
                <a:solidFill>
                  <a:schemeClr val="accent1">
                    <a:lumMod val="75000"/>
                  </a:schemeClr>
                </a:solidFill>
              </a:rPr>
              <a:t>» и узнали о том, как справляется Новый год у бурятского народа.  </a:t>
            </a:r>
            <a:br>
              <a:rPr lang="ru-RU" i="1" dirty="0" smtClean="0">
                <a:solidFill>
                  <a:schemeClr val="accent1">
                    <a:lumMod val="75000"/>
                  </a:schemeClr>
                </a:solidFill>
              </a:rPr>
            </a:br>
            <a:r>
              <a:rPr lang="ru-RU" i="1" dirty="0" smtClean="0">
                <a:solidFill>
                  <a:schemeClr val="accent1">
                    <a:lumMod val="75000"/>
                  </a:schemeClr>
                </a:solidFill>
              </a:rPr>
              <a:t>Желанья - исполняются! </a:t>
            </a:r>
            <a:br>
              <a:rPr lang="ru-RU" i="1" dirty="0" smtClean="0">
                <a:solidFill>
                  <a:schemeClr val="accent1">
                    <a:lumMod val="75000"/>
                  </a:schemeClr>
                </a:solidFill>
              </a:rPr>
            </a:br>
            <a:r>
              <a:rPr lang="ru-RU" i="1" dirty="0" smtClean="0">
                <a:solidFill>
                  <a:schemeClr val="accent1">
                    <a:lumMod val="75000"/>
                  </a:schemeClr>
                </a:solidFill>
              </a:rPr>
              <a:t>Людских судеб верша круговорот. </a:t>
            </a:r>
            <a:br>
              <a:rPr lang="ru-RU" i="1" dirty="0" smtClean="0">
                <a:solidFill>
                  <a:schemeClr val="accent1">
                    <a:lumMod val="75000"/>
                  </a:schemeClr>
                </a:solidFill>
              </a:rPr>
            </a:br>
            <a:r>
              <a:rPr lang="ru-RU" i="1" dirty="0" smtClean="0">
                <a:solidFill>
                  <a:schemeClr val="accent1">
                    <a:lumMod val="75000"/>
                  </a:schemeClr>
                </a:solidFill>
              </a:rPr>
              <a:t>Да осенит всех счастьем небосвод! </a:t>
            </a:r>
            <a:br>
              <a:rPr lang="ru-RU" i="1" dirty="0" smtClean="0">
                <a:solidFill>
                  <a:schemeClr val="accent1">
                    <a:lumMod val="75000"/>
                  </a:schemeClr>
                </a:solidFill>
              </a:rPr>
            </a:br>
            <a:r>
              <a:rPr lang="ru-RU" i="1" dirty="0" smtClean="0">
                <a:solidFill>
                  <a:schemeClr val="accent1">
                    <a:lumMod val="75000"/>
                  </a:schemeClr>
                </a:solidFill>
              </a:rPr>
              <a:t>Сокровищница жизни и добра </a:t>
            </a:r>
            <a:br>
              <a:rPr lang="ru-RU" i="1" dirty="0" smtClean="0">
                <a:solidFill>
                  <a:schemeClr val="accent1">
                    <a:lumMod val="75000"/>
                  </a:schemeClr>
                </a:solidFill>
              </a:rPr>
            </a:br>
            <a:r>
              <a:rPr lang="ru-RU" i="1" dirty="0" smtClean="0">
                <a:solidFill>
                  <a:schemeClr val="accent1">
                    <a:lumMod val="75000"/>
                  </a:schemeClr>
                </a:solidFill>
              </a:rPr>
              <a:t>Земля да будет на дары щедра! </a:t>
            </a:r>
            <a:br>
              <a:rPr lang="ru-RU" i="1" dirty="0" smtClean="0">
                <a:solidFill>
                  <a:schemeClr val="accent1">
                    <a:lumMod val="75000"/>
                  </a:schemeClr>
                </a:solidFill>
              </a:rPr>
            </a:br>
            <a:r>
              <a:rPr lang="ru-RU" i="1" dirty="0" smtClean="0">
                <a:solidFill>
                  <a:schemeClr val="accent1">
                    <a:lumMod val="75000"/>
                  </a:schemeClr>
                </a:solidFill>
              </a:rPr>
              <a:t>Пусть в очаге пылает вековой </a:t>
            </a:r>
            <a:br>
              <a:rPr lang="ru-RU" i="1" dirty="0" smtClean="0">
                <a:solidFill>
                  <a:schemeClr val="accent1">
                    <a:lumMod val="75000"/>
                  </a:schemeClr>
                </a:solidFill>
              </a:rPr>
            </a:br>
            <a:r>
              <a:rPr lang="ru-RU" i="1" dirty="0" smtClean="0">
                <a:solidFill>
                  <a:schemeClr val="accent1">
                    <a:lumMod val="75000"/>
                  </a:schemeClr>
                </a:solidFill>
              </a:rPr>
              <a:t>Огонь, зажженной женскою рукой. </a:t>
            </a:r>
          </a:p>
          <a:p>
            <a:pPr algn="r">
              <a:buNone/>
            </a:pPr>
            <a:r>
              <a:rPr lang="ru-RU" i="1" dirty="0" smtClean="0">
                <a:solidFill>
                  <a:schemeClr val="accent1">
                    <a:lumMod val="75000"/>
                  </a:schemeClr>
                </a:solidFill>
              </a:rPr>
              <a:t>Д. </a:t>
            </a:r>
            <a:r>
              <a:rPr lang="ru-RU" i="1" dirty="0" err="1" smtClean="0">
                <a:solidFill>
                  <a:schemeClr val="accent1">
                    <a:lumMod val="75000"/>
                  </a:schemeClr>
                </a:solidFill>
              </a:rPr>
              <a:t>Жалсараев</a:t>
            </a:r>
            <a:endParaRPr lang="ru-RU" i="1" dirty="0">
              <a:solidFill>
                <a:schemeClr val="accent1">
                  <a:lumMod val="75000"/>
                </a:schemeClr>
              </a:solidFill>
            </a:endParaRPr>
          </a:p>
        </p:txBody>
      </p:sp>
    </p:spTree>
  </p:cSld>
  <p:clrMapOvr>
    <a:masterClrMapping/>
  </p:clrMapOvr>
  <p:transition advClick="0" advTm="20000">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k1TvR-Gvz7U.jpg"/>
          <p:cNvPicPr>
            <a:picLocks noGrp="1" noChangeAspect="1"/>
          </p:cNvPicPr>
          <p:nvPr>
            <p:ph idx="1"/>
          </p:nvPr>
        </p:nvPicPr>
        <p:blipFill>
          <a:blip r:embed="rId2" cstate="print"/>
          <a:stretch>
            <a:fillRect/>
          </a:stretch>
        </p:blipFill>
        <p:spPr>
          <a:xfrm>
            <a:off x="215068" y="260648"/>
            <a:ext cx="8676874" cy="6264696"/>
          </a:xfrm>
        </p:spPr>
      </p:pic>
    </p:spTree>
  </p:cSld>
  <p:clrMapOvr>
    <a:masterClrMapping/>
  </p:clrMapOvr>
  <p:transition advClick="0" advTm="10000">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x_844628.jpg"/>
          <p:cNvPicPr>
            <a:picLocks noGrp="1" noChangeAspect="1"/>
          </p:cNvPicPr>
          <p:nvPr>
            <p:ph idx="1"/>
          </p:nvPr>
        </p:nvPicPr>
        <p:blipFill>
          <a:blip r:embed="rId2" cstate="print"/>
          <a:stretch>
            <a:fillRect/>
          </a:stretch>
        </p:blipFill>
        <p:spPr>
          <a:xfrm>
            <a:off x="323528" y="332655"/>
            <a:ext cx="8496944" cy="6238111"/>
          </a:xfrm>
        </p:spPr>
      </p:pic>
    </p:spTree>
  </p:cSld>
  <p:clrMapOvr>
    <a:masterClrMapping/>
  </p:clrMapOvr>
  <p:transition advClick="0" advTm="5000">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accent1">
                    <a:lumMod val="75000"/>
                  </a:schemeClr>
                </a:solidFill>
              </a:rPr>
              <a:t>ТРАДИЦИИ</a:t>
            </a:r>
            <a:endParaRPr lang="ru-RU" b="1" i="1" dirty="0">
              <a:solidFill>
                <a:schemeClr val="accent1">
                  <a:lumMod val="75000"/>
                </a:schemeClr>
              </a:solidFill>
            </a:endParaRPr>
          </a:p>
        </p:txBody>
      </p:sp>
      <p:sp>
        <p:nvSpPr>
          <p:cNvPr id="3" name="Содержимое 2"/>
          <p:cNvSpPr>
            <a:spLocks noGrp="1"/>
          </p:cNvSpPr>
          <p:nvPr>
            <p:ph idx="1"/>
          </p:nvPr>
        </p:nvSpPr>
        <p:spPr/>
        <p:txBody>
          <a:bodyPr/>
          <a:lstStyle/>
          <a:p>
            <a:pPr>
              <a:buNone/>
            </a:pPr>
            <a:r>
              <a:rPr lang="ru-RU" i="1" dirty="0" smtClean="0">
                <a:solidFill>
                  <a:schemeClr val="accent1">
                    <a:lumMod val="75000"/>
                  </a:schemeClr>
                </a:solidFill>
              </a:rPr>
              <a:t>   Название праздника </a:t>
            </a:r>
            <a:r>
              <a:rPr lang="ru-RU" i="1" dirty="0" err="1" smtClean="0">
                <a:solidFill>
                  <a:schemeClr val="accent1">
                    <a:lumMod val="75000"/>
                  </a:schemeClr>
                </a:solidFill>
              </a:rPr>
              <a:t>Сагаалган</a:t>
            </a:r>
            <a:r>
              <a:rPr lang="ru-RU" i="1" dirty="0" smtClean="0">
                <a:solidFill>
                  <a:schemeClr val="accent1">
                    <a:lumMod val="75000"/>
                  </a:schemeClr>
                </a:solidFill>
              </a:rPr>
              <a:t> произошло от слова «</a:t>
            </a:r>
            <a:r>
              <a:rPr lang="ru-RU" i="1" dirty="0" err="1" smtClean="0">
                <a:solidFill>
                  <a:schemeClr val="accent1">
                    <a:lumMod val="75000"/>
                  </a:schemeClr>
                </a:solidFill>
              </a:rPr>
              <a:t>сагаан</a:t>
            </a:r>
            <a:r>
              <a:rPr lang="ru-RU" i="1" dirty="0" smtClean="0">
                <a:solidFill>
                  <a:schemeClr val="accent1">
                    <a:lumMod val="75000"/>
                  </a:schemeClr>
                </a:solidFill>
              </a:rPr>
              <a:t>». Месяц же, в котором проходит </a:t>
            </a:r>
            <a:r>
              <a:rPr lang="ru-RU" i="1" dirty="0" err="1" smtClean="0">
                <a:solidFill>
                  <a:schemeClr val="accent1">
                    <a:lumMod val="75000"/>
                  </a:schemeClr>
                </a:solidFill>
              </a:rPr>
              <a:t>Сагаалган</a:t>
            </a:r>
            <a:r>
              <a:rPr lang="ru-RU" i="1" dirty="0" smtClean="0">
                <a:solidFill>
                  <a:schemeClr val="accent1">
                    <a:lumMod val="75000"/>
                  </a:schemeClr>
                </a:solidFill>
              </a:rPr>
              <a:t>, называется «</a:t>
            </a:r>
            <a:r>
              <a:rPr lang="ru-RU" i="1" dirty="0" err="1" smtClean="0">
                <a:solidFill>
                  <a:schemeClr val="accent1">
                    <a:lumMod val="75000"/>
                  </a:schemeClr>
                </a:solidFill>
              </a:rPr>
              <a:t>Сагаан</a:t>
            </a:r>
            <a:r>
              <a:rPr lang="ru-RU" i="1" dirty="0" smtClean="0">
                <a:solidFill>
                  <a:schemeClr val="accent1">
                    <a:lumMod val="75000"/>
                  </a:schemeClr>
                </a:solidFill>
              </a:rPr>
              <a:t> Сар»- Белый месяц. В символике цветов Белый месяц у </a:t>
            </a:r>
            <a:r>
              <a:rPr lang="ru-RU" i="1" dirty="0" err="1" smtClean="0">
                <a:solidFill>
                  <a:schemeClr val="accent1">
                    <a:lumMod val="75000"/>
                  </a:schemeClr>
                </a:solidFill>
              </a:rPr>
              <a:t>монголоязычных</a:t>
            </a:r>
            <a:r>
              <a:rPr lang="ru-RU" i="1" dirty="0" smtClean="0">
                <a:solidFill>
                  <a:schemeClr val="accent1">
                    <a:lumMod val="75000"/>
                  </a:schemeClr>
                </a:solidFill>
              </a:rPr>
              <a:t> народов связан с понятием добра, счастья, благополучия, честности, чистоты.</a:t>
            </a:r>
          </a:p>
          <a:p>
            <a:endParaRPr lang="ru-RU" dirty="0"/>
          </a:p>
        </p:txBody>
      </p:sp>
    </p:spTree>
  </p:cSld>
  <p:clrMapOvr>
    <a:masterClrMapping/>
  </p:clrMapOvr>
  <p:transition advClick="0" advTm="15000">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accent1">
                    <a:lumMod val="75000"/>
                  </a:schemeClr>
                </a:solidFill>
              </a:rPr>
              <a:t>Цели экскурсии:</a:t>
            </a:r>
            <a:endParaRPr lang="ru-RU" b="1" i="1" dirty="0">
              <a:solidFill>
                <a:schemeClr val="accent1">
                  <a:lumMod val="75000"/>
                </a:schemeClr>
              </a:solidFill>
            </a:endParaRPr>
          </a:p>
        </p:txBody>
      </p:sp>
      <p:sp>
        <p:nvSpPr>
          <p:cNvPr id="3" name="Содержимое 2"/>
          <p:cNvSpPr>
            <a:spLocks noGrp="1"/>
          </p:cNvSpPr>
          <p:nvPr>
            <p:ph idx="1"/>
          </p:nvPr>
        </p:nvSpPr>
        <p:spPr/>
        <p:txBody>
          <a:bodyPr/>
          <a:lstStyle/>
          <a:p>
            <a:pPr lvl="0"/>
            <a:r>
              <a:rPr lang="ru-RU" i="1" dirty="0" smtClean="0">
                <a:solidFill>
                  <a:schemeClr val="accent1">
                    <a:lumMod val="75000"/>
                  </a:schemeClr>
                </a:solidFill>
              </a:rPr>
              <a:t>Приобщение детей к самобытной культуре и обычаям бурят;</a:t>
            </a:r>
          </a:p>
          <a:p>
            <a:pPr lvl="0"/>
            <a:r>
              <a:rPr lang="ru-RU" i="1" dirty="0" smtClean="0">
                <a:solidFill>
                  <a:schemeClr val="accent1">
                    <a:lumMod val="75000"/>
                  </a:schemeClr>
                </a:solidFill>
              </a:rPr>
              <a:t>Развитие познавательных навыков через бурятский фольклор;</a:t>
            </a:r>
          </a:p>
          <a:p>
            <a:pPr lvl="0"/>
            <a:r>
              <a:rPr lang="ru-RU" i="1" dirty="0" smtClean="0">
                <a:solidFill>
                  <a:schemeClr val="accent1">
                    <a:lumMod val="75000"/>
                  </a:schemeClr>
                </a:solidFill>
              </a:rPr>
              <a:t>Воспитание чувств коллективизма и взаимоуважения.</a:t>
            </a:r>
          </a:p>
          <a:p>
            <a:endParaRPr lang="ru-RU" dirty="0"/>
          </a:p>
        </p:txBody>
      </p:sp>
    </p:spTree>
  </p:cSld>
  <p:clrMapOvr>
    <a:masterClrMapping/>
  </p:clrMapOvr>
  <p:transition advClick="0" advTm="15000">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908720"/>
            <a:ext cx="8229600" cy="5217443"/>
          </a:xfrm>
        </p:spPr>
        <p:txBody>
          <a:bodyPr>
            <a:normAutofit fontScale="77500" lnSpcReduction="20000"/>
          </a:bodyPr>
          <a:lstStyle/>
          <a:p>
            <a:pPr>
              <a:buNone/>
            </a:pPr>
            <a:r>
              <a:rPr lang="ru-RU" dirty="0" smtClean="0"/>
              <a:t>     </a:t>
            </a:r>
            <a:r>
              <a:rPr lang="ru-RU" i="1" dirty="0" smtClean="0">
                <a:solidFill>
                  <a:schemeClr val="accent1">
                    <a:lumMod val="75000"/>
                  </a:schemeClr>
                </a:solidFill>
              </a:rPr>
              <a:t>В канун Нового года («буту») у бурят полагается быть только в кругу семьи. Когда закончится «буту», бурятский Новый Год считается наступившим. Празднество выплескивается за порог дома, и начинается хождение в гости. Ровно месяц до новой луны буряты ходят из дома в дом, поздравляя соседей, друзей и родственников, близких и далеких. Родственные связи у бурят очень прочны, и они свято чтят свой род до десятого колена. Таким образом, чтобы поздравить всю родню, Белого Месяца им может и не хватить. </a:t>
            </a:r>
            <a:r>
              <a:rPr lang="ru-RU" i="1" dirty="0" err="1" smtClean="0">
                <a:solidFill>
                  <a:schemeClr val="accent1">
                    <a:lumMod val="75000"/>
                  </a:schemeClr>
                </a:solidFill>
              </a:rPr>
              <a:t>Сагаалгаан</a:t>
            </a:r>
            <a:r>
              <a:rPr lang="ru-RU" i="1" dirty="0" smtClean="0">
                <a:solidFill>
                  <a:schemeClr val="accent1">
                    <a:lumMod val="75000"/>
                  </a:schemeClr>
                </a:solidFill>
              </a:rPr>
              <a:t> в Бурятии – это любимый праздник не только бурят, но и других национальностей, населяющих республику, а также гостей, приезжающих на отдых в Бурятию. Будьте уверены, что в каждом доме вас встретят белой пищей, и усадят на почетное место для гостей. </a:t>
            </a:r>
          </a:p>
          <a:p>
            <a:endParaRPr lang="ru-RU" dirty="0"/>
          </a:p>
        </p:txBody>
      </p:sp>
    </p:spTree>
  </p:cSld>
  <p:clrMapOvr>
    <a:masterClrMapping/>
  </p:clrMapOvr>
  <p:transition advClick="0" advTm="40000">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656184"/>
          </a:xfrm>
        </p:spPr>
        <p:txBody>
          <a:bodyPr>
            <a:noAutofit/>
          </a:bodyPr>
          <a:lstStyle/>
          <a:p>
            <a:r>
              <a:rPr lang="ru-RU" sz="1900" i="1" dirty="0" smtClean="0">
                <a:solidFill>
                  <a:schemeClr val="accent1">
                    <a:lumMod val="75000"/>
                  </a:schemeClr>
                </a:solidFill>
              </a:rPr>
              <a:t>Когда хозяин протянет вам навстречу согнутые в локтях руки, вам нужно сделать то же самое, но положить свои руки сверху, если хозяин старше. Если же хозяин младше, вам нужно подхватить его руки снизу, по возможности, взяв его локти в ладони. Старших людей в Бурятии почитают особо, и часто дети называют родителей и других старших родственников на «Вы». </a:t>
            </a:r>
            <a:endParaRPr lang="ru-RU" sz="1900" i="1" dirty="0">
              <a:solidFill>
                <a:schemeClr val="accent1">
                  <a:lumMod val="75000"/>
                </a:schemeClr>
              </a:solidFill>
            </a:endParaRPr>
          </a:p>
        </p:txBody>
      </p:sp>
      <p:pic>
        <p:nvPicPr>
          <p:cNvPr id="5" name="Содержимое 4" descr="IMG_1534.JPG"/>
          <p:cNvPicPr>
            <a:picLocks noGrp="1" noChangeAspect="1"/>
          </p:cNvPicPr>
          <p:nvPr>
            <p:ph idx="1"/>
          </p:nvPr>
        </p:nvPicPr>
        <p:blipFill>
          <a:blip r:embed="rId2" cstate="email"/>
          <a:stretch>
            <a:fillRect/>
          </a:stretch>
        </p:blipFill>
        <p:spPr>
          <a:xfrm>
            <a:off x="1475655" y="2132856"/>
            <a:ext cx="6048673" cy="4320480"/>
          </a:xfrm>
          <a:prstGeom prst="rect">
            <a:avLst/>
          </a:prstGeom>
          <a:ln>
            <a:noFill/>
          </a:ln>
          <a:effectLst>
            <a:softEdge rad="127000"/>
          </a:effectLst>
        </p:spPr>
      </p:pic>
    </p:spTree>
  </p:cSld>
  <p:clrMapOvr>
    <a:masterClrMapping/>
  </p:clrMapOvr>
  <p:transition advClick="0" advTm="20000">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 name="Содержимое 7" descr="IMG_1538.JPG"/>
          <p:cNvPicPr>
            <a:picLocks noGrp="1" noChangeAspect="1"/>
          </p:cNvPicPr>
          <p:nvPr>
            <p:ph idx="1"/>
          </p:nvPr>
        </p:nvPicPr>
        <p:blipFill>
          <a:blip r:embed="rId2" cstate="email"/>
          <a:stretch>
            <a:fillRect/>
          </a:stretch>
        </p:blipFill>
        <p:spPr>
          <a:xfrm>
            <a:off x="4644008" y="3578391"/>
            <a:ext cx="4176464" cy="3009090"/>
          </a:xfrm>
        </p:spPr>
      </p:pic>
      <p:pic>
        <p:nvPicPr>
          <p:cNvPr id="9" name="Рисунок 8" descr="IMG_1542.JPG"/>
          <p:cNvPicPr>
            <a:picLocks noChangeAspect="1"/>
          </p:cNvPicPr>
          <p:nvPr/>
        </p:nvPicPr>
        <p:blipFill>
          <a:blip r:embed="rId3" cstate="email"/>
          <a:stretch>
            <a:fillRect/>
          </a:stretch>
        </p:blipFill>
        <p:spPr>
          <a:xfrm>
            <a:off x="4614341" y="332656"/>
            <a:ext cx="4206131" cy="3096344"/>
          </a:xfrm>
          <a:prstGeom prst="rect">
            <a:avLst/>
          </a:prstGeom>
        </p:spPr>
      </p:pic>
      <p:pic>
        <p:nvPicPr>
          <p:cNvPr id="10" name="Рисунок 9" descr="IMG_1543.JPG"/>
          <p:cNvPicPr>
            <a:picLocks noChangeAspect="1"/>
          </p:cNvPicPr>
          <p:nvPr/>
        </p:nvPicPr>
        <p:blipFill>
          <a:blip r:embed="rId4" cstate="email"/>
          <a:stretch>
            <a:fillRect/>
          </a:stretch>
        </p:blipFill>
        <p:spPr>
          <a:xfrm>
            <a:off x="323527" y="332656"/>
            <a:ext cx="4128459" cy="3096344"/>
          </a:xfrm>
          <a:prstGeom prst="rect">
            <a:avLst/>
          </a:prstGeom>
        </p:spPr>
      </p:pic>
      <p:pic>
        <p:nvPicPr>
          <p:cNvPr id="11" name="Рисунок 10" descr="IMG_1544.JPG"/>
          <p:cNvPicPr>
            <a:picLocks noChangeAspect="1"/>
          </p:cNvPicPr>
          <p:nvPr/>
        </p:nvPicPr>
        <p:blipFill>
          <a:blip r:embed="rId5" cstate="email"/>
          <a:stretch>
            <a:fillRect/>
          </a:stretch>
        </p:blipFill>
        <p:spPr>
          <a:xfrm>
            <a:off x="323527" y="3573016"/>
            <a:ext cx="4108305" cy="3014464"/>
          </a:xfrm>
          <a:prstGeom prst="rect">
            <a:avLst/>
          </a:prstGeom>
        </p:spPr>
      </p:pic>
    </p:spTree>
  </p:cSld>
  <p:clrMapOvr>
    <a:masterClrMapping/>
  </p:clrMapOvr>
  <p:transition advClick="0" advTm="10000">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G_1549.JPG"/>
          <p:cNvPicPr>
            <a:picLocks noGrp="1" noChangeAspect="1"/>
          </p:cNvPicPr>
          <p:nvPr>
            <p:ph idx="1"/>
          </p:nvPr>
        </p:nvPicPr>
        <p:blipFill>
          <a:blip r:embed="rId2" cstate="email"/>
          <a:stretch>
            <a:fillRect/>
          </a:stretch>
        </p:blipFill>
        <p:spPr>
          <a:xfrm>
            <a:off x="323527" y="332656"/>
            <a:ext cx="3936437" cy="3024336"/>
          </a:xfrm>
        </p:spPr>
      </p:pic>
      <p:pic>
        <p:nvPicPr>
          <p:cNvPr id="5" name="Рисунок 4" descr="IMG_1551.JPG"/>
          <p:cNvPicPr>
            <a:picLocks noChangeAspect="1"/>
          </p:cNvPicPr>
          <p:nvPr/>
        </p:nvPicPr>
        <p:blipFill>
          <a:blip r:embed="rId3" cstate="email"/>
          <a:stretch>
            <a:fillRect/>
          </a:stretch>
        </p:blipFill>
        <p:spPr>
          <a:xfrm>
            <a:off x="323527" y="3501008"/>
            <a:ext cx="3923275" cy="3014464"/>
          </a:xfrm>
          <a:prstGeom prst="rect">
            <a:avLst/>
          </a:prstGeom>
        </p:spPr>
      </p:pic>
      <p:pic>
        <p:nvPicPr>
          <p:cNvPr id="6" name="Рисунок 5" descr="IMG_1555.JPG"/>
          <p:cNvPicPr>
            <a:picLocks noChangeAspect="1"/>
          </p:cNvPicPr>
          <p:nvPr/>
        </p:nvPicPr>
        <p:blipFill>
          <a:blip r:embed="rId4" cstate="print"/>
          <a:stretch>
            <a:fillRect/>
          </a:stretch>
        </p:blipFill>
        <p:spPr>
          <a:xfrm>
            <a:off x="4355976" y="332656"/>
            <a:ext cx="4428492" cy="6120680"/>
          </a:xfrm>
          <a:prstGeom prst="rect">
            <a:avLst/>
          </a:prstGeom>
        </p:spPr>
      </p:pic>
    </p:spTree>
  </p:cSld>
  <p:clrMapOvr>
    <a:masterClrMapping/>
  </p:clrMapOvr>
  <p:transition advClick="0" advTm="10000">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48681"/>
            <a:ext cx="8229600" cy="2808311"/>
          </a:xfrm>
        </p:spPr>
        <p:txBody>
          <a:bodyPr>
            <a:normAutofit fontScale="77500" lnSpcReduction="20000"/>
          </a:bodyPr>
          <a:lstStyle/>
          <a:p>
            <a:pPr>
              <a:buNone/>
            </a:pPr>
            <a:r>
              <a:rPr lang="ru-RU" sz="3300" dirty="0" smtClean="0"/>
              <a:t>    </a:t>
            </a:r>
            <a:r>
              <a:rPr lang="ru-RU" sz="3300" i="1" dirty="0" smtClean="0">
                <a:solidFill>
                  <a:schemeClr val="accent1">
                    <a:lumMod val="75000"/>
                  </a:schemeClr>
                </a:solidFill>
              </a:rPr>
              <a:t>Встречать этот месяц полагается с белой пищей и с чистыми помыслами. Белой пищей у бурят считается молоко и кисломолочные продукты и  много выпечки: лепешки, булочки,  творог и сметана, брынза и </a:t>
            </a:r>
            <a:r>
              <a:rPr lang="ru-RU" sz="3300" i="1" dirty="0" err="1" smtClean="0">
                <a:solidFill>
                  <a:schemeClr val="accent1">
                    <a:lumMod val="75000"/>
                  </a:schemeClr>
                </a:solidFill>
              </a:rPr>
              <a:t>курунга</a:t>
            </a:r>
            <a:r>
              <a:rPr lang="ru-RU" sz="3300" i="1" dirty="0" smtClean="0">
                <a:solidFill>
                  <a:schemeClr val="accent1">
                    <a:lumMod val="75000"/>
                  </a:schemeClr>
                </a:solidFill>
              </a:rPr>
              <a:t>. </a:t>
            </a:r>
            <a:r>
              <a:rPr lang="ru-RU" sz="3300" i="1" dirty="0" err="1" smtClean="0">
                <a:solidFill>
                  <a:schemeClr val="accent1">
                    <a:lumMod val="75000"/>
                  </a:schemeClr>
                </a:solidFill>
              </a:rPr>
              <a:t>Курунга</a:t>
            </a:r>
            <a:r>
              <a:rPr lang="ru-RU" sz="3300" i="1" dirty="0" smtClean="0">
                <a:solidFill>
                  <a:schemeClr val="accent1">
                    <a:lumMod val="75000"/>
                  </a:schemeClr>
                </a:solidFill>
              </a:rPr>
              <a:t> – это близкий родственник кефира, и многие, отведавшие ее впервые, говорят, что по вкусу она сильно напоминает напиток «</a:t>
            </a:r>
            <a:r>
              <a:rPr lang="ru-RU" sz="3300" i="1" dirty="0" err="1" smtClean="0">
                <a:solidFill>
                  <a:schemeClr val="accent1">
                    <a:lumMod val="75000"/>
                  </a:schemeClr>
                </a:solidFill>
              </a:rPr>
              <a:t>Бифидок</a:t>
            </a:r>
            <a:r>
              <a:rPr lang="ru-RU" sz="3300" i="1" dirty="0" smtClean="0">
                <a:solidFill>
                  <a:schemeClr val="accent1">
                    <a:lumMod val="75000"/>
                  </a:schemeClr>
                </a:solidFill>
              </a:rPr>
              <a:t>»</a:t>
            </a:r>
          </a:p>
          <a:p>
            <a:endParaRPr lang="ru-RU" dirty="0"/>
          </a:p>
        </p:txBody>
      </p:sp>
      <p:pic>
        <p:nvPicPr>
          <p:cNvPr id="4" name="Рисунок 3" descr="IMG_1559.JPG"/>
          <p:cNvPicPr>
            <a:picLocks noChangeAspect="1"/>
          </p:cNvPicPr>
          <p:nvPr/>
        </p:nvPicPr>
        <p:blipFill>
          <a:blip r:embed="rId2" cstate="email"/>
          <a:stretch>
            <a:fillRect/>
          </a:stretch>
        </p:blipFill>
        <p:spPr>
          <a:xfrm>
            <a:off x="323528" y="3429000"/>
            <a:ext cx="4176464" cy="3132348"/>
          </a:xfrm>
          <a:prstGeom prst="rect">
            <a:avLst/>
          </a:prstGeom>
        </p:spPr>
      </p:pic>
      <p:pic>
        <p:nvPicPr>
          <p:cNvPr id="5" name="Рисунок 4" descr="IMG_1562.JPG"/>
          <p:cNvPicPr>
            <a:picLocks noChangeAspect="1"/>
          </p:cNvPicPr>
          <p:nvPr/>
        </p:nvPicPr>
        <p:blipFill>
          <a:blip r:embed="rId3" cstate="email"/>
          <a:stretch>
            <a:fillRect/>
          </a:stretch>
        </p:blipFill>
        <p:spPr>
          <a:xfrm>
            <a:off x="4620005" y="3429000"/>
            <a:ext cx="4211307" cy="3158480"/>
          </a:xfrm>
          <a:prstGeom prst="rect">
            <a:avLst/>
          </a:prstGeom>
        </p:spPr>
      </p:pic>
    </p:spTree>
  </p:cSld>
  <p:clrMapOvr>
    <a:masterClrMapping/>
  </p:clrMapOvr>
  <p:transition advClick="0" advTm="15000">
    <p:blinds dir="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Другая 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4B96"/>
      </a:hlink>
      <a:folHlink>
        <a:srgbClr val="31859B"/>
      </a:folHlink>
    </a:clrScheme>
    <a:fontScheme name="Другая 1">
      <a:majorFont>
        <a:latin typeface="Times New Roman"/>
        <a:ea typeface=""/>
        <a:cs typeface="Times New Roman"/>
      </a:majorFont>
      <a:minorFont>
        <a:latin typeface="Times New Roman"/>
        <a:ea typeface=""/>
        <a:cs typeface="Times New Roma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456</Words>
  <Application>Microsoft Office PowerPoint</Application>
  <PresentationFormat>Экран (4:3)</PresentationFormat>
  <Paragraphs>36</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Arial</vt:lpstr>
      <vt:lpstr>Times New Roman</vt:lpstr>
      <vt:lpstr>Тема Office</vt:lpstr>
      <vt:lpstr>Презентация PowerPoint</vt:lpstr>
      <vt:lpstr>Презентация PowerPoint</vt:lpstr>
      <vt:lpstr>ТРАДИЦИИ</vt:lpstr>
      <vt:lpstr>Цели экскурсии:</vt:lpstr>
      <vt:lpstr>Презентация PowerPoint</vt:lpstr>
      <vt:lpstr>Когда хозяин протянет вам навстречу согнутые в локтях руки, вам нужно сделать то же самое, но положить свои руки сверху, если хозяин старше. Если же хозяин младше, вам нужно подхватить его руки снизу, по возможности, взяв его локти в ладони. Старших людей в Бурятии почитают особо, и часто дети называют родителей и других старших родственников на «Вы».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ЁХОР – ДРУЖНЫЙ ХОРОВОД</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dc:creator>
  <cp:lastModifiedBy>Пользователь Windows</cp:lastModifiedBy>
  <cp:revision>13</cp:revision>
  <dcterms:created xsi:type="dcterms:W3CDTF">2015-01-09T09:55:58Z</dcterms:created>
  <dcterms:modified xsi:type="dcterms:W3CDTF">2020-03-22T06:21:44Z</dcterms:modified>
</cp:coreProperties>
</file>