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94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CD4AC-3D00-4059-96B5-FC9E4748AC6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7AD17-900B-47F4-A48A-3545F5983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D825F-9DC1-4789-81B6-2EAD09D9952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3D2A-5D17-4108-81D3-C21422CC9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D825F-9DC1-4789-81B6-2EAD09D9952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3D2A-5D17-4108-81D3-C21422CC9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D825F-9DC1-4789-81B6-2EAD09D9952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3D2A-5D17-4108-81D3-C21422CC9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D825F-9DC1-4789-81B6-2EAD09D9952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3D2A-5D17-4108-81D3-C21422CC9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D825F-9DC1-4789-81B6-2EAD09D9952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3D2A-5D17-4108-81D3-C21422CC9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D825F-9DC1-4789-81B6-2EAD09D9952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3D2A-5D17-4108-81D3-C21422CC9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D825F-9DC1-4789-81B6-2EAD09D9952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3D2A-5D17-4108-81D3-C21422CC9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D825F-9DC1-4789-81B6-2EAD09D9952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3D2A-5D17-4108-81D3-C21422CC9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D825F-9DC1-4789-81B6-2EAD09D9952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3D2A-5D17-4108-81D3-C21422CC9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D825F-9DC1-4789-81B6-2EAD09D9952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3D2A-5D17-4108-81D3-C21422CC9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D825F-9DC1-4789-81B6-2EAD09D9952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3D2A-5D17-4108-81D3-C21422CC9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D825F-9DC1-4789-81B6-2EAD09D9952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63D2A-5D17-4108-81D3-C21422CC9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2999"/>
            <a:ext cx="6857999" cy="4571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214290"/>
            <a:ext cx="3429024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Как-то раз застал Муравья сильный дождь.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Куда спрятаться?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Увидел Муравей на полянке маленький грибок, добежал до него и спрятался под его шляпкой.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Сидит под грибом — дождь пережидает.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дождь идёт всё сильнее и сильнее…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Ползёт к грибу мокрая Бабочка: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Муравей, Муравей, пусти меня под грибок! Промокла я — лететь не могу!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Куда же я пущу тебя? — говорит муравей. — Я один тут кое-как уместился.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Ничего! В тесноте, да не в обиде.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Пустил Муравей Бабочку под грибок.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дождь ещё сильнее идёт…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Бежит мимо Мышка: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Пустите меня под грибок! Вода с меня ручьём течёт.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Куда же мы тебя пустим? Тут и места нет.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Потеснитесь немножко!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Потеснились — пустили Мышку под грибок.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дождь всё льёт и не перестаёт…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Мимо гриба Воробей скачет и плачет: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Намокли перышки, устали крылышки! Пустите меня под грибок обсохнуть, отдохнуть, дождик переждать!</a:t>
            </a:r>
          </a:p>
        </p:txBody>
      </p:sp>
      <p:pic>
        <p:nvPicPr>
          <p:cNvPr id="6" name="Picture 2" descr="http://www.freeppt.net/background/Movie-Film-Strip-design-backgrounds-powerpoin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429000" y="1143000"/>
            <a:ext cx="6858000" cy="4572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143504" y="214290"/>
            <a:ext cx="3500462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— Тут и места нет.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— Подвиньтесь, пожалуйста!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— Ладно.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Подвинулись — нашлось Воробью место.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А тут Заяц на полянку выскочил, увидел гриб.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— Спрячьте, — кричит, — спасите! За мной Лиса гонится!..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— Жалко Зайца, — говорит Муравей. — Давайте ещё потеснимся.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Только спрятали Зайца — Лиса прибежала.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— Зайца не видели? — спрашивает.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— Не видели.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Подошла Лиса поближе, понюхала: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— Не тут ли он спрятался?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— Где ему тут спрятаться!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Махнула Лиса хвостом и ушла.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 тому времени дождик прошёл — солнышко выглянуло. Вылезли все из-под гриба — радуются.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Муравей задумался и говорит: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— Как же так? Раньше мне одному под грибом тесно было, а теперь всем пятерым место нашлось!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Ква-ха-ха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Ква-ха-ха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! — засмеялся кто-то.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Все посмотрели: на шляпке гриба сидит Лягушка и хохочет: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— Эх, вы! Гриб-то…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Не досказала и ускакала.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Посмотрели все на гриб и тут догадались, почему сначала одному под грибом тесно было, а потом и пятерым место нашлось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3000" y="1143000"/>
            <a:ext cx="6858000" cy="4572000"/>
          </a:xfrm>
          <a:prstGeom prst="rect">
            <a:avLst/>
          </a:prstGeom>
          <a:noFill/>
        </p:spPr>
      </p:pic>
      <p:pic>
        <p:nvPicPr>
          <p:cNvPr id="5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429000" y="1143000"/>
            <a:ext cx="6858000" cy="4572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85918" y="357167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1200" b="1" dirty="0" smtClean="0">
              <a:latin typeface="Monotype Corsiva" pitchFamily="66" charset="0"/>
            </a:endParaRPr>
          </a:p>
          <a:p>
            <a:pPr algn="r"/>
            <a:endParaRPr lang="ru-RU" sz="1200" b="1" dirty="0" smtClean="0">
              <a:latin typeface="Monotype Corsiva" pitchFamily="66" charset="0"/>
            </a:endParaRPr>
          </a:p>
          <a:p>
            <a:pPr algn="r"/>
            <a:endParaRPr lang="ru-RU" sz="1200" b="1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1857364"/>
            <a:ext cx="328614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Monotype Corsiva" pitchFamily="66" charset="0"/>
                <a:cs typeface="Times New Roman" pitchFamily="18" charset="0"/>
              </a:rPr>
              <a:t>       Теневой театр.</a:t>
            </a:r>
          </a:p>
          <a:p>
            <a:pPr indent="457200" algn="ctr"/>
            <a:r>
              <a:rPr lang="ru-RU" sz="1400" b="1" dirty="0" smtClean="0">
                <a:latin typeface="Monotype Corsiva" pitchFamily="66" charset="0"/>
                <a:cs typeface="Times New Roman" pitchFamily="18" charset="0"/>
              </a:rPr>
              <a:t>Цель</a:t>
            </a:r>
            <a:r>
              <a:rPr lang="ru-RU" sz="1400" b="1" dirty="0">
                <a:latin typeface="Monotype Corsiva" pitchFamily="66" charset="0"/>
                <a:cs typeface="Times New Roman" pitchFamily="18" charset="0"/>
              </a:rPr>
              <a:t>: формирование интереса к театрализованной деятельности, теневому театру. </a:t>
            </a:r>
            <a:r>
              <a:rPr lang="ru-RU" sz="1400" b="1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1400" b="1" dirty="0">
                <a:latin typeface="Monotype Corsiva" pitchFamily="66" charset="0"/>
                <a:cs typeface="Times New Roman" pitchFamily="18" charset="0"/>
              </a:rPr>
              <a:t>Задачи: </a:t>
            </a:r>
            <a:r>
              <a:rPr lang="ru-RU" sz="1400" b="1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1400" b="1" dirty="0">
                <a:latin typeface="Monotype Corsiva" pitchFamily="66" charset="0"/>
                <a:cs typeface="Times New Roman" pitchFamily="18" charset="0"/>
              </a:rPr>
              <a:t>1. Познакомить детей с теневым театром.</a:t>
            </a:r>
            <a:r>
              <a:rPr lang="ru-RU" sz="1400" b="1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1400" b="1" dirty="0">
                <a:latin typeface="Monotype Corsiva" pitchFamily="66" charset="0"/>
                <a:cs typeface="Times New Roman" pitchFamily="18" charset="0"/>
              </a:rPr>
              <a:t>2. Обогащать и активизировать словарь детей, автоматизировать звуки в тексте, развивать просодическую сторону речи, </a:t>
            </a:r>
            <a:r>
              <a:rPr lang="ru-RU" sz="1400" b="1" dirty="0" smtClean="0">
                <a:latin typeface="Monotype Corsiva" pitchFamily="66" charset="0"/>
                <a:cs typeface="Times New Roman" pitchFamily="18" charset="0"/>
              </a:rPr>
              <a:t>диалогическую речь</a:t>
            </a:r>
            <a:r>
              <a:rPr lang="ru-RU" sz="1400" b="1" dirty="0">
                <a:latin typeface="Monotype Corsiva" pitchFamily="66" charset="0"/>
                <a:cs typeface="Times New Roman" pitchFamily="18" charset="0"/>
              </a:rPr>
              <a:t>. </a:t>
            </a:r>
            <a:r>
              <a:rPr lang="ru-RU" sz="1400" b="1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1400" b="1" dirty="0">
                <a:latin typeface="Monotype Corsiva" pitchFamily="66" charset="0"/>
                <a:cs typeface="Times New Roman" pitchFamily="18" charset="0"/>
              </a:rPr>
              <a:t>3. Развивать память, мышление, внимание, эмоционально-волевую сферу детей. </a:t>
            </a:r>
            <a:r>
              <a:rPr lang="ru-RU" sz="1400" b="1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1400" b="1" dirty="0">
                <a:latin typeface="Monotype Corsiva" pitchFamily="66" charset="0"/>
                <a:cs typeface="Times New Roman" pitchFamily="18" charset="0"/>
              </a:rPr>
              <a:t>4. Развивать воображение, фантазию, творческие способности. </a:t>
            </a:r>
            <a:r>
              <a:rPr lang="ru-RU" sz="1400" b="1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1400" b="1" dirty="0">
                <a:latin typeface="Monotype Corsiva" pitchFamily="66" charset="0"/>
                <a:cs typeface="Times New Roman" pitchFamily="18" charset="0"/>
              </a:rPr>
              <a:t>5. Развивать артистические способности, </a:t>
            </a:r>
            <a:r>
              <a:rPr lang="ru-RU" sz="1400" b="1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1400" b="1" dirty="0">
                <a:latin typeface="Monotype Corsiva" pitchFamily="66" charset="0"/>
                <a:cs typeface="Times New Roman" pitchFamily="18" charset="0"/>
              </a:rPr>
              <a:t>6. Учить взаимодействовать со сверстниками.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14942" y="357166"/>
            <a:ext cx="335758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Monotype Corsiva" pitchFamily="66" charset="0"/>
              </a:rPr>
              <a:t>Краткое описанию по использования </a:t>
            </a:r>
          </a:p>
          <a:p>
            <a:pPr algn="ctr"/>
            <a:r>
              <a:rPr lang="ru-RU" sz="1400" b="1" dirty="0" smtClean="0">
                <a:latin typeface="Monotype Corsiva" pitchFamily="66" charset="0"/>
              </a:rPr>
              <a:t>теневого театра.</a:t>
            </a:r>
          </a:p>
          <a:p>
            <a:endParaRPr lang="ru-RU" sz="1200" b="1" dirty="0" smtClean="0">
              <a:latin typeface="Monotype Corsiva" pitchFamily="66" charset="0"/>
            </a:endParaRPr>
          </a:p>
          <a:p>
            <a:pPr algn="ctr"/>
            <a:r>
              <a:rPr lang="ru-RU" sz="1200" b="1" dirty="0" smtClean="0">
                <a:latin typeface="Monotype Corsiva" pitchFamily="66" charset="0"/>
              </a:rPr>
              <a:t>Для </a:t>
            </a:r>
            <a:r>
              <a:rPr lang="ru-RU" sz="1200" b="1" dirty="0">
                <a:latin typeface="Monotype Corsiva" pitchFamily="66" charset="0"/>
              </a:rPr>
              <a:t>представлений театра теней используют </a:t>
            </a:r>
            <a:endParaRPr lang="ru-RU" sz="1200" b="1" dirty="0" smtClean="0">
              <a:latin typeface="Monotype Corsiva" pitchFamily="66" charset="0"/>
            </a:endParaRPr>
          </a:p>
          <a:p>
            <a:pPr algn="ctr"/>
            <a:r>
              <a:rPr lang="ru-RU" sz="1200" b="1" dirty="0" smtClean="0">
                <a:latin typeface="Monotype Corsiva" pitchFamily="66" charset="0"/>
              </a:rPr>
              <a:t>большой </a:t>
            </a:r>
            <a:r>
              <a:rPr lang="ru-RU" sz="1200" b="1" dirty="0">
                <a:latin typeface="Monotype Corsiva" pitchFamily="66" charset="0"/>
              </a:rPr>
              <a:t>полупрозрачный экран. Актёрами выступают </a:t>
            </a:r>
            <a:endParaRPr lang="ru-RU" sz="1200" b="1" dirty="0" smtClean="0">
              <a:latin typeface="Monotype Corsiva" pitchFamily="66" charset="0"/>
            </a:endParaRPr>
          </a:p>
          <a:p>
            <a:pPr algn="ctr"/>
            <a:r>
              <a:rPr lang="ru-RU" sz="1200" b="1" dirty="0" smtClean="0">
                <a:latin typeface="Monotype Corsiva" pitchFamily="66" charset="0"/>
              </a:rPr>
              <a:t>специальные </a:t>
            </a:r>
            <a:r>
              <a:rPr lang="ru-RU" sz="1200" b="1" dirty="0">
                <a:latin typeface="Monotype Corsiva" pitchFamily="66" charset="0"/>
              </a:rPr>
              <a:t>плоские куклы, сделанные из  черной </a:t>
            </a:r>
            <a:endParaRPr lang="ru-RU" sz="1200" b="1" dirty="0" smtClean="0">
              <a:latin typeface="Monotype Corsiva" pitchFamily="66" charset="0"/>
            </a:endParaRPr>
          </a:p>
          <a:p>
            <a:pPr algn="ctr"/>
            <a:r>
              <a:rPr lang="ru-RU" sz="1200" b="1" dirty="0" smtClean="0">
                <a:latin typeface="Monotype Corsiva" pitchFamily="66" charset="0"/>
              </a:rPr>
              <a:t>бумаги</a:t>
            </a:r>
            <a:r>
              <a:rPr lang="ru-RU" sz="1200" b="1" dirty="0">
                <a:latin typeface="Monotype Corsiva" pitchFamily="66" charset="0"/>
              </a:rPr>
              <a:t>. Когда 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марионетка прислоняется </a:t>
            </a:r>
            <a:r>
              <a:rPr lang="ru-RU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к экрану </a:t>
            </a:r>
            <a:endParaRPr lang="ru-RU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с </a:t>
            </a:r>
            <a:r>
              <a:rPr lang="ru-RU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задней стороны, то её тень становится </a:t>
            </a:r>
            <a:r>
              <a:rPr lang="ru-RU" sz="1200" b="1" dirty="0">
                <a:latin typeface="Monotype Corsiva" pitchFamily="66" charset="0"/>
              </a:rPr>
              <a:t>видна на </a:t>
            </a:r>
            <a:endParaRPr lang="ru-RU" sz="1200" b="1" dirty="0" smtClean="0">
              <a:latin typeface="Monotype Corsiva" pitchFamily="66" charset="0"/>
            </a:endParaRPr>
          </a:p>
          <a:p>
            <a:pPr algn="ctr"/>
            <a:r>
              <a:rPr lang="ru-RU" sz="1200" b="1" dirty="0" smtClean="0">
                <a:latin typeface="Monotype Corsiva" pitchFamily="66" charset="0"/>
              </a:rPr>
              <a:t>передней </a:t>
            </a:r>
            <a:r>
              <a:rPr lang="ru-RU" sz="1200" b="1" dirty="0">
                <a:latin typeface="Monotype Corsiva" pitchFamily="66" charset="0"/>
              </a:rPr>
              <a:t>стороне экрана.</a:t>
            </a:r>
            <a:br>
              <a:rPr lang="ru-RU" sz="1200" b="1" dirty="0">
                <a:latin typeface="Monotype Corsiva" pitchFamily="66" charset="0"/>
              </a:rPr>
            </a:br>
            <a:r>
              <a:rPr lang="ru-RU" sz="1200" b="1" dirty="0">
                <a:latin typeface="Monotype Corsiva" pitchFamily="66" charset="0"/>
              </a:rPr>
              <a:t>Куклами управляют актёры, сидящими позади </a:t>
            </a:r>
            <a:endParaRPr lang="ru-RU" sz="1200" b="1" dirty="0" smtClean="0">
              <a:latin typeface="Monotype Corsiva" pitchFamily="66" charset="0"/>
            </a:endParaRPr>
          </a:p>
          <a:p>
            <a:pPr algn="ctr"/>
            <a:r>
              <a:rPr lang="ru-RU" sz="1200" b="1" dirty="0" smtClean="0">
                <a:latin typeface="Monotype Corsiva" pitchFamily="66" charset="0"/>
              </a:rPr>
              <a:t>экрана</a:t>
            </a:r>
            <a:r>
              <a:rPr lang="ru-RU" sz="1200" b="1" dirty="0">
                <a:latin typeface="Monotype Corsiva" pitchFamily="66" charset="0"/>
              </a:rPr>
              <a:t>. Для управления куклами, актёры </a:t>
            </a:r>
            <a:endParaRPr lang="ru-RU" sz="1200" b="1" dirty="0" smtClean="0">
              <a:latin typeface="Monotype Corsiva" pitchFamily="66" charset="0"/>
            </a:endParaRPr>
          </a:p>
          <a:p>
            <a:pPr algn="ctr"/>
            <a:r>
              <a:rPr lang="ru-RU" sz="1200" b="1" dirty="0" smtClean="0">
                <a:latin typeface="Monotype Corsiva" pitchFamily="66" charset="0"/>
              </a:rPr>
              <a:t>используют </a:t>
            </a:r>
            <a:r>
              <a:rPr lang="ru-RU" sz="1200" b="1" dirty="0">
                <a:latin typeface="Monotype Corsiva" pitchFamily="66" charset="0"/>
              </a:rPr>
              <a:t>тонкие длинные палки. Нередко, актёр </a:t>
            </a:r>
            <a:endParaRPr lang="ru-RU" sz="1200" b="1" dirty="0" smtClean="0">
              <a:latin typeface="Monotype Corsiva" pitchFamily="66" charset="0"/>
            </a:endParaRPr>
          </a:p>
          <a:p>
            <a:pPr algn="ctr"/>
            <a:r>
              <a:rPr lang="ru-RU" sz="1200" b="1" dirty="0" smtClean="0">
                <a:latin typeface="Monotype Corsiva" pitchFamily="66" charset="0"/>
              </a:rPr>
              <a:t>управляющий </a:t>
            </a:r>
            <a:r>
              <a:rPr lang="ru-RU" sz="1200" b="1" dirty="0">
                <a:latin typeface="Monotype Corsiva" pitchFamily="66" charset="0"/>
              </a:rPr>
              <a:t>куклами является и рассказчиком, </a:t>
            </a:r>
            <a:endParaRPr lang="ru-RU" sz="1200" b="1" dirty="0" smtClean="0">
              <a:latin typeface="Monotype Corsiva" pitchFamily="66" charset="0"/>
            </a:endParaRPr>
          </a:p>
          <a:p>
            <a:pPr algn="ctr"/>
            <a:r>
              <a:rPr lang="ru-RU" sz="1200" b="1" dirty="0" smtClean="0">
                <a:latin typeface="Monotype Corsiva" pitchFamily="66" charset="0"/>
              </a:rPr>
              <a:t>описывающим </a:t>
            </a:r>
            <a:r>
              <a:rPr lang="ru-RU" sz="1200" b="1" dirty="0">
                <a:latin typeface="Monotype Corsiva" pitchFamily="66" charset="0"/>
              </a:rPr>
              <a:t>происходящую на сцене историю. </a:t>
            </a:r>
            <a:endParaRPr lang="ru-RU" sz="1200" b="1" dirty="0" smtClean="0">
              <a:latin typeface="Monotype Corsiva" pitchFamily="66" charset="0"/>
            </a:endParaRPr>
          </a:p>
          <a:p>
            <a:pPr algn="ctr"/>
            <a:r>
              <a:rPr lang="ru-RU" sz="1200" b="1" dirty="0" smtClean="0">
                <a:latin typeface="Monotype Corsiva" pitchFamily="66" charset="0"/>
              </a:rPr>
              <a:t>Если </a:t>
            </a:r>
            <a:r>
              <a:rPr lang="ru-RU" sz="1200" b="1" dirty="0">
                <a:latin typeface="Monotype Corsiva" pitchFamily="66" charset="0"/>
              </a:rPr>
              <a:t>актёров несколько, то каждый из них </a:t>
            </a:r>
            <a:endParaRPr lang="ru-RU" sz="1200" b="1" dirty="0" smtClean="0">
              <a:latin typeface="Monotype Corsiva" pitchFamily="66" charset="0"/>
            </a:endParaRPr>
          </a:p>
          <a:p>
            <a:pPr algn="ctr"/>
            <a:r>
              <a:rPr lang="ru-RU" sz="1200" b="1" dirty="0" smtClean="0">
                <a:latin typeface="Monotype Corsiva" pitchFamily="66" charset="0"/>
              </a:rPr>
              <a:t>озвучивает </a:t>
            </a:r>
            <a:r>
              <a:rPr lang="ru-RU" sz="1200" b="1" dirty="0">
                <a:latin typeface="Monotype Corsiva" pitchFamily="66" charset="0"/>
              </a:rPr>
              <a:t>свою куклу.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3000" y="1143000"/>
            <a:ext cx="6858000" cy="4572000"/>
          </a:xfrm>
          <a:prstGeom prst="rect">
            <a:avLst/>
          </a:prstGeom>
          <a:noFill/>
        </p:spPr>
      </p:pic>
      <p:pic>
        <p:nvPicPr>
          <p:cNvPr id="11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429000" y="1143000"/>
            <a:ext cx="6858000" cy="4572000"/>
          </a:xfrm>
          <a:prstGeom prst="rect">
            <a:avLst/>
          </a:prstGeom>
          <a:noFill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785794"/>
            <a:ext cx="342902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857232"/>
            <a:ext cx="3634296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429000" y="1143000"/>
            <a:ext cx="6858000" cy="457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43570" y="2000240"/>
            <a:ext cx="25717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Сказка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Владимир </a:t>
            </a:r>
            <a:r>
              <a:rPr lang="ru-RU" sz="2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Сутеев</a:t>
            </a:r>
            <a:endParaRPr lang="ru-RU" sz="2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Под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грибом</a:t>
            </a: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.</a:t>
            </a:r>
          </a:p>
        </p:txBody>
      </p:sp>
      <p:pic>
        <p:nvPicPr>
          <p:cNvPr id="6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3000" y="1143000"/>
            <a:ext cx="6858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3000" y="1143000"/>
            <a:ext cx="6858000" cy="4572000"/>
          </a:xfrm>
          <a:prstGeom prst="rect">
            <a:avLst/>
          </a:prstGeom>
          <a:noFill/>
        </p:spPr>
      </p:pic>
      <p:pic>
        <p:nvPicPr>
          <p:cNvPr id="5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429000" y="1143000"/>
            <a:ext cx="6858000" cy="4572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3" y="214290"/>
            <a:ext cx="3429023" cy="6971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Жили-были старик со старухой. Вот и говорит старик старухе: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— Поди-ка, старуха, по коробу поскреби, по сусеку помети, не наскребешь ли муки на колобок.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Взяла старуха крылышко, по коробу поскребла, по сусеку помела и наскребла муки горсти две.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Замесила муку на сметане, состряпала колобок, изжарила в масле и на окошко студить положила.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Колобок полежал, полежал, взял да и покатился — с окна на лавку, с лавки на пол,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пó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полу к двери, прыг через порог — да в сени, из сеней на крыльцо, с крыльца на двор, со двора за ворота, дальше и дальше.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Катится Колобок по дороге, навстречу ему Заяц: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— Колобок, Колобок, я тебя съем!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— Не ешь меня, Заяц, я тебе песенку спою:</a:t>
            </a:r>
          </a:p>
          <a:p>
            <a:pPr algn="ctr" fontAlgn="base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Я Колобок, Колобок,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Я по коробу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скребен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 сусеку метен,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На сметане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мешон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Да в масле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пряжон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На окошке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стужон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Я от дедушки ушел,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Я от бабушки ушел,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От тебя, зайца, подавно уйду!</a:t>
            </a:r>
          </a:p>
          <a:p>
            <a:pPr algn="ctr" fontAlgn="base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И покатился по дороге — только Заяц его и видел!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Катится Колобок, навстречу ему Волк: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— Колобок, Колобок, я тебя съем!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— Не ешь меня, Серый Волк, я тебе песенку спою:</a:t>
            </a:r>
          </a:p>
          <a:p>
            <a:pPr algn="ctr" fontAlgn="base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Я Колобок, Колобок,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Я по коробу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скребен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 сусеку метен,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На сметане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мешон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Да в масле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пряжон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На окошке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стужон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Я от дедушки ушел,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Я от бабушки ушел,</a:t>
            </a:r>
            <a:r>
              <a:rPr lang="ru-RU" sz="1100" dirty="0" smtClean="0"/>
              <a:t/>
            </a:r>
            <a:br>
              <a:rPr lang="ru-RU" sz="1100" dirty="0" smtClean="0"/>
            </a:br>
            <a:endParaRPr lang="ru-RU" sz="1100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72066" y="214290"/>
            <a:ext cx="3857652" cy="886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 от зайца ушел,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От тебя, волк, подавно уйду!</a:t>
            </a:r>
          </a:p>
          <a:p>
            <a:pPr algn="ctr" fontAlgn="base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покатился по дороге — только Волк его и видел!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Катится Колобок, навстречу ему Медведь: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Колобок, Колобок, я тебя съем!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Где тебе, косолапому, съесть меня!</a:t>
            </a:r>
          </a:p>
          <a:p>
            <a:pPr algn="ctr" fontAlgn="base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 Колобок, Колобок,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 по коробу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скребен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 сусеку метен,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сметане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мешон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Да в масле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пряжон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окошке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стужон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 от дедушки ушел,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 от бабушки ушел,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 от зайца ушел,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 от волка ушел,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От тебя, медведь, подавно уйду!</a:t>
            </a:r>
          </a:p>
          <a:p>
            <a:pPr algn="ctr" fontAlgn="base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опять покатился — только Медведь его и видел!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Катится Колобок, навстречу ему Лиса: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Колобок, Колобок, куда катишься?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Качусь по дорожке.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Колобок, Колобок, спой мне песенку!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Колобок и запел:</a:t>
            </a:r>
          </a:p>
          <a:p>
            <a:pPr algn="ctr" fontAlgn="base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 Колобок, Колобок,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 по коробу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скребен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 сусеку метен,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сметане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мешон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Да в масле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пряжон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окошке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стужон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 от дедушки ушел,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 от бабушки ушел,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 от зайца ушел,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 от волка ушел,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От медведя ушел,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От тебя, лисы, нехитро уйти!</a:t>
            </a:r>
          </a:p>
          <a:p>
            <a:pPr algn="ctr" fontAlgn="base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 Лиса говорит: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Ах, песенка хороша, да слышу я плохо. Колобок, Колобок, сядь ко мне на носок да спой еще разок, погромче.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Колобок вскочил Лисе на нос и запел погромче ту же песенку.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 Лиса опять ему: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Колобок, Колобок, сядь ко мне на язычок да пропой в последний разок.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Колобок прыг Лисе на язык, а Лиса его — гам! — и съела.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3000" y="1143000"/>
            <a:ext cx="6858000" cy="4572000"/>
          </a:xfrm>
          <a:prstGeom prst="rect">
            <a:avLst/>
          </a:prstGeom>
          <a:noFill/>
        </p:spPr>
      </p:pic>
      <p:pic>
        <p:nvPicPr>
          <p:cNvPr id="5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429000" y="1143000"/>
            <a:ext cx="6858000" cy="4572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-9497615"/>
            <a:ext cx="4572016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200" dirty="0"/>
              <a:t>Жили-были старик со старухой. Вот и говорит старик старухе:</a:t>
            </a:r>
            <a:br>
              <a:rPr lang="ru-RU" sz="1200" dirty="0"/>
            </a:br>
            <a:r>
              <a:rPr lang="ru-RU" sz="1200" dirty="0"/>
              <a:t>— Поди-ка, старуха, по коробу поскреби, по сусеку помети, не наскребешь ли муки на колобок.</a:t>
            </a:r>
            <a:br>
              <a:rPr lang="ru-RU" sz="1200" dirty="0"/>
            </a:br>
            <a:r>
              <a:rPr lang="ru-RU" sz="1200" dirty="0"/>
              <a:t>Взяла старуха крылышко, по коробу поскребла, по сусеку помела и наскребла муки горсти две.</a:t>
            </a:r>
            <a:br>
              <a:rPr lang="ru-RU" sz="1200" dirty="0"/>
            </a:br>
            <a:r>
              <a:rPr lang="ru-RU" sz="1200" dirty="0"/>
              <a:t>Замесила муку на сметане, состряпала колобок, изжарила в масле и на окошко студить положила.</a:t>
            </a:r>
            <a:br>
              <a:rPr lang="ru-RU" sz="1200" dirty="0"/>
            </a:br>
            <a:r>
              <a:rPr lang="ru-RU" sz="1200" dirty="0"/>
              <a:t>Колобок полежал, полежал, взял да и покатился — с окна на лавку, с лавки на пол, </a:t>
            </a:r>
            <a:r>
              <a:rPr lang="ru-RU" sz="1200" dirty="0" err="1"/>
              <a:t>пó</a:t>
            </a:r>
            <a:r>
              <a:rPr lang="ru-RU" sz="1200" dirty="0"/>
              <a:t> полу к двери, прыг через порог — да в сени, из сеней на крыльцо, с крыльца на двор, со двора за ворота, дальше и дальше.</a:t>
            </a:r>
            <a:br>
              <a:rPr lang="ru-RU" sz="1200" dirty="0"/>
            </a:br>
            <a:r>
              <a:rPr lang="ru-RU" sz="1200" dirty="0"/>
              <a:t>Катится Колобок по дороге, навстречу ему Заяц:</a:t>
            </a:r>
            <a:br>
              <a:rPr lang="ru-RU" sz="1200" dirty="0"/>
            </a:br>
            <a:r>
              <a:rPr lang="ru-RU" sz="1200" dirty="0"/>
              <a:t>— Колобок, Колобок, я тебя съем!</a:t>
            </a:r>
            <a:br>
              <a:rPr lang="ru-RU" sz="1200" dirty="0"/>
            </a:br>
            <a:r>
              <a:rPr lang="ru-RU" sz="1200" dirty="0"/>
              <a:t>— Не ешь меня, Заяц, я тебе песенку спою:</a:t>
            </a:r>
          </a:p>
          <a:p>
            <a:pPr fontAlgn="base"/>
            <a:r>
              <a:rPr lang="ru-RU" sz="1200" dirty="0"/>
              <a:t>Я Колобок, Колобок,</a:t>
            </a:r>
            <a:br>
              <a:rPr lang="ru-RU" sz="1200" dirty="0"/>
            </a:br>
            <a:r>
              <a:rPr lang="ru-RU" sz="1200" dirty="0"/>
              <a:t>Я по коробу </a:t>
            </a:r>
            <a:r>
              <a:rPr lang="ru-RU" sz="1200" dirty="0" err="1"/>
              <a:t>скребен</a:t>
            </a:r>
            <a:r>
              <a:rPr lang="ru-RU" sz="1200" dirty="0"/>
              <a:t>,</a:t>
            </a:r>
            <a:br>
              <a:rPr lang="ru-RU" sz="1200" dirty="0"/>
            </a:br>
            <a:r>
              <a:rPr lang="ru-RU" sz="1200" dirty="0"/>
              <a:t>По сусеку метен,</a:t>
            </a:r>
            <a:br>
              <a:rPr lang="ru-RU" sz="1200" dirty="0"/>
            </a:br>
            <a:r>
              <a:rPr lang="ru-RU" sz="1200" dirty="0"/>
              <a:t>На сметане </a:t>
            </a:r>
            <a:r>
              <a:rPr lang="ru-RU" sz="1200" dirty="0" err="1"/>
              <a:t>мешон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Да в масле </a:t>
            </a:r>
            <a:r>
              <a:rPr lang="ru-RU" sz="1200" dirty="0" err="1"/>
              <a:t>пряжон</a:t>
            </a:r>
            <a:r>
              <a:rPr lang="ru-RU" sz="1200" dirty="0"/>
              <a:t>,</a:t>
            </a:r>
            <a:br>
              <a:rPr lang="ru-RU" sz="1200" dirty="0"/>
            </a:br>
            <a:r>
              <a:rPr lang="ru-RU" sz="1200" dirty="0"/>
              <a:t>На окошке </a:t>
            </a:r>
            <a:r>
              <a:rPr lang="ru-RU" sz="1200" dirty="0" err="1"/>
              <a:t>стужон</a:t>
            </a:r>
            <a:r>
              <a:rPr lang="ru-RU" sz="1200" dirty="0"/>
              <a:t>.</a:t>
            </a:r>
            <a:br>
              <a:rPr lang="ru-RU" sz="1200" dirty="0"/>
            </a:br>
            <a:r>
              <a:rPr lang="ru-RU" sz="1200" dirty="0"/>
              <a:t>Я от дедушки ушел,</a:t>
            </a:r>
            <a:br>
              <a:rPr lang="ru-RU" sz="1200" dirty="0"/>
            </a:br>
            <a:r>
              <a:rPr lang="ru-RU" sz="1200" dirty="0"/>
              <a:t>Я от бабушки ушел,</a:t>
            </a:r>
            <a:br>
              <a:rPr lang="ru-RU" sz="1200" dirty="0"/>
            </a:br>
            <a:r>
              <a:rPr lang="ru-RU" sz="1200" dirty="0"/>
              <a:t>От тебя, зайца, подавно уйду!</a:t>
            </a:r>
          </a:p>
          <a:p>
            <a:pPr fontAlgn="base"/>
            <a:r>
              <a:rPr lang="ru-RU" sz="1200" dirty="0"/>
              <a:t>И покатился по дороге — только Заяц его и видел!</a:t>
            </a:r>
            <a:br>
              <a:rPr lang="ru-RU" sz="1200" dirty="0"/>
            </a:br>
            <a:r>
              <a:rPr lang="ru-RU" sz="1200" dirty="0"/>
              <a:t>Катится Колобок, навстречу ему Волк:</a:t>
            </a:r>
            <a:br>
              <a:rPr lang="ru-RU" sz="1200" dirty="0"/>
            </a:br>
            <a:r>
              <a:rPr lang="ru-RU" sz="1200" dirty="0"/>
              <a:t>— Колобок, Колобок, я тебя съем!</a:t>
            </a:r>
            <a:br>
              <a:rPr lang="ru-RU" sz="1200" dirty="0"/>
            </a:br>
            <a:r>
              <a:rPr lang="ru-RU" sz="1200" dirty="0"/>
              <a:t>— Не ешь меня, Серый Волк, я тебе песенку спою:</a:t>
            </a:r>
          </a:p>
          <a:p>
            <a:pPr fontAlgn="base"/>
            <a:r>
              <a:rPr lang="ru-RU" sz="1200" dirty="0"/>
              <a:t>Я Колобок, Колобок,</a:t>
            </a:r>
            <a:br>
              <a:rPr lang="ru-RU" sz="1200" dirty="0"/>
            </a:br>
            <a:r>
              <a:rPr lang="ru-RU" sz="1200" dirty="0"/>
              <a:t>Я по коробу </a:t>
            </a:r>
            <a:r>
              <a:rPr lang="ru-RU" sz="1200" dirty="0" err="1"/>
              <a:t>скребен</a:t>
            </a:r>
            <a:r>
              <a:rPr lang="ru-RU" sz="1200" dirty="0"/>
              <a:t>,</a:t>
            </a:r>
            <a:br>
              <a:rPr lang="ru-RU" sz="1200" dirty="0"/>
            </a:br>
            <a:r>
              <a:rPr lang="ru-RU" sz="1200" dirty="0"/>
              <a:t>По сусеку метен,</a:t>
            </a:r>
            <a:br>
              <a:rPr lang="ru-RU" sz="1200" dirty="0"/>
            </a:br>
            <a:r>
              <a:rPr lang="ru-RU" sz="1200" dirty="0"/>
              <a:t>На сметане </a:t>
            </a:r>
            <a:r>
              <a:rPr lang="ru-RU" sz="1200" dirty="0" err="1"/>
              <a:t>мешон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Да в масле </a:t>
            </a:r>
            <a:r>
              <a:rPr lang="ru-RU" sz="1200" dirty="0" err="1"/>
              <a:t>пряжон</a:t>
            </a:r>
            <a:r>
              <a:rPr lang="ru-RU" sz="1200" dirty="0"/>
              <a:t>,</a:t>
            </a:r>
            <a:br>
              <a:rPr lang="ru-RU" sz="1200" dirty="0"/>
            </a:br>
            <a:r>
              <a:rPr lang="ru-RU" sz="1200" dirty="0"/>
              <a:t>На окошке </a:t>
            </a:r>
            <a:r>
              <a:rPr lang="ru-RU" sz="1200" dirty="0" err="1"/>
              <a:t>стужон</a:t>
            </a:r>
            <a:r>
              <a:rPr lang="ru-RU" sz="1200" dirty="0"/>
              <a:t>.</a:t>
            </a:r>
            <a:br>
              <a:rPr lang="ru-RU" sz="1200" dirty="0"/>
            </a:br>
            <a:r>
              <a:rPr lang="ru-RU" sz="1200" dirty="0"/>
              <a:t>Я от дедушки ушел,</a:t>
            </a:r>
            <a:br>
              <a:rPr lang="ru-RU" sz="1200" dirty="0"/>
            </a:br>
            <a:r>
              <a:rPr lang="ru-RU" sz="1200" dirty="0"/>
              <a:t>Я от бабушки ушел,</a:t>
            </a:r>
            <a:br>
              <a:rPr lang="ru-RU" sz="1200" dirty="0"/>
            </a:br>
            <a:r>
              <a:rPr lang="ru-RU" sz="1200" dirty="0"/>
              <a:t>Я от зайца ушел,</a:t>
            </a:r>
            <a:br>
              <a:rPr lang="ru-RU" sz="1200" dirty="0"/>
            </a:br>
            <a:r>
              <a:rPr lang="ru-RU" sz="1200" dirty="0"/>
              <a:t>От тебя, волк, подавно уйду!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214290"/>
            <a:ext cx="35004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 тебя, лисы, нехитро уйти!</a:t>
            </a:r>
          </a:p>
          <a:p>
            <a:pPr algn="ctr" fontAlgn="base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 Лиса говорит: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— Ах, песенка хороша, да слышу я плохо. Колобок, Колобок, сядь ко мне на носок да спой еще разок, погромче.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Колобок вскочил Лисе на нос и запел погромче ту же песенку.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 Лиса опять ему: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— Колобок, Колобок, сядь ко мне на язычок да пропой в последний разок.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Колобок прыг Лисе на язык, а Лиса его — гам! — и съела.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29256" y="2071678"/>
            <a:ext cx="3000396" cy="1428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800" b="1" dirty="0">
                <a:latin typeface="Monotype Corsiva" pitchFamily="66" charset="0"/>
              </a:rPr>
              <a:t>Колобок </a:t>
            </a:r>
          </a:p>
          <a:p>
            <a:pPr algn="ctr" fontAlgn="base"/>
            <a:r>
              <a:rPr lang="ru-RU" sz="2800" b="1" dirty="0" smtClean="0">
                <a:latin typeface="Monotype Corsiva" pitchFamily="66" charset="0"/>
              </a:rPr>
              <a:t>русская </a:t>
            </a:r>
            <a:r>
              <a:rPr lang="ru-RU" sz="2800" b="1" dirty="0">
                <a:latin typeface="Monotype Corsiva" pitchFamily="66" charset="0"/>
              </a:rPr>
              <a:t>народная сказка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3000" y="1143000"/>
            <a:ext cx="6858000" cy="4572000"/>
          </a:xfrm>
          <a:prstGeom prst="rect">
            <a:avLst/>
          </a:prstGeom>
          <a:noFill/>
        </p:spPr>
      </p:pic>
      <p:pic>
        <p:nvPicPr>
          <p:cNvPr id="5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429000" y="1143000"/>
            <a:ext cx="6858000" cy="4572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43504" y="214290"/>
            <a:ext cx="348460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Жили себе дед да баба,</a:t>
            </a:r>
          </a:p>
          <a:p>
            <a:r>
              <a:rPr lang="ru-RU" b="1" dirty="0"/>
              <a:t>И была у них курочка Ряба.</a:t>
            </a:r>
          </a:p>
          <a:p>
            <a:r>
              <a:rPr lang="ru-RU" b="1" dirty="0"/>
              <a:t>Снесла курочка яичко:</a:t>
            </a:r>
          </a:p>
          <a:p>
            <a:r>
              <a:rPr lang="ru-RU" b="1" dirty="0"/>
              <a:t>Яичко не простое, Золотое.</a:t>
            </a:r>
          </a:p>
          <a:p>
            <a:r>
              <a:rPr lang="ru-RU" b="1" dirty="0"/>
              <a:t>Дед бил, бил — не разбил;</a:t>
            </a:r>
          </a:p>
          <a:p>
            <a:r>
              <a:rPr lang="ru-RU" b="1" dirty="0"/>
              <a:t>Баба била, била — не разбила.</a:t>
            </a:r>
          </a:p>
          <a:p>
            <a:r>
              <a:rPr lang="ru-RU" b="1" dirty="0"/>
              <a:t>Мышка бежала,</a:t>
            </a:r>
          </a:p>
          <a:p>
            <a:r>
              <a:rPr lang="ru-RU" b="1" dirty="0"/>
              <a:t>Хвостиком махнула:</a:t>
            </a:r>
          </a:p>
          <a:p>
            <a:r>
              <a:rPr lang="ru-RU" b="1" dirty="0"/>
              <a:t>Яичко упало</a:t>
            </a:r>
          </a:p>
          <a:p>
            <a:r>
              <a:rPr lang="ru-RU" b="1" dirty="0"/>
              <a:t>И разбилось.</a:t>
            </a:r>
          </a:p>
          <a:p>
            <a:r>
              <a:rPr lang="ru-RU" b="1" dirty="0"/>
              <a:t>Дед и баба плачут!</a:t>
            </a:r>
          </a:p>
          <a:p>
            <a:r>
              <a:rPr lang="ru-RU" b="1" dirty="0"/>
              <a:t>Курочка кудахчет:</a:t>
            </a:r>
          </a:p>
          <a:p>
            <a:r>
              <a:rPr lang="ru-RU" b="1" dirty="0"/>
              <a:t>— Не плачь, дед, не плачь, баба.</a:t>
            </a:r>
          </a:p>
          <a:p>
            <a:r>
              <a:rPr lang="ru-RU" b="1" dirty="0"/>
              <a:t>Я снесу вам яичко другое,</a:t>
            </a:r>
          </a:p>
          <a:p>
            <a:r>
              <a:rPr lang="ru-RU" b="1" dirty="0"/>
              <a:t>Не золотое — простое.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429000" y="1143000"/>
            <a:ext cx="6858000" cy="457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72132" y="2214554"/>
            <a:ext cx="272702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Сказка</a:t>
            </a:r>
          </a:p>
          <a:p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>
                <a:latin typeface="Monotype Corsiva" pitchFamily="66" charset="0"/>
              </a:rPr>
              <a:t>«Курочка Ряба»</a:t>
            </a:r>
          </a:p>
        </p:txBody>
      </p:sp>
      <p:pic>
        <p:nvPicPr>
          <p:cNvPr id="6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3000" y="1143000"/>
            <a:ext cx="6858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3000" y="1143000"/>
            <a:ext cx="6858000" cy="4572000"/>
          </a:xfrm>
          <a:prstGeom prst="rect">
            <a:avLst/>
          </a:prstGeom>
          <a:noFill/>
        </p:spPr>
      </p:pic>
      <p:pic>
        <p:nvPicPr>
          <p:cNvPr id="5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429000" y="1143000"/>
            <a:ext cx="6858000" cy="4572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643570" y="2285992"/>
            <a:ext cx="256993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Monotype Corsiva" pitchFamily="66" charset="0"/>
              </a:rPr>
              <a:t>Русская </a:t>
            </a:r>
            <a:r>
              <a:rPr lang="ru-RU" sz="2800" b="1" dirty="0" smtClean="0">
                <a:latin typeface="Monotype Corsiva" pitchFamily="66" charset="0"/>
              </a:rPr>
              <a:t>народная</a:t>
            </a: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 </a:t>
            </a:r>
            <a:r>
              <a:rPr lang="ru-RU" sz="2800" b="1" dirty="0">
                <a:latin typeface="Monotype Corsiva" pitchFamily="66" charset="0"/>
              </a:rPr>
              <a:t>сказка </a:t>
            </a:r>
            <a:endParaRPr lang="ru-RU" sz="2800" b="1" dirty="0" smtClean="0">
              <a:latin typeface="Monotype Corsiva" pitchFamily="66" charset="0"/>
            </a:endParaRP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«</a:t>
            </a:r>
            <a:r>
              <a:rPr lang="ru-RU" sz="2800" b="1" dirty="0">
                <a:latin typeface="Monotype Corsiva" pitchFamily="66" charset="0"/>
              </a:rPr>
              <a:t>Теремок»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85728"/>
            <a:ext cx="350046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— Нет, не раздавлю.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— Ну так полезай! Влез медведь на крышу.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Только уселся — трах! — раздавил теремок. Затрещал теремок, упал набок и весь развалился.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Еле-еле успели из него выскочить: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мышка-норушка,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лягушка-квакушка,</a:t>
            </a:r>
          </a:p>
          <a:p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зайчик-побегайчик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лисичка-сестричка,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волчок — серый бочок, все целы и невредимы.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Принялись они брёвна носить, доски пилить — новый теремок строить. Лучше прежнего выстроили!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3000" y="1143000"/>
            <a:ext cx="6858000" cy="4572000"/>
          </a:xfrm>
          <a:prstGeom prst="rect">
            <a:avLst/>
          </a:prstGeom>
          <a:noFill/>
        </p:spPr>
      </p:pic>
      <p:pic>
        <p:nvPicPr>
          <p:cNvPr id="5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429000" y="1143000"/>
            <a:ext cx="6858000" cy="4572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3" y="214290"/>
            <a:ext cx="350046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Стоит в поле теремок-теремок.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Он не низок, не высок, не высок.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Бежит мимо мышка-норушка. Увидела теремок, остановилась и спрашивает: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Кто, кто в теремочке живёт?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Кто, кто в невысоком живёт?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Никто не отзывается.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Вошла мышка в теремок и стала в нём жить.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Прискакала к терему лягушка-квакушка и спрашивает: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Кто, кто в теремочке живёт? Кто, кто в невысоком живёт?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Я, мышка-норушка! А ты кто?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А я лягушка-квакушка.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Иди ко мне жить!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Лягушка прыгнула в теремок. Стали они вдвоём жить.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Бежит мимо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зайчик-побегайчик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Остановился и спрашивает: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Кто, кто в теремочке живёт? Кто, кто в невысоком живёт?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Я, мышка-норушка!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Я, лягушка-квакушка. А ты кто?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А я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зайчик-побегайчик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Иди к нам жить!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Заяц скок в теремок! Стали они втроём жить.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Идёт лисичка-сестричка. Постучала в окошко и спрашивает: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Кто, кто в теремочке живёт?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Кто, кто в невысоком живёт?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Я, мышка-норушка.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Я, лягушка-квакушка.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Я,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зайчик-побегайчик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А ты кто?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А я лисичка-сестричка.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214290"/>
            <a:ext cx="3357586" cy="886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Иди к нам жить!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Забралась лисичка в теремок. Стали они вчетвером жить.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Прибежал волчок — серый бочок, за глянул в дверь и спрашивает: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Кто, кто в теремочке живёт?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Кто, кто в невысоком живёт?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Я, мышка-норушка.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Я, лягушка-квакушка.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Я,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зайчик-побегайчик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Я, лисичка-сестричка. А ты кто?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А я волчок — серый бочок.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Иди к нам жить!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Волк и влез в теремок. Стали они впятером жить.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Вот они все в теремке живут, песни поют.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Вдруг идёт мимо медведь косолапый. Увидел медведь теремок, услыхал песни, остановился и заревел во всю мочь: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Кто, кто в теремочке живёт?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Кто, кто в невысоком живёт?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Я, мышка-норушка.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Я, лягушка-квакушка.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Я,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зайчик-побегайчик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Я, лисичка-сестричка.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Я, волчок — серый бочок. А ты кто?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А я медведь косолапый.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Иди к нам жить!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Медведь и полез в теремок.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Лез-лез, лез-лез — никак не мог влезть и говорит: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Я лучше у вас на крыше буду жить.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Да ты нас раздавишь!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Нет, не раздавлю.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— Ну так полезай! Влез медведь на крышу.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Только уселся — трах! — раздавил теремок. Затрещал теремок, упал набок и весь развалился.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Еле-еле успели из него выскочить: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мышка-норушка,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лягушка-квакушка,</a:t>
            </a:r>
          </a:p>
          <a:p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зайчик-побегайчик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лисичка-сестричка,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волчок — серый бочок, все целы и невредимы.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Принялись они брёвна носить, доски пилить — новый теремок строить. Лучше прежнего выстроили</a:t>
            </a:r>
            <a:r>
              <a:rPr lang="ru-RU" dirty="0"/>
              <a:t>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3000" y="1143000"/>
            <a:ext cx="6858000" cy="4572000"/>
          </a:xfrm>
          <a:prstGeom prst="rect">
            <a:avLst/>
          </a:prstGeom>
          <a:noFill/>
        </p:spPr>
      </p:pic>
      <p:pic>
        <p:nvPicPr>
          <p:cNvPr id="5" name="Picture 2" descr="http://www.freeppt.net/background/Movie-Film-Strip-design-backgrounds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429000" y="1143000"/>
            <a:ext cx="6858000" cy="4572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72132" y="2643182"/>
            <a:ext cx="2686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Театр  теней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43702" y="5000636"/>
            <a:ext cx="19248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latin typeface="Monotype Corsiva" pitchFamily="66" charset="0"/>
              </a:rPr>
              <a:t>Выполнил воспитатель: </a:t>
            </a:r>
          </a:p>
          <a:p>
            <a:pPr algn="r"/>
            <a:r>
              <a:rPr lang="ru-RU" sz="1400" b="1" dirty="0" err="1" smtClean="0">
                <a:latin typeface="Monotype Corsiva" pitchFamily="66" charset="0"/>
              </a:rPr>
              <a:t>Икоева</a:t>
            </a:r>
            <a:r>
              <a:rPr lang="ru-RU" sz="1400" b="1" dirty="0" smtClean="0">
                <a:latin typeface="Monotype Corsiva" pitchFamily="66" charset="0"/>
              </a:rPr>
              <a:t> </a:t>
            </a:r>
            <a:r>
              <a:rPr lang="ru-RU" sz="1400" b="1" dirty="0" err="1" smtClean="0">
                <a:latin typeface="Monotype Corsiva" pitchFamily="66" charset="0"/>
              </a:rPr>
              <a:t>Замира</a:t>
            </a:r>
            <a:endParaRPr lang="ru-RU" sz="1400" b="1" dirty="0" smtClean="0">
              <a:latin typeface="Monotype Corsiva" pitchFamily="66" charset="0"/>
            </a:endParaRPr>
          </a:p>
          <a:p>
            <a:pPr algn="r"/>
            <a:r>
              <a:rPr lang="ru-RU" sz="1400" b="1" dirty="0" smtClean="0">
                <a:latin typeface="Monotype Corsiva" pitchFamily="66" charset="0"/>
              </a:rPr>
              <a:t> Сергеевна</a:t>
            </a:r>
          </a:p>
          <a:p>
            <a:pPr algn="r"/>
            <a:r>
              <a:rPr lang="ru-RU" sz="1400" b="1" dirty="0" smtClean="0">
                <a:latin typeface="Monotype Corsiva" pitchFamily="66" charset="0"/>
              </a:rPr>
              <a:t>МБДОУ»Детский сад №</a:t>
            </a:r>
            <a:r>
              <a:rPr lang="ru-RU" sz="1400" b="1" smtClean="0">
                <a:latin typeface="Monotype Corsiva" pitchFamily="66" charset="0"/>
              </a:rPr>
              <a:t>8 г.Беслан» </a:t>
            </a:r>
            <a:endParaRPr lang="ru-RU" sz="1400" b="1" dirty="0" smtClean="0">
              <a:latin typeface="Monotype Corsiva" pitchFamily="66" charset="0"/>
            </a:endParaRPr>
          </a:p>
          <a:p>
            <a:pPr algn="r"/>
            <a:endParaRPr lang="ru-RU" sz="1400" b="1" dirty="0">
              <a:latin typeface="Monotype Corsiva" pitchFamily="66" charset="0"/>
            </a:endParaRPr>
          </a:p>
          <a:p>
            <a:endParaRPr lang="ru-RU" sz="1400" b="1" dirty="0" smtClean="0"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872</Words>
  <Application>Microsoft Office PowerPoint</Application>
  <PresentationFormat>Экран (4:3)</PresentationFormat>
  <Paragraphs>182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66</cp:revision>
  <dcterms:created xsi:type="dcterms:W3CDTF">2020-02-06T11:04:18Z</dcterms:created>
  <dcterms:modified xsi:type="dcterms:W3CDTF">2020-04-10T12:32:56Z</dcterms:modified>
</cp:coreProperties>
</file>