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3" r:id="rId3"/>
    <p:sldId id="296" r:id="rId4"/>
    <p:sldId id="268" r:id="rId5"/>
    <p:sldId id="269" r:id="rId6"/>
    <p:sldId id="272" r:id="rId7"/>
    <p:sldId id="285" r:id="rId8"/>
    <p:sldId id="282" r:id="rId9"/>
    <p:sldId id="287" r:id="rId10"/>
    <p:sldId id="291" r:id="rId11"/>
    <p:sldId id="313" r:id="rId12"/>
    <p:sldId id="314" r:id="rId13"/>
    <p:sldId id="315" r:id="rId14"/>
    <p:sldId id="317" r:id="rId15"/>
    <p:sldId id="318" r:id="rId16"/>
    <p:sldId id="320" r:id="rId17"/>
    <p:sldId id="322" r:id="rId18"/>
    <p:sldId id="324" r:id="rId19"/>
    <p:sldId id="323" r:id="rId20"/>
    <p:sldId id="312" r:id="rId21"/>
    <p:sldId id="310" r:id="rId22"/>
    <p:sldId id="325" r:id="rId23"/>
    <p:sldId id="27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0" autoAdjust="0"/>
    <p:restoredTop sz="94599" autoAdjust="0"/>
  </p:normalViewPr>
  <p:slideViewPr>
    <p:cSldViewPr>
      <p:cViewPr varScale="1">
        <p:scale>
          <a:sx n="69" d="100"/>
          <a:sy n="69" d="100"/>
        </p:scale>
        <p:origin x="-14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61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741D0-D11D-4A7C-8F60-AE1DA668336B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6EB490-3FB3-47AE-A2C4-A69DEABC5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07B5A-9A83-4562-8D86-DA28E61A3821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A8738-92A3-4609-9CEC-E29A0B6360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8738-92A3-4609-9CEC-E29A0B63603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8738-92A3-4609-9CEC-E29A0B63603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A08E-A17A-46CD-95CC-E0880D194488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A08E-A17A-46CD-95CC-E0880D194488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A08E-A17A-46CD-95CC-E0880D194488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A08E-A17A-46CD-95CC-E0880D194488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A08E-A17A-46CD-95CC-E0880D194488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A08E-A17A-46CD-95CC-E0880D194488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A08E-A17A-46CD-95CC-E0880D194488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A08E-A17A-46CD-95CC-E0880D194488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A08E-A17A-46CD-95CC-E0880D194488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A08E-A17A-46CD-95CC-E0880D194488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A08E-A17A-46CD-95CC-E0880D194488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15A08E-A17A-46CD-95CC-E0880D194488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Relationship Id="rId9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70616"/>
            <a:ext cx="8786842" cy="1173684"/>
          </a:xfrm>
        </p:spPr>
        <p:txBody>
          <a:bodyPr>
            <a:normAutofit/>
          </a:bodyPr>
          <a:lstStyle/>
          <a:p>
            <a:pPr algn="ctr"/>
            <a:r>
              <a:rPr lang="en-US" sz="4800" smtClean="0"/>
              <a:t>+*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47071"/>
            <a:ext cx="8643998" cy="1420775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Путешествие в страну Здоровья</a:t>
            </a:r>
            <a:endParaRPr lang="ru-RU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500299" y="4941808"/>
            <a:ext cx="3352800" cy="315725"/>
          </a:xfrm>
        </p:spPr>
        <p:txBody>
          <a:bodyPr/>
          <a:lstStyle/>
          <a:p>
            <a:r>
              <a:rPr lang="ru-RU" smtClean="0"/>
              <a:t>Шола -</a:t>
            </a:r>
            <a:endParaRPr lang="ru-RU" dirty="0"/>
          </a:p>
        </p:txBody>
      </p:sp>
      <p:pic>
        <p:nvPicPr>
          <p:cNvPr id="3074" name="Picture 2" descr="http://dl8.glitter-graphics.net/pub/1043/1043958zeigmvzsau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667846"/>
            <a:ext cx="7906870" cy="46947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" y="4571171"/>
            <a:ext cx="2100249" cy="1853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9001156" cy="642942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СТАНЦИЯ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ПРАВИЛЬНОЕ ПИТАНИЕ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500174"/>
            <a:ext cx="3929090" cy="4857784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500430" y="1571612"/>
            <a:ext cx="5186371" cy="49292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Здоровье человека во многом зависит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 того, чем и как он питается.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все продукты, которые ест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человек, полезны для здоровья.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Правильное питание – отличное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настроение, желание учиться, бегать,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улыбаться. Неправильное – приводит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болезням.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же должен питаться человек?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im7-tub-ru.yandex.net/i?id=227103814-42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14488"/>
            <a:ext cx="3565625" cy="37147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785818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АЗБУКА ЗДОРОВОГО ПИТАНИЯ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1571612"/>
            <a:ext cx="8143932" cy="10001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ГЛАВНОЕ –НЕ ПЕРЕЕДАЙТЕ!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158" y="2214554"/>
            <a:ext cx="8429684" cy="428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Ешьте в меру. Переедание приводит к ожирению, а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значит – к болезням.</a:t>
            </a:r>
          </a:p>
          <a:p>
            <a:pPr lvl="1"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</a:p>
          <a:p>
            <a:pPr lvl="2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3429000"/>
            <a:ext cx="407196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3500438"/>
            <a:ext cx="335758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9001156" cy="1071570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СОБЛЮДАЙТЕ  РЕЖИМ  ПИТАНИЯ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034" y="1714488"/>
            <a:ext cx="2928966" cy="45339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28596" y="2214554"/>
            <a:ext cx="8358246" cy="41434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 нормальной  работы  пищеварительной  системы  важно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питаться  в одни и те же часы. Соблюдение  режима  питания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обеспечивает более быстрое переваривание и усвоение пищи.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50" y="3857628"/>
            <a:ext cx="4000528" cy="2571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14282" y="5715016"/>
            <a:ext cx="8786874" cy="6429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85786" y="1500174"/>
            <a:ext cx="2743200" cy="457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714356"/>
            <a:ext cx="9001156" cy="5715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Прием пищи не менее 4-5 раз в день; ужин не позднее 19 часов.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1357298"/>
            <a:ext cx="8501122" cy="5000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16" y="3000372"/>
            <a:ext cx="228598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7429552" cy="107157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РАЗНООБРАЗНОЕ   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ПИТАНИЕ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571612"/>
            <a:ext cx="8715436" cy="85725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Ни один продукт не даст всех питательных веществ, которые необходимы для поддержания хорошего здоровья.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14282" y="2571744"/>
            <a:ext cx="4714908" cy="40719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Одни продукты дают организму энергию,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двигаться, хорошо думать, не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уставать.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Другие помогают строить организм и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сделать его более сильным.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третьи - фрукты и овощи - помогают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организму расти и развиваться.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5286388"/>
            <a:ext cx="2357454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2428868"/>
            <a:ext cx="1785950" cy="1571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1475640" flipV="1">
            <a:off x="5302386" y="4399890"/>
            <a:ext cx="2003291" cy="1093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00430" y="4214818"/>
            <a:ext cx="1714512" cy="928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285728"/>
            <a:ext cx="7920066" cy="1071570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     </a:t>
            </a:r>
            <a:endParaRPr lang="ru-RU" sz="6000" b="1" dirty="0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214282" y="571480"/>
            <a:ext cx="4929222" cy="55721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5143504" y="714356"/>
            <a:ext cx="3857652" cy="578647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пищевая пирамида</a:t>
            </a:r>
          </a:p>
          <a:p>
            <a:pPr algn="ctr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/>
              <a:t>–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схематические изображение принципов здорового питания.</a:t>
            </a:r>
          </a:p>
          <a:p>
            <a:pPr algn="ctr">
              <a:buNone/>
            </a:pPr>
            <a:r>
              <a:rPr lang="ru-RU" sz="2400" dirty="0" smtClean="0"/>
              <a:t>   </a:t>
            </a:r>
          </a:p>
          <a:p>
            <a:pPr algn="ctr">
              <a:buNone/>
            </a:pPr>
            <a:r>
              <a:rPr lang="ru-RU" sz="2400" dirty="0" smtClean="0"/>
              <a:t> </a:t>
            </a:r>
            <a:r>
              <a:rPr lang="ru-RU" dirty="0" smtClean="0"/>
              <a:t>Продукты, составляющие основание пирамиды, должны употребляться в пищу как можно чаще, в то время, как находящиеся на </a:t>
            </a:r>
            <a:r>
              <a:rPr lang="ru-RU" smtClean="0"/>
              <a:t>вершине пирамиды</a:t>
            </a:r>
            <a:r>
              <a:rPr lang="en-US" smtClean="0"/>
              <a:t>?</a:t>
            </a:r>
            <a:r>
              <a:rPr lang="ru-RU" smtClean="0"/>
              <a:t> </a:t>
            </a:r>
            <a:r>
              <a:rPr lang="ru-RU" dirty="0" smtClean="0"/>
              <a:t>следует избегать или употреблять в ограниченных количествах. </a:t>
            </a:r>
            <a:endParaRPr lang="ru-RU" dirty="0"/>
          </a:p>
        </p:txBody>
      </p:sp>
      <p:pic>
        <p:nvPicPr>
          <p:cNvPr id="3074" name="Picture 2" descr="http://www.oko.by/uploads/posts/2009-10/1256569324_1205674807_piramid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5072098" cy="65008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8572528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Каша–матушка наша           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357298"/>
            <a:ext cx="828680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1714488"/>
            <a:ext cx="2643206" cy="164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6" y="1714488"/>
            <a:ext cx="2357454" cy="164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8286808" cy="785818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Хлеб - кормилец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1785926"/>
            <a:ext cx="9144000" cy="485778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  </a:t>
            </a:r>
            <a:endParaRPr lang="ru-RU" sz="2400" b="1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4572000" y="2071678"/>
            <a:ext cx="4286280" cy="4000528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Во многих странах есть музеи хлеба.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 русского народа во все времена 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было самое почтительное отношение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 хлебу: «Хлеб – всему голова»,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«Хлебушко черненький труженику 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первое питание».</a:t>
            </a:r>
          </a:p>
          <a:p>
            <a:pPr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8" name="AutoShape 2" descr="00013385"/>
          <p:cNvSpPr>
            <a:spLocks noChangeAspect="1" noChangeArrowheads="1"/>
          </p:cNvSpPr>
          <p:nvPr/>
        </p:nvSpPr>
        <p:spPr bwMode="auto">
          <a:xfrm flipV="1">
            <a:off x="4000496" y="1928802"/>
            <a:ext cx="4500594" cy="257176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571612"/>
            <a:ext cx="407196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0" y="1571612"/>
            <a:ext cx="48577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9144000" cy="1571636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Овощи,  ягоды  и  фрукты – </a:t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витаминные  продукты</a:t>
            </a:r>
            <a: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4714884"/>
            <a:ext cx="8643998" cy="178595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РАЦИОНЕ ПИТАНИЯ ДОЛЖНЫ БЫТЬ ЕЖЕДНЕВНО: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ФРУКТЫ                        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САЛАТЫ                        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РАСТИТЕЛЬНЫМИ  МАСЛАМИ     </a:t>
            </a:r>
            <a:endParaRPr lang="ru-RU" sz="20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3438" y="2024063"/>
            <a:ext cx="3630612" cy="2476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000240"/>
            <a:ext cx="3857652" cy="2571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31923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Пейте, дети, молоко -</a:t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будете здоровы!         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286248" y="1676400"/>
            <a:ext cx="4643470" cy="482443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 молока уникален!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Этот продукт содержит все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необходимые человеку вещества.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Молоко идеально для растущего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организма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Древние философы называли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молоко «белой кровью, соком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жизни» 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Не любишь молоко?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Попробуй есть другие молочные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продукты: творог, кефир, йогурт,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сметану, ряженку, простоквашу.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http://im3-tub-ru.yandex.net/i?id=326877413-00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214422"/>
            <a:ext cx="3714776" cy="3500462"/>
          </a:xfrm>
          <a:prstGeom prst="rect">
            <a:avLst/>
          </a:prstGeom>
          <a:noFill/>
        </p:spPr>
      </p:pic>
      <p:pic>
        <p:nvPicPr>
          <p:cNvPr id="6" name="Picture 4" descr="http://im4-tub-ru.yandex.net/i?id=53904942-49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85918" y="4786322"/>
            <a:ext cx="2357454" cy="1857388"/>
          </a:xfrm>
          <a:prstGeom prst="rect">
            <a:avLst/>
          </a:prstGeom>
          <a:noFill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5286388"/>
            <a:ext cx="135732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9001156" cy="714380"/>
          </a:xfrm>
        </p:spPr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КАРТА ПУТЕШЕСТВИЯ СТРАНЫ ЗДОРОВЬЯ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85786" y="1571612"/>
            <a:ext cx="2743200" cy="4643470"/>
          </a:xfrm>
        </p:spPr>
        <p:txBody>
          <a:bodyPr/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214282" y="1214422"/>
          <a:ext cx="2714644" cy="1575436"/>
        </p:xfrm>
        <a:graphic>
          <a:graphicData uri="http://schemas.openxmlformats.org/drawingml/2006/table">
            <a:tbl>
              <a:tblPr/>
              <a:tblGrid>
                <a:gridCol w="2714644"/>
              </a:tblGrid>
              <a:tr h="157543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станция</a:t>
                      </a:r>
                    </a:p>
                    <a:p>
                      <a:r>
                        <a:rPr lang="ru-RU" sz="3200" b="1" dirty="0" smtClean="0">
                          <a:solidFill>
                            <a:schemeClr val="accent1"/>
                          </a:solidFill>
                        </a:rPr>
                        <a:t>   </a:t>
                      </a:r>
                      <a:r>
                        <a:rPr lang="en-US" sz="3200" b="1" dirty="0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ru-RU" sz="3200" b="1" dirty="0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chemeClr val="accen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ГИГИЕНА</a:t>
                      </a:r>
                    </a:p>
                    <a:p>
                      <a:r>
                        <a:rPr lang="ru-RU" sz="3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endParaRPr lang="ru-RU" sz="3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285984" y="3429000"/>
          <a:ext cx="2571768" cy="1362075"/>
        </p:xfrm>
        <a:graphic>
          <a:graphicData uri="http://schemas.openxmlformats.org/drawingml/2006/table">
            <a:tbl>
              <a:tblPr/>
              <a:tblGrid>
                <a:gridCol w="2571768"/>
              </a:tblGrid>
              <a:tr h="136207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станция</a:t>
                      </a:r>
                    </a:p>
                    <a:p>
                      <a:r>
                        <a:rPr lang="ru-RU" sz="2800" b="1" dirty="0" smtClean="0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РЕЖИМ</a:t>
                      </a:r>
                      <a:r>
                        <a:rPr lang="ru-RU" sz="2800" b="1" baseline="0" dirty="0" smtClean="0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ДНЯ</a:t>
                      </a:r>
                    </a:p>
                    <a:p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90866" y="2320120"/>
          <a:ext cx="2824472" cy="1323194"/>
        </p:xfrm>
        <a:graphic>
          <a:graphicData uri="http://schemas.openxmlformats.org/drawingml/2006/table">
            <a:tbl>
              <a:tblPr/>
              <a:tblGrid>
                <a:gridCol w="2824472"/>
              </a:tblGrid>
              <a:tr h="132319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sz="2400" dirty="0" smtClean="0"/>
                        <a:t>станция</a:t>
                      </a:r>
                    </a:p>
                    <a:p>
                      <a:r>
                        <a:rPr lang="ru-RU" sz="28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СПОРТИВНАЯ</a:t>
                      </a:r>
                      <a:endParaRPr lang="ru-RU" sz="28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857884" y="4000504"/>
          <a:ext cx="2714644" cy="1280345"/>
        </p:xfrm>
        <a:graphic>
          <a:graphicData uri="http://schemas.openxmlformats.org/drawingml/2006/table">
            <a:tbl>
              <a:tblPr/>
              <a:tblGrid>
                <a:gridCol w="2714644"/>
              </a:tblGrid>
              <a:tr h="1280345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ПРАВИЛЬНОЕ </a:t>
                      </a:r>
                    </a:p>
                    <a:p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ПИТАНИЕ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8194" name="Picture 2" descr="http://im5-tub-ru.yandex.net/i?id=116244567-53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760" y="4929198"/>
            <a:ext cx="1714512" cy="1571612"/>
          </a:xfrm>
          <a:prstGeom prst="rect">
            <a:avLst/>
          </a:prstGeom>
          <a:noFill/>
        </p:spPr>
      </p:pic>
      <p:pic>
        <p:nvPicPr>
          <p:cNvPr id="8198" name="Picture 6" descr="http://crr-ds387.raido.ru/images/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214554"/>
            <a:ext cx="1714512" cy="2214578"/>
          </a:xfrm>
          <a:prstGeom prst="rect">
            <a:avLst/>
          </a:prstGeom>
          <a:noFill/>
        </p:spPr>
      </p:pic>
      <p:pic>
        <p:nvPicPr>
          <p:cNvPr id="8202" name="Picture 10" descr="http://im8-tub-ru.yandex.net/i?id=533933673-26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86578" y="1142985"/>
            <a:ext cx="2061221" cy="1714512"/>
          </a:xfrm>
          <a:prstGeom prst="rect">
            <a:avLst/>
          </a:prstGeom>
          <a:noFill/>
        </p:spPr>
      </p:pic>
      <p:pic>
        <p:nvPicPr>
          <p:cNvPr id="8204" name="Picture 12" descr="http://im8-tub-ru.yandex.net/i?id=135476965-34-72&amp;n=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14678" y="1928802"/>
            <a:ext cx="1752600" cy="1428750"/>
          </a:xfrm>
          <a:prstGeom prst="rect">
            <a:avLst/>
          </a:prstGeom>
          <a:noFill/>
        </p:spPr>
      </p:pic>
      <p:pic>
        <p:nvPicPr>
          <p:cNvPr id="13" name="Picture 4" descr="http://im5-tub-ru.yandex.net/i?id=407932899-45-72&amp;n=2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14546" y="4286256"/>
            <a:ext cx="2928958" cy="22859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1928826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вредных вкусностях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Стой, дружок. остановись!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От пищи вредной воздержись!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2910" y="1785926"/>
            <a:ext cx="2743200" cy="4572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" name="Picture 5" descr="ру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5214950"/>
            <a:ext cx="214314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AutoShape 5" descr="http://www.myshared.ru/slide/146934/data/images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3" name="AutoShape 7" descr="http://www.myshared.ru/slide/146934/data/images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5" name="AutoShape 9" descr="http://www.myshared.ru/slide/146934/data/images/img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8" name="AutoShape 12" descr="http://www.myshared.ru/slide/146934/data/images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1" name="AutoShape 15" descr="00013201"/>
          <p:cNvSpPr>
            <a:spLocks noChangeAspect="1" noChangeArrowheads="1"/>
          </p:cNvSpPr>
          <p:nvPr/>
        </p:nvSpPr>
        <p:spPr bwMode="auto">
          <a:xfrm>
            <a:off x="155575" y="-1393825"/>
            <a:ext cx="2066925" cy="2914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3" name="AutoShape 17" descr="00013201"/>
          <p:cNvSpPr>
            <a:spLocks noChangeAspect="1" noChangeArrowheads="1"/>
          </p:cNvSpPr>
          <p:nvPr/>
        </p:nvSpPr>
        <p:spPr bwMode="auto">
          <a:xfrm>
            <a:off x="155575" y="-1393825"/>
            <a:ext cx="2066925" cy="2914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Picture 10" descr="л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857364"/>
            <a:ext cx="228601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1" descr="ш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5984" y="2786058"/>
            <a:ext cx="171451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8" descr="label_cola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868" y="4429132"/>
            <a:ext cx="2714643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0" descr="9c28699407d8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58016" y="2071678"/>
            <a:ext cx="178592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9" descr="producers11b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00694" y="2571745"/>
            <a:ext cx="164307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4" descr="j011233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0034" y="4572008"/>
            <a:ext cx="142876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786578" y="4714884"/>
            <a:ext cx="2000264" cy="1428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429684" cy="1285884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Прежде чем за стол мне сесть,</a:t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я подумаю, что съесть   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1714488"/>
            <a:ext cx="8358246" cy="453391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ПИТАЙТЕСЬ ПРАВИЛЬНО!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Помните! Никто не позаботиться о вас лучше, чем вы сами.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643306" y="3071810"/>
            <a:ext cx="51117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14356"/>
            <a:ext cx="5000660" cy="101917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обидел товарища.</a:t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214422"/>
            <a:ext cx="4214842" cy="4643470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толкнул прохожего.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ударил собаку.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нагрубил сестре.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Все ушли от меня.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остался один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горько заплакал.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-Кто наказал его? –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спросила соседка.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Он сам себя наказал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,-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ответила мама.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43240" y="1857364"/>
            <a:ext cx="221457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2428868"/>
            <a:ext cx="3857620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86546" y="357166"/>
            <a:ext cx="235745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43" y="357166"/>
            <a:ext cx="207170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43240" y="4000504"/>
            <a:ext cx="2214578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785818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ЗДОРОВОМУ–ВСЁ ЗДОРОВО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2" descr="http://rus-ttc.ru/wp-content/uploads/2011/10/scoo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214422"/>
            <a:ext cx="8429684" cy="564357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929718" cy="135732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ПУТЬ-ДОРОГУ СОБИРАЙТЕСЬ,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 ЗДОРОВЬЕМ ОТПРАВЛЯЙТЕСЬ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5" descr="MP900439434[1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2000240"/>
            <a:ext cx="600079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43932" cy="857256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5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СТАНЦИЯ   </a:t>
            </a:r>
            <a:r>
              <a:rPr lang="ru-RU" sz="5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ГИГИЕНА</a:t>
            </a:r>
            <a:endParaRPr lang="ru-RU" sz="5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857488" y="1142984"/>
            <a:ext cx="6043627" cy="50006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 «гигиена» произошло от имени древнегреческой богини здоровья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Гигиеи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 честь богини и названа наука гигиена, которая подразумевает здоровый образ жизни, заботу о здоровье.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Личная гигиена – это правила по уходу за телом и содержанию его в чистоте.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www.hellados.ru/gallery/pic/hygeia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142984"/>
            <a:ext cx="2714644" cy="57150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571480"/>
            <a:ext cx="2743200" cy="2343144"/>
          </a:xfrm>
        </p:spPr>
        <p:txBody>
          <a:bodyPr>
            <a:normAutofit/>
          </a:bodyPr>
          <a:lstStyle/>
          <a:p>
            <a:r>
              <a:rPr lang="ru-RU" sz="5300" b="1" dirty="0" smtClean="0"/>
              <a:t>                     </a:t>
            </a:r>
            <a:endParaRPr lang="ru-RU" sz="5300" b="1" dirty="0"/>
          </a:p>
        </p:txBody>
      </p:sp>
      <p:sp>
        <p:nvSpPr>
          <p:cNvPr id="15" name="Содержимое 1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00496" y="428604"/>
            <a:ext cx="4897437" cy="45720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 И К Р О Б Ы :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они очень маленькие и живые;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они попадают в организм и вызывают болезни;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они живут на грязном теле;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они боятся мыла;</a:t>
            </a:r>
          </a:p>
        </p:txBody>
      </p:sp>
      <p:pic>
        <p:nvPicPr>
          <p:cNvPr id="17410" name="Picture 2" descr="http://im2-tub-ru.yandex.net/i?id=272930030-50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285860"/>
            <a:ext cx="3857652" cy="3786214"/>
          </a:xfrm>
          <a:prstGeom prst="rect">
            <a:avLst/>
          </a:prstGeom>
          <a:noFill/>
        </p:spPr>
      </p:pic>
      <p:pic>
        <p:nvPicPr>
          <p:cNvPr id="6" name="Picture 4" descr="http://im4-tub-ru.yandex.net/i?id=134648467-31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00892" y="4857760"/>
            <a:ext cx="2143108" cy="20002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85720" y="428604"/>
            <a:ext cx="8401080" cy="85725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КАК ЗАЩИТИТЬСЯ ОТ МИКРОБОВ:</a:t>
            </a:r>
            <a:endParaRPr lang="ru-RU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53606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беречь кожу от порезов, ран;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мыть руки по мере загрязнения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/после прогулки, туалета, общения с животными, перед едой/;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есть только мытые овощи и фрукты;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следует пить сырую воду из рек и озёр;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 чихании прикрывать рот и нос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/микробы разлетаются на 10 метров/;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пользоваться чужими вещами;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еженедельно принимать душ;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раза в день чистить зубы;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apteka.bsu.edu.ru/chel/chelovek/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74" y="4643446"/>
            <a:ext cx="2928926" cy="17145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829" y="357167"/>
            <a:ext cx="8939283" cy="85725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ЧИСТОТА – ПОЛОВИНА ЗДОРОВЬЯ</a:t>
            </a:r>
            <a:endParaRPr lang="ru-RU" sz="4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9" descr="NPR-Discusses-The-Future-Of-Gami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786182" y="4143380"/>
            <a:ext cx="371477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1428736"/>
            <a:ext cx="228601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расчестк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1007118">
            <a:off x="990913" y="4148286"/>
            <a:ext cx="2006216" cy="1069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полотенце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285860"/>
            <a:ext cx="350043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мыло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500166" y="4929198"/>
            <a:ext cx="228601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1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71802" y="1357298"/>
            <a:ext cx="307183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MC900441753[1]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858016" y="3143248"/>
            <a:ext cx="228598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MC900441752[1]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858016" y="5072074"/>
            <a:ext cx="1643074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785818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СТАНЦИЯ  </a:t>
            </a: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СПОРТИВНАЯ</a:t>
            </a:r>
            <a:endParaRPr lang="ru-RU" sz="5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4429132"/>
            <a:ext cx="4000528" cy="192579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ДВИЖЕНИЕ - ЗДОРОВЬЕ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214810" y="1142984"/>
            <a:ext cx="4714908" cy="550072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Мы бежим быстрее ветра.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Кто ответит, почему?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Коля прыгнул на два метра.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Кто ответит, почему?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Маша плавает, как рыбка.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Кто ответит, почему ?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губах у нас улыбка.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Кто ответит, почему ?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Может мостик сделать Света,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 канату лезу я,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Потому что с физкультурой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Мы -давнишние друзья !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http://im0-tub-ru.yandex.net/i?id=258801328-53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357298"/>
            <a:ext cx="3571900" cy="285752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78581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ДВИЖЕНИЯ ДЛЯ ЗДОРОВЬЯ</a:t>
            </a:r>
            <a:endParaRPr lang="ru-RU" sz="4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357158" y="2000240"/>
            <a:ext cx="8786842" cy="4643470"/>
          </a:xfrm>
        </p:spPr>
        <p:txBody>
          <a:bodyPr/>
          <a:lstStyle/>
          <a:p>
            <a:endParaRPr lang="ru-RU" b="0" i="1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Пользователь\Pictures\44лыжи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762919" y="3837781"/>
            <a:ext cx="1428750" cy="1200150"/>
          </a:xfrm>
          <a:prstGeom prst="rect">
            <a:avLst/>
          </a:prstGeom>
          <a:noFill/>
        </p:spPr>
      </p:pic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0" y="1214422"/>
            <a:ext cx="9144000" cy="5643578"/>
          </a:xfrm>
        </p:spPr>
        <p:txBody>
          <a:bodyPr>
            <a:normAutofit lnSpcReduction="10000"/>
          </a:bodyPr>
          <a:lstStyle/>
          <a:p>
            <a:pPr lvl="1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ЗАРЯДКА</a:t>
            </a:r>
          </a:p>
          <a:p>
            <a:pPr lvl="1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ПЕШИЕ  ПРОГУЛКИ</a:t>
            </a:r>
          </a:p>
          <a:p>
            <a:pPr lvl="1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ОЗДОРОВИТЕЛЬНЫЙ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БЕГ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ПОДВИЖНЫЕ ИГРЫ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ЛЫЖНЫЕ ПРОГУЛКИ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ЕЗДА НА ВЕЛОСИПЕДЕ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БАДМИНТОН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B050"/>
                </a:solidFill>
              </a:rPr>
              <a:t>             ПЛАВАНИЕ       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ТЕННИС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и другие спортивные увлечения                       </a:t>
            </a:r>
            <a:endParaRPr lang="ru-RU" sz="3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Пользователь\Pictures\iбегун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29520" y="3714752"/>
            <a:ext cx="1500198" cy="1928826"/>
          </a:xfrm>
          <a:prstGeom prst="rect">
            <a:avLst/>
          </a:prstGeom>
          <a:noFill/>
        </p:spPr>
      </p:pic>
      <p:pic>
        <p:nvPicPr>
          <p:cNvPr id="8" name="Picture 2" descr="C:\Users\Пользователь\Pictures\подт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214422"/>
            <a:ext cx="1643074" cy="1857364"/>
          </a:xfrm>
          <a:prstGeom prst="rect">
            <a:avLst/>
          </a:prstGeom>
          <a:noFill/>
        </p:spPr>
      </p:pic>
      <p:pic>
        <p:nvPicPr>
          <p:cNvPr id="9" name="Picture 2" descr="C:\Users\Пользователь\Pictures\22вело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4000504"/>
            <a:ext cx="1357322" cy="1857388"/>
          </a:xfrm>
          <a:prstGeom prst="rect">
            <a:avLst/>
          </a:prstGeom>
          <a:noFill/>
        </p:spPr>
      </p:pic>
      <p:pic>
        <p:nvPicPr>
          <p:cNvPr id="14" name="Picture 3" descr="C:\Users\Пользователь\Pictures\3хо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413496" y="1285860"/>
            <a:ext cx="1587660" cy="2071702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225894" y="3244334"/>
            <a:ext cx="2692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Движения для здоровья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9071</TotalTime>
  <Words>733</Words>
  <Application>Microsoft Office PowerPoint</Application>
  <PresentationFormat>Экран (4:3)</PresentationFormat>
  <Paragraphs>164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+*</vt:lpstr>
      <vt:lpstr>КАРТА ПУТЕШЕСТВИЯ СТРАНЫ ЗДОРОВЬЯ</vt:lpstr>
      <vt:lpstr>  В ПУТЬ-ДОРОГУ СОБИРАЙТЕСЬ, ЗА ЗДОРОВЬЕМ ОТПРАВЛЯЙТЕСЬ!</vt:lpstr>
      <vt:lpstr>               СТАНЦИЯ   ГИГИЕНА</vt:lpstr>
      <vt:lpstr>                     </vt:lpstr>
      <vt:lpstr> КАК ЗАЩИТИТЬСЯ ОТ МИКРОБОВ:</vt:lpstr>
      <vt:lpstr>ЧИСТОТА – ПОЛОВИНА ЗДОРОВЬЯ</vt:lpstr>
      <vt:lpstr>  СТАНЦИЯ  СПОРТИВНАЯ</vt:lpstr>
      <vt:lpstr>   ДВИЖЕНИЯ ДЛЯ ЗДОРОВЬЯ</vt:lpstr>
      <vt:lpstr>   СТАНЦИЯ  ПРАВИЛЬНОЕ ПИТАНИЕ</vt:lpstr>
      <vt:lpstr>     АЗБУКА ЗДОРОВОГО ПИТАНИЯ</vt:lpstr>
      <vt:lpstr>     СОБЛЮДАЙТЕ  РЕЖИМ  ПИТАНИЯ</vt:lpstr>
      <vt:lpstr>Слайд 13</vt:lpstr>
      <vt:lpstr> РАЗНООБРАЗНОЕ     ПИТАНИЕ </vt:lpstr>
      <vt:lpstr>     </vt:lpstr>
      <vt:lpstr>                   Каша–матушка наша            </vt:lpstr>
      <vt:lpstr>         Хлеб - кормилец</vt:lpstr>
      <vt:lpstr>   Овощи,  ягоды  и  фрукты –                     витаминные  продукты </vt:lpstr>
      <vt:lpstr>    Пейте, дети, молоко -                                 будете здоровы!         </vt:lpstr>
      <vt:lpstr>                О вредных вкусностях            Стой, дружок. остановись!                                        От пищи вредной воздержись!  </vt:lpstr>
      <vt:lpstr> Прежде чем за стол мне сесть,                    я подумаю, что съесть   </vt:lpstr>
      <vt:lpstr>Я обидел товарища. </vt:lpstr>
      <vt:lpstr>  ЗДОРОВОМУ–ВСЁ ЗДОРОВО!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страну Здоровья</dc:title>
  <dc:creator>Admin</dc:creator>
  <cp:lastModifiedBy>Владелец</cp:lastModifiedBy>
  <cp:revision>859</cp:revision>
  <dcterms:created xsi:type="dcterms:W3CDTF">2013-01-09T06:23:01Z</dcterms:created>
  <dcterms:modified xsi:type="dcterms:W3CDTF">2020-04-10T10:56:51Z</dcterms:modified>
</cp:coreProperties>
</file>