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2" r:id="rId5"/>
    <p:sldId id="303" r:id="rId6"/>
    <p:sldId id="304" r:id="rId7"/>
    <p:sldId id="305" r:id="rId8"/>
    <p:sldId id="306" r:id="rId9"/>
    <p:sldId id="307" r:id="rId10"/>
    <p:sldId id="271" r:id="rId11"/>
    <p:sldId id="259" r:id="rId12"/>
    <p:sldId id="290" r:id="rId13"/>
    <p:sldId id="260" r:id="rId14"/>
    <p:sldId id="292" r:id="rId15"/>
    <p:sldId id="293" r:id="rId16"/>
    <p:sldId id="272" r:id="rId17"/>
    <p:sldId id="291" r:id="rId18"/>
    <p:sldId id="279" r:id="rId19"/>
    <p:sldId id="294" r:id="rId20"/>
    <p:sldId id="280" r:id="rId21"/>
    <p:sldId id="295" r:id="rId22"/>
    <p:sldId id="296" r:id="rId23"/>
    <p:sldId id="281" r:id="rId24"/>
    <p:sldId id="297" r:id="rId25"/>
    <p:sldId id="282" r:id="rId26"/>
    <p:sldId id="298" r:id="rId27"/>
    <p:sldId id="283" r:id="rId28"/>
    <p:sldId id="299" r:id="rId29"/>
    <p:sldId id="284" r:id="rId30"/>
    <p:sldId id="300" r:id="rId31"/>
    <p:sldId id="285" r:id="rId32"/>
    <p:sldId id="301" r:id="rId33"/>
    <p:sldId id="286" r:id="rId34"/>
    <p:sldId id="287" r:id="rId35"/>
    <p:sldId id="28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neznaika.pro/ege/russian/1371-variant-7.html" TargetMode="External"/><Relationship Id="rId3" Type="http://schemas.openxmlformats.org/officeDocument/2006/relationships/hyperlink" Target="https://neznaika.pro/ege/russian/1366-variant-2.html" TargetMode="External"/><Relationship Id="rId7" Type="http://schemas.openxmlformats.org/officeDocument/2006/relationships/hyperlink" Target="https://neznaika.pro/ege/russian/1370-variant-6.html" TargetMode="External"/><Relationship Id="rId12" Type="http://schemas.openxmlformats.org/officeDocument/2006/relationships/image" Target="../media/image2.jpeg"/><Relationship Id="rId2" Type="http://schemas.openxmlformats.org/officeDocument/2006/relationships/hyperlink" Target="https://neznaika.pro/ege/russian/1364-variant-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eznaika.pro/ege/russian/1369-variant-5.html" TargetMode="External"/><Relationship Id="rId11" Type="http://schemas.openxmlformats.org/officeDocument/2006/relationships/hyperlink" Target="https://neznaika.pro/ege/russian/1374-variant-10.html" TargetMode="External"/><Relationship Id="rId5" Type="http://schemas.openxmlformats.org/officeDocument/2006/relationships/hyperlink" Target="https://neznaika.pro/ege/russian/1368-variant-4.html" TargetMode="External"/><Relationship Id="rId10" Type="http://schemas.openxmlformats.org/officeDocument/2006/relationships/hyperlink" Target="https://neznaika.pro/ege/russian/1373-variant-9.html" TargetMode="External"/><Relationship Id="rId4" Type="http://schemas.openxmlformats.org/officeDocument/2006/relationships/hyperlink" Target="https://neznaika.pro/ege/russian/1367-variant-3.html" TargetMode="External"/><Relationship Id="rId9" Type="http://schemas.openxmlformats.org/officeDocument/2006/relationships/hyperlink" Target="https://neznaika.pro/ege/russian/1372-variant-8.html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Готовимся к ЕГЭ по русскому языку 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.Практикум 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195642"/>
            <a:ext cx="6696744" cy="15295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ксандр\Desktop\Для МЮ\9571-ege20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71942"/>
            <a:ext cx="4413177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2285992"/>
            <a:ext cx="8352928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ВЫПОЛНИМ САМОСТОЯТЕЛЬНО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57150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ТЕКСТ </a:t>
            </a:r>
            <a:r>
              <a:rPr lang="ru-RU" b="1" i="1" dirty="0" smtClean="0">
                <a:solidFill>
                  <a:schemeClr val="tx2"/>
                </a:solidFill>
              </a:rPr>
              <a:t>1</a:t>
            </a:r>
            <a:endParaRPr lang="ru-RU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/>
              <a:t>(1)История шляпы в России насчитывает 300 лет и полна невероятных событий, свидетельствующих не столько о причудах моды, сколько об особой роли шляпы. (2)С давних пор головной убор наделяли особыми свойствами и интерпретировали как своего рода «замещение» головы. (3) Сложная история взаимоотношений человека и его головного убора позволяет рассматривать шляпу не просто как элемент костюма, но как своеобразный культурный и художественный феномен.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24936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Выбери два  предложения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24936" cy="5145435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История взаимоотношений человека и его головного убора позволяет рассматривать шляпу как своеобразный культурный феномен.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Шляпу следует рассматривать как своеобразный культурный и художественный феномен, поскольку её история в России насчитывает 300 лет.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С давних пор головной убор наделяли особыми свойствами и интерпретировали как своего рода «замещение» головы.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История шляпы полна невероятных событий, которые позволяют её рассматривать не просто как элемент костюма.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Шляпа рассматривается как своеобразный культурный феномен, поскольку с человеком её связывает сложная история взаимоотношений.</a:t>
            </a:r>
          </a:p>
          <a:p>
            <a:pPr lvl="0">
              <a:buNone/>
            </a:pP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989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736544"/>
            <a:ext cx="2214546" cy="11214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ТЕКСТ </a:t>
            </a:r>
            <a:r>
              <a:rPr lang="ru-RU" sz="2800" b="1" i="1" dirty="0" smtClean="0">
                <a:solidFill>
                  <a:schemeClr val="tx2"/>
                </a:solidFill>
              </a:rPr>
              <a:t>2</a:t>
            </a: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(1)На основании анализа эмпирических и экспериментальных данных учёные сделали убедительные выводы о том, что у человека, основным источником информации для которого является Интернет, существенно меняется восприятие. (2)Исследователи выявили очевидные перемены в способности концентрировать внимание и запоминать информацию: эта способность имеет тенденцию к снижению. (3)«Природа» чтения тоже изменилась: внимание читающего человека стало поверхностным, «порхающим».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352928" cy="10527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/>
            </a:r>
            <a:br>
              <a:rPr lang="ru-RU" b="1" i="1" dirty="0" smtClean="0">
                <a:solidFill>
                  <a:schemeClr val="tx2"/>
                </a:solidFill>
              </a:rPr>
            </a:b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712967" cy="5865515"/>
          </a:xfrm>
        </p:spPr>
        <p:txBody>
          <a:bodyPr>
            <a:noAutofit/>
          </a:bodyPr>
          <a:lstStyle/>
          <a:p>
            <a:pPr lvl="0">
              <a:buNone/>
            </a:pPr>
            <a:endParaRPr lang="ru-RU" sz="2400" b="1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ru-RU" sz="2400" b="1" i="1" dirty="0" smtClean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Учёные выяснили, что у человека, получающего информацию преимущественно из Интернета, меняется восприятие: снижается способность концентрировать внимание, запоминать информацию, меняется «природа» чтения.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Исследователи выявили очевидное увеличение способности концентрировать внимание и запоминать информацию у человека, для которого Интернет становится единственным источником информации.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У людей, основным источником информации для которых является Интернет, учёные выявили очевидные перемены в «природе» чтения текстов, в способности концентрировать внимание и запоминать информацию, существенное изменение восприятия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6632"/>
            <a:ext cx="813690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i="1" dirty="0" smtClean="0">
                <a:solidFill>
                  <a:srgbClr val="1F497D"/>
                </a:solidFill>
                <a:ea typeface="+mj-ea"/>
                <a:cs typeface="+mj-cs"/>
              </a:rPr>
              <a:t>Выбери два </a:t>
            </a:r>
            <a:r>
              <a:rPr lang="ru-RU" sz="4000" b="1" i="1" dirty="0" smtClean="0">
                <a:solidFill>
                  <a:srgbClr val="1F497D"/>
                </a:solidFill>
              </a:rPr>
              <a:t>предложения</a:t>
            </a:r>
            <a:endParaRPr lang="ru-RU" sz="4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1721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i="1" dirty="0">
                <a:solidFill>
                  <a:prstClr val="black"/>
                </a:solidFill>
              </a:rPr>
              <a:t>.</a:t>
            </a:r>
            <a:r>
              <a:rPr lang="ru-RU" sz="2400" b="1" dirty="0">
                <a:solidFill>
                  <a:prstClr val="black"/>
                </a:solidFill>
              </a:rPr>
              <a:t> Учёные выяснили, что у детей, получающих основную информацию из Сети, меняется восприятие, и первыми о переменах в способности запоминать заговорили учителя.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На основании анализа экспериментальных данных учёные сделали выводы, что у человека, основным источником информации для которого является Интернет, развивается синдром «приобретённого дефицита внимания».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6145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ТЕКСТ </a:t>
            </a:r>
            <a:r>
              <a:rPr lang="ru-RU" sz="2800" b="1" i="1" dirty="0" smtClean="0">
                <a:solidFill>
                  <a:schemeClr val="tx2"/>
                </a:solidFill>
              </a:rPr>
              <a:t>3</a:t>
            </a: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(1)Многие диалектные слова относятся к специфическим сельским реалиям (предметам окружающего нас мира), которые связаны с сельским хозяйством, деревенским домашним обиходом, устройством крестьянского дома. (2) Однако не все диалектные слова обозначают какие-то особые сельские реалии. (3)Гораздо больше таких, которые служат местными названиями для совсем обычных, повсеместно распространённых предметов, явлений, действий, понятий.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b="1" i="1" dirty="0">
                <a:solidFill>
                  <a:srgbClr val="1F497D"/>
                </a:solidFill>
                <a:ea typeface="+mn-ea"/>
                <a:cs typeface="+mn-cs"/>
              </a:rPr>
              <a:t>Выбери два предложения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8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073427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1.</a:t>
            </a:r>
            <a:r>
              <a:rPr lang="ru-RU" sz="2400" b="1" dirty="0">
                <a:solidFill>
                  <a:prstClr val="black"/>
                </a:solidFill>
              </a:rPr>
              <a:t> Диалектные слова как обозначают специфические сельские реалии, так и служат местными названиями для распространённых предметов, явлений, действий, понятий.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2. </a:t>
            </a:r>
            <a:r>
              <a:rPr lang="ru-RU" sz="2400" b="1" dirty="0">
                <a:solidFill>
                  <a:prstClr val="black"/>
                </a:solidFill>
              </a:rPr>
              <a:t>Многие диалектные слова относятся к специфическим сельским реалиям, которые связаны с сельским хозяйством и деревенским домашним обиходом.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3.</a:t>
            </a:r>
            <a:r>
              <a:rPr lang="ru-RU" sz="2400" b="1" dirty="0">
                <a:solidFill>
                  <a:prstClr val="black"/>
                </a:solidFill>
              </a:rPr>
              <a:t> Не все диалектные слова обозначают какие-то особые сельские реалии, связанные с сельским хозяйством, деревенским домашним обиходом, устройством крестьянского дома.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Гораздо больше таких диалектных слов, которые связаны с устройством крестьянского дома.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5.</a:t>
            </a:r>
            <a:r>
              <a:rPr lang="ru-RU" sz="2400" b="1" dirty="0">
                <a:solidFill>
                  <a:prstClr val="black"/>
                </a:solidFill>
              </a:rPr>
              <a:t> Диалектные слова чаще служат местными названиями для распространённых предметов и явлений, но могут обозначать и специфические сельские реалии.</a:t>
            </a:r>
          </a:p>
          <a:p>
            <a:pPr lvl="0"/>
            <a:endParaRPr lang="ru-RU" sz="2400" b="1" dirty="0">
              <a:solidFill>
                <a:prstClr val="black"/>
              </a:solidFill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47204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57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ТЕКСТ </a:t>
            </a:r>
            <a:r>
              <a:rPr lang="ru-RU" b="1" i="1" dirty="0" smtClean="0">
                <a:solidFill>
                  <a:schemeClr val="tx2"/>
                </a:solidFill>
              </a:rPr>
              <a:t>4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800" b="1" dirty="0" smtClean="0"/>
              <a:t>(</a:t>
            </a:r>
            <a:r>
              <a:rPr lang="ru-RU" b="1" dirty="0" smtClean="0"/>
              <a:t>1)Северную часть Индийского океана называют «океаном прогретых вод». (2)Благодаря тёплому экваториальному течению здесь просто рай для кораллов, бесчисленных видов коралловых рыб и промысла тунца. (3) Зато на юге, в водах, близких к Антарктике, часто можно встретить гигантские айсберги, медленно покачивающиеся в волнах течения Западных ветров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1F497D"/>
                </a:solidFill>
              </a:rPr>
              <a:t>Выбери два предложения</a:t>
            </a: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sz="2600" b="1" i="1" dirty="0">
                <a:solidFill>
                  <a:schemeClr val="tx2"/>
                </a:solidFill>
              </a:rPr>
              <a:t>1</a:t>
            </a:r>
            <a:r>
              <a:rPr lang="ru-RU" sz="2600" b="1" dirty="0">
                <a:solidFill>
                  <a:prstClr val="black"/>
                </a:solidFill>
              </a:rPr>
              <a:t>. В северной части Индийского океана благодаря тёплому экваториальному течению живёт множество кораллов и рыб, а в южной встречаются айсберги.</a:t>
            </a:r>
          </a:p>
          <a:p>
            <a:pPr lvl="0">
              <a:buNone/>
            </a:pPr>
            <a:r>
              <a:rPr lang="ru-RU" sz="2600" b="1" i="1" dirty="0">
                <a:solidFill>
                  <a:schemeClr val="tx2"/>
                </a:solidFill>
              </a:rPr>
              <a:t>2.</a:t>
            </a:r>
            <a:r>
              <a:rPr lang="ru-RU" sz="2600" b="1" dirty="0">
                <a:solidFill>
                  <a:prstClr val="black"/>
                </a:solidFill>
              </a:rPr>
              <a:t> Из-за тёплого экваториального течения северную часть Индийского океана называют «океаном прогретых вод».</a:t>
            </a:r>
          </a:p>
          <a:p>
            <a:pPr lvl="0">
              <a:buNone/>
            </a:pPr>
            <a:r>
              <a:rPr lang="ru-RU" sz="2600" b="1" i="1" dirty="0">
                <a:solidFill>
                  <a:schemeClr val="tx2"/>
                </a:solidFill>
              </a:rPr>
              <a:t>3</a:t>
            </a:r>
            <a:r>
              <a:rPr lang="ru-RU" sz="2600" b="1" dirty="0">
                <a:solidFill>
                  <a:prstClr val="black"/>
                </a:solidFill>
              </a:rPr>
              <a:t>. Благодаря тёплому экваториальному течению в северной части Индийского океана созданы условия для жизни кораллов и рыб, а в южной покачиваются айсберги.</a:t>
            </a:r>
          </a:p>
          <a:p>
            <a:pPr lvl="0">
              <a:buNone/>
            </a:pPr>
            <a:r>
              <a:rPr lang="ru-RU" sz="2600" b="1" i="1" dirty="0">
                <a:solidFill>
                  <a:schemeClr val="tx2"/>
                </a:solidFill>
              </a:rPr>
              <a:t>4</a:t>
            </a:r>
            <a:r>
              <a:rPr lang="ru-RU" sz="2600" b="1" dirty="0">
                <a:solidFill>
                  <a:prstClr val="black"/>
                </a:solidFill>
              </a:rPr>
              <a:t>. В южной части Индийского океана, близкой к Антарктике, медленно покачиваются в волнах течения Западных ветров гигантские айсберги.</a:t>
            </a:r>
          </a:p>
          <a:p>
            <a:pPr lvl="0">
              <a:buNone/>
            </a:pPr>
            <a:r>
              <a:rPr lang="ru-RU" sz="2600" b="1" i="1" dirty="0">
                <a:solidFill>
                  <a:schemeClr val="tx2"/>
                </a:solidFill>
              </a:rPr>
              <a:t>5. </a:t>
            </a:r>
            <a:r>
              <a:rPr lang="ru-RU" sz="2600" b="1" dirty="0">
                <a:solidFill>
                  <a:prstClr val="black"/>
                </a:solidFill>
              </a:rPr>
              <a:t>В северной части Индийского океана, которую называют «океаном прогретых вод», часто можно встретить гигантские айсберги</a:t>
            </a:r>
          </a:p>
          <a:p>
            <a:pPr lvl="0">
              <a:buNone/>
            </a:pPr>
            <a:endParaRPr lang="ru-RU" sz="2600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432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3829063"/>
          </a:xfrm>
        </p:spPr>
        <p:txBody>
          <a:bodyPr/>
          <a:lstStyle/>
          <a:p>
            <a:pPr algn="ctr"/>
            <a:r>
              <a:rPr lang="ru-RU" sz="3600" b="1" i="1" dirty="0" smtClean="0"/>
              <a:t>Формулировка задания: </a:t>
            </a:r>
            <a:endParaRPr lang="ru-RU" sz="3600" dirty="0" smtClean="0"/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каких из приведённых ниже предложениях верно передана ГЛАВНАЯ информация, содержащаяся в тексте?</a:t>
            </a:r>
          </a:p>
          <a:p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5361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8344" y="5589240"/>
            <a:ext cx="2265656" cy="126876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ТЕКСТ</a:t>
            </a:r>
            <a:r>
              <a:rPr lang="ru-RU" sz="2800" b="1" i="1" dirty="0" smtClean="0">
                <a:solidFill>
                  <a:schemeClr val="tx2"/>
                </a:solidFill>
              </a:rPr>
              <a:t> 5</a:t>
            </a: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sz="2800" b="1" dirty="0" smtClean="0"/>
              <a:t>(1)На первый взгляд их можно принять за растения, но в отличие от растений, у грибов нет ни корней, ни стеблей, ни листьев. (2)Необходимое питание они получают из готовых органических веществ, образованных растениями или животными. (3)_</a:t>
            </a:r>
            <a:r>
              <a:rPr lang="ru-RU" sz="2800" dirty="0" smtClean="0"/>
              <a:t> </a:t>
            </a:r>
            <a:r>
              <a:rPr lang="ru-RU" sz="2800" b="1" dirty="0" smtClean="0"/>
              <a:t>Именно поэтому больше всего грибов можно встретить в лесу, где они используют остатки отмерших растений и других организмов в качестве пищи.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1F497D"/>
                </a:solidFill>
              </a:rPr>
              <a:t/>
            </a:r>
            <a:br>
              <a:rPr lang="ru-RU" sz="4000" b="1" i="1" dirty="0" smtClean="0">
                <a:solidFill>
                  <a:srgbClr val="1F497D"/>
                </a:solidFill>
              </a:rPr>
            </a:br>
            <a:r>
              <a:rPr lang="ru-RU" sz="4000" b="1" i="1" dirty="0" smtClean="0">
                <a:solidFill>
                  <a:srgbClr val="1F497D"/>
                </a:solidFill>
              </a:rPr>
              <a:t>Выбери </a:t>
            </a:r>
            <a:r>
              <a:rPr lang="ru-RU" sz="4000" b="1" i="1" dirty="0">
                <a:solidFill>
                  <a:srgbClr val="1F497D"/>
                </a:solidFill>
              </a:rPr>
              <a:t>два предложения</a:t>
            </a: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Autofit/>
          </a:bodyPr>
          <a:lstStyle/>
          <a:p>
            <a:pPr lvl="0">
              <a:buNone/>
            </a:pPr>
            <a:endParaRPr lang="ru-RU" sz="2400" b="1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ru-RU" sz="2400" b="1" i="1" dirty="0" smtClean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</a:t>
            </a:r>
            <a:r>
              <a:rPr lang="ru-RU" sz="2800" b="1" dirty="0">
                <a:solidFill>
                  <a:prstClr val="black"/>
                </a:solidFill>
              </a:rPr>
              <a:t>Больше всего грибов можно встретить в лесу, где они используют остатки отмерших растений и других организмов в качестве пищи.</a:t>
            </a:r>
          </a:p>
          <a:p>
            <a:pPr lvl="0">
              <a:buNone/>
            </a:pPr>
            <a:r>
              <a:rPr lang="ru-RU" sz="2800" b="1" i="1" dirty="0">
                <a:solidFill>
                  <a:schemeClr val="tx2"/>
                </a:solidFill>
              </a:rPr>
              <a:t>2</a:t>
            </a:r>
            <a:r>
              <a:rPr lang="ru-RU" sz="2800" b="1" dirty="0">
                <a:solidFill>
                  <a:prstClr val="black"/>
                </a:solidFill>
              </a:rPr>
              <a:t>. Грибы чаще всего встречаются в лесу, потому что они, в отличие от растений, необходимое питание получают из готовых органических веществ — остатков отмерших растений и других организмов.</a:t>
            </a:r>
          </a:p>
          <a:p>
            <a:pPr lvl="0">
              <a:buNone/>
            </a:pPr>
            <a:r>
              <a:rPr lang="ru-RU" sz="2800" b="1" i="1" dirty="0">
                <a:solidFill>
                  <a:schemeClr val="tx2"/>
                </a:solidFill>
              </a:rPr>
              <a:t>3</a:t>
            </a:r>
            <a:r>
              <a:rPr lang="ru-RU" sz="2800" b="1" dirty="0">
                <a:solidFill>
                  <a:prstClr val="black"/>
                </a:solidFill>
              </a:rPr>
              <a:t>. На первый взгляд их можно принять за растения, но в отличие от растений, у грибов нет ни корней, ни стеблей, ни листьев</a:t>
            </a:r>
            <a:r>
              <a:rPr lang="ru-RU" sz="2800" b="1" dirty="0" smtClean="0">
                <a:solidFill>
                  <a:prstClr val="black"/>
                </a:solidFill>
              </a:rPr>
              <a:t>.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8487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sz="2400" b="1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ru-RU" sz="2400" b="1" i="1" dirty="0" smtClean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</a:t>
            </a:r>
            <a:r>
              <a:rPr lang="ru-RU" sz="2800" b="1" dirty="0">
                <a:solidFill>
                  <a:prstClr val="black"/>
                </a:solidFill>
              </a:rPr>
              <a:t>В отличие от растений, грибы необходимое питание получают из готовых органических веществ и поэтому чаще встречаются в лесу, где используют в качестве пищи остатки различных организмов.</a:t>
            </a:r>
          </a:p>
          <a:p>
            <a:pPr lvl="0">
              <a:buNone/>
            </a:pPr>
            <a:r>
              <a:rPr lang="ru-RU" sz="2800" b="1" i="1" dirty="0">
                <a:solidFill>
                  <a:schemeClr val="tx2"/>
                </a:solidFill>
              </a:rPr>
              <a:t>5</a:t>
            </a:r>
            <a:r>
              <a:rPr lang="ru-RU" sz="2800" b="1" dirty="0">
                <a:solidFill>
                  <a:prstClr val="black"/>
                </a:solidFill>
              </a:rPr>
              <a:t>. Грибы, в отличие от растений, необходимое питание получают из остатков отмерших растений и других организмов, и им не нужны корни, листья и стебли.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37299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ТЕКСТ </a:t>
            </a:r>
            <a:r>
              <a:rPr lang="ru-RU" b="1" i="1" dirty="0" smtClean="0">
                <a:solidFill>
                  <a:schemeClr val="tx2"/>
                </a:solidFill>
              </a:rPr>
              <a:t>6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800" b="1" dirty="0" smtClean="0"/>
              <a:t>(</a:t>
            </a:r>
            <a:r>
              <a:rPr lang="ru-RU" b="1" dirty="0" smtClean="0"/>
              <a:t>1)Античные учёные не отделяли географию от истории и философии. (2)Самостоятельной наукой она стала лишь на рубеже новой эры. (3) Поэтому научные труды древних, которые дошли до наших дней, как бы сказали сейчас, комплексные: они включают сведения из нескольких областей знаний.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9021" y="5088127"/>
            <a:ext cx="3494979" cy="1769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62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1F497D"/>
                </a:solidFill>
              </a:rPr>
              <a:t>Выбери два предложения</a:t>
            </a: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892480" cy="5433467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Античные учёные не отделяли географию от истории и философии, поэтому их научные труды включают сведения из нескольких областей знания.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Античные учёные не отделяли географию от истории и философии, самостоятельной наукой география стала только на рубеже новой эры.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Научные труды античных учёных содержат сведения из нескольких областей знания, поскольку в древности географию не отделяли от истории и философии.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Научные труды античных учёных, которые дошли до наших дней, носят комплексный характер: они включают сведения из нескольких областей знаний.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География стала самостоятельной наукой лишь на рубеже новой эры, поэтому географические сведения входили в комплексные научные труды древних.</a:t>
            </a:r>
          </a:p>
          <a:p>
            <a:pPr lvl="0"/>
            <a:endParaRPr lang="ru-RU" sz="2400" b="1" dirty="0">
              <a:solidFill>
                <a:prstClr val="black"/>
              </a:solidFill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004679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579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500" b="1" i="1" dirty="0" smtClean="0"/>
              <a:t>ТЕКСТ</a:t>
            </a:r>
            <a:r>
              <a:rPr lang="ru-RU" sz="5500" b="1" i="1" dirty="0" smtClean="0">
                <a:solidFill>
                  <a:schemeClr val="tx2"/>
                </a:solidFill>
              </a:rPr>
              <a:t> 7</a:t>
            </a:r>
            <a:endParaRPr lang="ru-RU" sz="55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5500" dirty="0" smtClean="0"/>
              <a:t> </a:t>
            </a:r>
          </a:p>
          <a:p>
            <a:pPr>
              <a:buNone/>
            </a:pPr>
            <a:r>
              <a:rPr lang="ru-RU" sz="3600" b="1" dirty="0" smtClean="0"/>
              <a:t>(</a:t>
            </a:r>
            <a:r>
              <a:rPr lang="ru-RU" sz="4100" b="1" dirty="0" smtClean="0"/>
              <a:t>1)Когда нам грустно, слёзные железы над глазным яблоком производят солоноватую жидкость, и у нас из глаз текут слёзы. (2) Однако слёзы возникают не только тогда, когда мы печалимся. (З)Пока мы бодрствуем, слёзы вырабатываются непрерывно: они выполняют очень важную функцию - следят за тем, чтобы чувствительная роговая оболочка на поверхности глазного яблока постоянно была увлажнена и никогда не высыхала.</a:t>
            </a:r>
            <a:endParaRPr lang="ru-RU" sz="4100" dirty="0" smtClean="0"/>
          </a:p>
          <a:p>
            <a:pPr>
              <a:buNone/>
            </a:pPr>
            <a:r>
              <a:rPr lang="ru-RU" sz="4100" b="1" dirty="0" smtClean="0"/>
              <a:t> </a:t>
            </a:r>
            <a:endParaRPr lang="ru-RU" sz="4100" dirty="0" smtClean="0"/>
          </a:p>
          <a:p>
            <a:endParaRPr lang="ru-RU" dirty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988" y="5373217"/>
            <a:ext cx="2932012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1F497D"/>
                </a:solidFill>
              </a:rPr>
              <a:t/>
            </a:r>
            <a:br>
              <a:rPr lang="ru-RU" sz="4000" b="1" i="1" dirty="0" smtClean="0">
                <a:solidFill>
                  <a:srgbClr val="1F497D"/>
                </a:solidFill>
              </a:rPr>
            </a:br>
            <a:r>
              <a:rPr lang="ru-RU" b="1" i="1" dirty="0" smtClean="0">
                <a:solidFill>
                  <a:srgbClr val="1F497D"/>
                </a:solidFill>
              </a:rPr>
              <a:t>Выбери </a:t>
            </a:r>
            <a:r>
              <a:rPr lang="ru-RU" b="1" i="1" dirty="0">
                <a:solidFill>
                  <a:srgbClr val="1F497D"/>
                </a:solidFill>
              </a:rPr>
              <a:t>два предложения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Когда нам грустно и печально, у нас из глаз текут слёзы, это нужно для того, чтобы роговая оболочка глазного яблока была увлажнена и никогда не пересыхала.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Слёзы появляются не тогда, когда нам грустно, а когда пересыхает роговая оболочка глазного яблока, которая должна быть постоянно увлажнена.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Слёзные железы над глазным яблоком производят солоноватую жидкость в течение всего времени, пока человек грустит.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Для увлажнения роговой оболочки глазного яблока, чтобы она не пересыхала, слёзные железы человека непрерывно вырабатывают солоноватую жидкость.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Слёзы возникают не только тогда, когда мы грустим, но и когда мы не печалимся, так как нужны для того, чтобы роговая оболочка глазного яблока была постоянно увлажнена и не пересыхала.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30621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239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800" b="1" i="1" dirty="0" smtClean="0"/>
              <a:t>ТЕКСТ </a:t>
            </a:r>
            <a:r>
              <a:rPr lang="ru-RU" sz="3800" b="1" i="1" dirty="0" smtClean="0">
                <a:solidFill>
                  <a:schemeClr val="tx2"/>
                </a:solidFill>
              </a:rPr>
              <a:t>8</a:t>
            </a:r>
            <a:endParaRPr lang="ru-RU" sz="3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pPr>
              <a:buNone/>
            </a:pPr>
            <a:r>
              <a:rPr lang="ru-RU" sz="2800" b="1" dirty="0" smtClean="0"/>
              <a:t>(</a:t>
            </a:r>
            <a:r>
              <a:rPr lang="ru-RU" b="1" dirty="0" smtClean="0"/>
              <a:t>1)До недавнего времени внутренний мир человека занимал психиатров, философов, поэтов, но мало интересовал лингвистов. (2)Положение стало меняться с возникновением в 60-х годах XX века современной лингвистической семантики, когда появились первые опыты описания эмоциональной лексики в словарях. (3) С тех пор интерес к словам, обозначающим эмоции, непрерывно возрастает.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4183" y="5445225"/>
            <a:ext cx="2789817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1F497D"/>
                </a:solidFill>
              </a:rPr>
              <a:t/>
            </a:r>
            <a:br>
              <a:rPr lang="ru-RU" sz="4000" b="1" i="1" dirty="0" smtClean="0">
                <a:solidFill>
                  <a:srgbClr val="1F497D"/>
                </a:solidFill>
              </a:rPr>
            </a:br>
            <a:r>
              <a:rPr lang="ru-RU" b="1" i="1" dirty="0" smtClean="0">
                <a:solidFill>
                  <a:srgbClr val="1F497D"/>
                </a:solidFill>
              </a:rPr>
              <a:t>Выбери </a:t>
            </a:r>
            <a:r>
              <a:rPr lang="ru-RU" b="1" i="1" dirty="0">
                <a:solidFill>
                  <a:srgbClr val="1F497D"/>
                </a:solidFill>
              </a:rPr>
              <a:t>два предложения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157592" cy="5102027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9600" b="1" i="1" dirty="0">
                <a:solidFill>
                  <a:schemeClr val="tx2"/>
                </a:solidFill>
              </a:rPr>
              <a:t>1</a:t>
            </a:r>
            <a:r>
              <a:rPr lang="ru-RU" sz="9600" b="1" dirty="0">
                <a:solidFill>
                  <a:prstClr val="black"/>
                </a:solidFill>
              </a:rPr>
              <a:t>. Интерес к словам, обозначающим эмоции, связан с появлением современной лингвистической семантики, когда лингвисты заинтересовались внутренним миром человека.</a:t>
            </a:r>
          </a:p>
          <a:p>
            <a:pPr lvl="0">
              <a:buNone/>
            </a:pPr>
            <a:r>
              <a:rPr lang="ru-RU" sz="9600" b="1" i="1" dirty="0">
                <a:solidFill>
                  <a:schemeClr val="tx2"/>
                </a:solidFill>
              </a:rPr>
              <a:t>2</a:t>
            </a:r>
            <a:r>
              <a:rPr lang="ru-RU" sz="9600" b="1" dirty="0">
                <a:solidFill>
                  <a:prstClr val="black"/>
                </a:solidFill>
              </a:rPr>
              <a:t>. До появления современной лингвистической семантики внутренний мир человека интересовал психиатров, философов, поэтов, но мало занимал лингвистов.</a:t>
            </a:r>
          </a:p>
          <a:p>
            <a:pPr lvl="0">
              <a:buNone/>
            </a:pPr>
            <a:r>
              <a:rPr lang="ru-RU" sz="9600" b="1" i="1" dirty="0">
                <a:solidFill>
                  <a:schemeClr val="tx2"/>
                </a:solidFill>
              </a:rPr>
              <a:t>3</a:t>
            </a:r>
            <a:r>
              <a:rPr lang="ru-RU" sz="9600" b="1" dirty="0">
                <a:solidFill>
                  <a:prstClr val="black"/>
                </a:solidFill>
              </a:rPr>
              <a:t>. С появлением в 60-х годах XX века современной лингвистической семантики связаны первые опыты описания эмоциональной лексики в словарях.</a:t>
            </a:r>
          </a:p>
          <a:p>
            <a:pPr lvl="0">
              <a:buNone/>
            </a:pPr>
            <a:r>
              <a:rPr lang="ru-RU" sz="9600" b="1" i="1" dirty="0">
                <a:solidFill>
                  <a:schemeClr val="tx2"/>
                </a:solidFill>
              </a:rPr>
              <a:t>4</a:t>
            </a:r>
            <a:r>
              <a:rPr lang="ru-RU" sz="9600" b="1" dirty="0">
                <a:solidFill>
                  <a:prstClr val="black"/>
                </a:solidFill>
              </a:rPr>
              <a:t>. Интерес к словам, обозначающим эмоции, появившийся в 60-х годах XX века, не угасает до настоящего времени.</a:t>
            </a:r>
          </a:p>
          <a:p>
            <a:pPr lvl="0">
              <a:buNone/>
            </a:pPr>
            <a:r>
              <a:rPr lang="ru-RU" sz="9600" b="1" i="1" dirty="0">
                <a:solidFill>
                  <a:schemeClr val="tx2"/>
                </a:solidFill>
              </a:rPr>
              <a:t>5</a:t>
            </a:r>
            <a:r>
              <a:rPr lang="ru-RU" sz="9600" b="1" dirty="0">
                <a:solidFill>
                  <a:prstClr val="black"/>
                </a:solidFill>
              </a:rPr>
              <a:t>. С появлением современной лингвистической семантики лингвисты заинтересовались внутренним миром человека и, как следствие, словами, обозначающими эмоции.</a:t>
            </a:r>
          </a:p>
          <a:p>
            <a:pPr lvl="0"/>
            <a:endParaRPr lang="ru-RU" sz="1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494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585791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ТЕКСТ </a:t>
            </a:r>
            <a:r>
              <a:rPr lang="ru-RU" b="1" i="1" dirty="0" smtClean="0">
                <a:solidFill>
                  <a:schemeClr val="tx2"/>
                </a:solidFill>
              </a:rPr>
              <a:t>9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3000" b="1" dirty="0" smtClean="0"/>
              <a:t>(1)Учёных и путешественников Античности дальние страны привлекали нисколько не меньше, чем наших современников. (2) Однако праздно тогда не странствовали, привычных нашему времени туристов тогда не было. (3)Греки и римляне отправлялись в путь, чтобы совершить паломничество к святым местам, принять участие в спортивных состязаниях, поступить в обучение; купцы стремились в дальние страны торговать, а военачальники и солдаты — завоёвывать новые земли.</a:t>
            </a:r>
            <a:endParaRPr lang="ru-RU" sz="3000" dirty="0" smtClean="0"/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6271" y="5445224"/>
            <a:ext cx="2727729" cy="1381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7"/>
            <a:ext cx="9144000" cy="492922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Что следует знать ученикам для правильного выполнения задания: </a:t>
            </a:r>
          </a:p>
          <a:p>
            <a:r>
              <a:rPr lang="ru-RU" b="1" dirty="0" smtClean="0"/>
              <a:t>это задание состоит из небольшого текста научного стиля и пяти вариантов предложений, в двух из которых верно передана главная информация, содержащаяся в тексте. Учащимся необходимо провести логико-смысловой анализ исходного текста, выделить ключевые слова в нём, проследить причинно-следственные связи между частями и выбрать два предложения, в которых заключена </a:t>
            </a:r>
            <a:r>
              <a:rPr lang="ru-RU" b="1" i="1" u="sng" dirty="0" smtClean="0">
                <a:solidFill>
                  <a:srgbClr val="FF0000"/>
                </a:solidFill>
              </a:rPr>
              <a:t>главная</a:t>
            </a:r>
            <a:r>
              <a:rPr lang="ru-RU" b="1" i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информация текста</a:t>
            </a:r>
            <a:r>
              <a:rPr lang="ru-RU" b="1" dirty="0" smtClean="0"/>
              <a:t>. Так проверяется умение выпускников распознавать основную и второстепенную информацию письменного сообщения, используя приёмы смысловой компрессии (сжатия текста).</a:t>
            </a:r>
            <a:endParaRPr lang="ru-RU" b="1" dirty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  <p:pic>
        <p:nvPicPr>
          <p:cNvPr id="5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5420" y="5445224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1F497D"/>
                </a:solidFill>
              </a:rPr>
              <a:t/>
            </a:r>
            <a:br>
              <a:rPr lang="ru-RU" sz="3600" b="1" i="1" dirty="0" smtClean="0">
                <a:solidFill>
                  <a:srgbClr val="1F497D"/>
                </a:solidFill>
              </a:rPr>
            </a:br>
            <a:r>
              <a:rPr lang="ru-RU" sz="3600" b="1" i="1" dirty="0">
                <a:solidFill>
                  <a:srgbClr val="1F497D"/>
                </a:solidFill>
              </a:rPr>
              <a:t/>
            </a:r>
            <a:br>
              <a:rPr lang="ru-RU" sz="3600" b="1" i="1" dirty="0">
                <a:solidFill>
                  <a:srgbClr val="1F497D"/>
                </a:solidFill>
              </a:rPr>
            </a:br>
            <a:r>
              <a:rPr lang="ru-RU" b="1" i="1" dirty="0" smtClean="0">
                <a:solidFill>
                  <a:srgbClr val="1F497D"/>
                </a:solidFill>
              </a:rPr>
              <a:t>Выбери </a:t>
            </a:r>
            <a:r>
              <a:rPr lang="ru-RU" b="1" i="1" dirty="0">
                <a:solidFill>
                  <a:srgbClr val="1F497D"/>
                </a:solidFill>
              </a:rPr>
              <a:t>два предложения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289451"/>
          </a:xfrm>
        </p:spPr>
        <p:txBody>
          <a:bodyPr>
            <a:noAutofit/>
          </a:bodyPr>
          <a:lstStyle/>
          <a:p>
            <a:pPr lvl="0"/>
            <a:r>
              <a:rPr lang="ru-RU" sz="2400" b="1" i="1" dirty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Античные купцы стремились в дальние страны торговать, а военачальники и солдаты — завоёвывать новые земли.</a:t>
            </a:r>
          </a:p>
          <a:p>
            <a:pPr lvl="0"/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Путешественники Античности отправлялись в путь, чтобы совершить паломничество к святым местам.</a:t>
            </a:r>
          </a:p>
          <a:p>
            <a:pPr lvl="0"/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Древнегреческих и древнеримских путешественников дальние страны привлекали не праздными странствиями, а возможностью принять участие в спортивных состязаниях, торговать, завоёвывать новые земли.</a:t>
            </a:r>
          </a:p>
          <a:p>
            <a:pPr lvl="0"/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В античные времена привычных нашему времени туристов не было.</a:t>
            </a:r>
          </a:p>
          <a:p>
            <a:pPr lvl="0"/>
            <a:r>
              <a:rPr lang="ru-RU" sz="2400" b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Возможностью принять участие в спортивных состязаниях, завоевать новые земли, поторговать, а не праздными странствиями привлекали дальние страны древнегреческих и древнеримских путешественников.</a:t>
            </a:r>
          </a:p>
          <a:p>
            <a:pPr lvl="0"/>
            <a:endParaRPr lang="ru-RU" sz="2400" b="1" dirty="0">
              <a:solidFill>
                <a:prstClr val="black"/>
              </a:solidFill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7907436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579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ТЕКСТ </a:t>
            </a:r>
            <a:r>
              <a:rPr lang="ru-RU" b="1" i="1" dirty="0" smtClean="0">
                <a:solidFill>
                  <a:schemeClr val="tx2"/>
                </a:solidFill>
              </a:rPr>
              <a:t>10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sz="3000" b="1" dirty="0" smtClean="0"/>
              <a:t>Образ белокрылого парусника овеян романтикой приключений и открытий, но чаще всего морских скитальцев вело не стремление увидеть новые земли, а самая обычная жажда наживы. (2)Географические открытия стали причиной не только небывалого развития торговли с дальними странами, но и множества войн между европейскими государствами, соперничающими из-за заморских владений — колоний. (3) Поэтому даже торговые суда того времени имели полное боевое вооружение — артиллерию и оснащение для абордажного боя.</a:t>
            </a:r>
            <a:endParaRPr lang="ru-RU" sz="3000" dirty="0" smtClean="0"/>
          </a:p>
          <a:p>
            <a:pPr>
              <a:buNone/>
            </a:pPr>
            <a:r>
              <a:rPr lang="ru-RU" sz="3000" b="1" dirty="0" smtClean="0"/>
              <a:t> </a:t>
            </a:r>
            <a:endParaRPr lang="ru-RU" sz="3000" dirty="0" smtClean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987" y="5373216"/>
            <a:ext cx="2932014" cy="1484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08912" cy="504056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1F497D"/>
                </a:solidFill>
              </a:rPr>
              <a:t/>
            </a:r>
            <a:br>
              <a:rPr lang="ru-RU" sz="4000" b="1" i="1" dirty="0" smtClean="0">
                <a:solidFill>
                  <a:srgbClr val="1F497D"/>
                </a:solidFill>
              </a:rPr>
            </a:br>
            <a:r>
              <a:rPr lang="ru-RU" b="1" i="1" dirty="0" smtClean="0">
                <a:solidFill>
                  <a:srgbClr val="1F497D"/>
                </a:solidFill>
              </a:rPr>
              <a:t>Выбери </a:t>
            </a:r>
            <a:r>
              <a:rPr lang="ru-RU" b="1" i="1" dirty="0">
                <a:solidFill>
                  <a:srgbClr val="1F497D"/>
                </a:solidFill>
              </a:rPr>
              <a:t>два предложения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174035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1</a:t>
            </a:r>
            <a:r>
              <a:rPr lang="ru-RU" sz="2400" b="1" dirty="0">
                <a:solidFill>
                  <a:prstClr val="black"/>
                </a:solidFill>
              </a:rPr>
              <a:t>. Географические открытия стали причиной небывалого развития торговли с дальними странами.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2</a:t>
            </a:r>
            <a:r>
              <a:rPr lang="ru-RU" sz="2400" b="1" dirty="0">
                <a:solidFill>
                  <a:prstClr val="black"/>
                </a:solidFill>
              </a:rPr>
              <a:t>. Поскольку географические открытия стали причиной множества войн между европейскими государствами из-за колоний, то даже торговые суда того времени имели полное боевое вооружение.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. Торговые суда того времени имели полное боевое вооружение - артиллерию и оснащение для абордажного боя.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4</a:t>
            </a:r>
            <a:r>
              <a:rPr lang="ru-RU" sz="2400" b="1" dirty="0">
                <a:solidFill>
                  <a:prstClr val="black"/>
                </a:solidFill>
              </a:rPr>
              <a:t>. Морских скитальцев в путешествия чаще всего вело не стремление увидеть новые земли, а самая обычная жажда наживы.</a:t>
            </a:r>
          </a:p>
          <a:p>
            <a:pPr lvl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5</a:t>
            </a:r>
            <a:r>
              <a:rPr lang="ru-RU" sz="2400" b="1" dirty="0">
                <a:solidFill>
                  <a:prstClr val="black"/>
                </a:solidFill>
              </a:rPr>
              <a:t>. Множество войн между европейскими государствами возникало из-за колоний, возникших в результате географических открытий, поэтому даже торговые суда были вооружены.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101364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ПРОВЕРЯЕМ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686800" cy="462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1-15</a:t>
            </a:r>
          </a:p>
          <a:p>
            <a:pPr>
              <a:buNone/>
            </a:pPr>
            <a:r>
              <a:rPr lang="ru-RU" sz="2800" b="1" dirty="0" smtClean="0"/>
              <a:t>2-13</a:t>
            </a:r>
          </a:p>
          <a:p>
            <a:pPr>
              <a:buNone/>
            </a:pPr>
            <a:r>
              <a:rPr lang="ru-RU" sz="2800" b="1" dirty="0" smtClean="0"/>
              <a:t>3-15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4-13</a:t>
            </a:r>
          </a:p>
          <a:p>
            <a:pPr>
              <a:buNone/>
            </a:pPr>
            <a:r>
              <a:rPr lang="ru-RU" sz="2800" b="1" dirty="0" smtClean="0"/>
              <a:t>5-24</a:t>
            </a:r>
          </a:p>
          <a:p>
            <a:pPr>
              <a:buNone/>
            </a:pPr>
            <a:r>
              <a:rPr lang="ru-RU" sz="2800" b="1" dirty="0" smtClean="0"/>
              <a:t>6-13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7-45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8-15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9-35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10-25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5404" y="5157193"/>
            <a:ext cx="335859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55468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Варианты заданий ЕГЭ –по русскому языку за 2019 год взяты с сайта «Незнайка» </a:t>
            </a:r>
            <a:endParaRPr lang="ru-RU" dirty="0" smtClean="0"/>
          </a:p>
          <a:p>
            <a:r>
              <a:rPr lang="ru-RU" dirty="0" smtClean="0"/>
              <a:t>Вариант 1- </a:t>
            </a:r>
            <a:r>
              <a:rPr lang="ru-RU" u="sng" dirty="0" smtClean="0">
                <a:hlinkClick r:id="rId2"/>
              </a:rPr>
              <a:t>https://neznaika.pro/ege/russian/1364-variant-1.html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2- </a:t>
            </a:r>
            <a:r>
              <a:rPr lang="ru-RU" u="sng" dirty="0" smtClean="0">
                <a:hlinkClick r:id="rId3"/>
              </a:rPr>
              <a:t>https://neznaika.pro/ege/russian/1366-variant-2.html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Вариант3- </a:t>
            </a:r>
            <a:r>
              <a:rPr lang="ru-RU" u="sng" dirty="0" smtClean="0">
                <a:hlinkClick r:id="rId4"/>
              </a:rPr>
              <a:t>https://neznaika.pro/ege/russian/1367-variant-3.html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4- </a:t>
            </a:r>
            <a:r>
              <a:rPr lang="ru-RU" u="sng" dirty="0" smtClean="0">
                <a:hlinkClick r:id="rId5"/>
              </a:rPr>
              <a:t>https://neznaika.pro/ege/russian/1368-variant-4.html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5- </a:t>
            </a:r>
            <a:r>
              <a:rPr lang="ru-RU" u="sng" dirty="0" smtClean="0">
                <a:hlinkClick r:id="rId6"/>
              </a:rPr>
              <a:t>https://neznaika.pro/ege/russian/1369-variant-5.html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Вариант6- </a:t>
            </a:r>
            <a:r>
              <a:rPr lang="ru-RU" u="sng" dirty="0" smtClean="0">
                <a:hlinkClick r:id="rId7"/>
              </a:rPr>
              <a:t>https://neznaika.pro/ege/russian/1370-variant-6.html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7- </a:t>
            </a:r>
            <a:r>
              <a:rPr lang="ru-RU" u="sng" dirty="0" smtClean="0">
                <a:hlinkClick r:id="rId8"/>
              </a:rPr>
              <a:t>https://neznaika.pro/ege/russian/1371-variant-7.html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8- </a:t>
            </a:r>
            <a:r>
              <a:rPr lang="ru-RU" u="sng" dirty="0" smtClean="0">
                <a:hlinkClick r:id="rId9"/>
              </a:rPr>
              <a:t>https://neznaika.pro/ege/russian/1372-variant-8.html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9- </a:t>
            </a:r>
            <a:r>
              <a:rPr lang="ru-RU" u="sng" dirty="0" smtClean="0">
                <a:hlinkClick r:id="rId10"/>
              </a:rPr>
              <a:t>https://neznaika.pro/ege/russian/1373-variant-9.html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Вариант 10- </a:t>
            </a:r>
            <a:r>
              <a:rPr lang="ru-RU" u="sng" dirty="0" smtClean="0">
                <a:hlinkClick r:id="rId11"/>
              </a:rPr>
              <a:t>https://neznaika.pro/ege/russian/1374-variant-10.html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Литература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32656"/>
            <a:ext cx="9145016" cy="5698699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С. В. </a:t>
            </a:r>
            <a:r>
              <a:rPr lang="ru-RU" b="1" dirty="0" err="1" smtClean="0"/>
              <a:t>Драбкина</a:t>
            </a:r>
            <a:r>
              <a:rPr lang="ru-RU" b="1" dirty="0" smtClean="0"/>
              <a:t>, </a:t>
            </a:r>
            <a:r>
              <a:rPr lang="ru-RU" b="1" dirty="0" err="1" smtClean="0"/>
              <a:t>Д.И.Субботин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Единый государственный экзамен. Русский язык. 11 класс.</a:t>
            </a:r>
          </a:p>
          <a:p>
            <a:r>
              <a:rPr lang="ru-RU" b="1" dirty="0" smtClean="0"/>
              <a:t>Комплекс материалов для подготовки учащихся – Москва: Интеллект – центр, 2018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" descr="C:\Users\Александр\Desktop\Для МЮ\ege-v-2019-go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664191"/>
            <a:ext cx="2357422" cy="119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Теория к заданию №1 ЕГЭ по русскому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Текст</a:t>
            </a:r>
            <a:r>
              <a:rPr lang="ru-RU" dirty="0" smtClean="0"/>
              <a:t> - речевая единица, характеризующаяся набором предложений, связанных между собой по смыслу и грамматически.</a:t>
            </a:r>
          </a:p>
          <a:p>
            <a:r>
              <a:rPr lang="ru-RU" dirty="0" smtClean="0"/>
              <a:t>Смысловую целостность обеспечивает тема текста и его основная мысль. Именно благодаря единству этих понятий автор создает текст, понятный читателю.</a:t>
            </a:r>
          </a:p>
          <a:p>
            <a:r>
              <a:rPr lang="ru-RU" b="1" dirty="0" smtClean="0"/>
              <a:t>Тема</a:t>
            </a:r>
            <a:r>
              <a:rPr lang="ru-RU" dirty="0" smtClean="0"/>
              <a:t> текста - то, о чем говорится в тексте.</a:t>
            </a:r>
          </a:p>
          <a:p>
            <a:r>
              <a:rPr lang="ru-RU" b="1" dirty="0" smtClean="0"/>
              <a:t>Основная мысль</a:t>
            </a:r>
            <a:r>
              <a:rPr lang="ru-RU" dirty="0" smtClean="0"/>
              <a:t> (идея) текста - то, что хотел сказать автор читателю.</a:t>
            </a:r>
          </a:p>
          <a:p>
            <a:r>
              <a:rPr lang="ru-RU" b="1" dirty="0" smtClean="0"/>
              <a:t>Смысловые конструкции текста</a:t>
            </a:r>
            <a:r>
              <a:rPr lang="ru-RU" dirty="0" smtClean="0"/>
              <a:t> – слова, предложения, абзацы, знаки препинания, несущие на себе основную структурную и смысловую нагрузку текста.</a:t>
            </a:r>
          </a:p>
          <a:p>
            <a:r>
              <a:rPr lang="ru-RU" b="1" dirty="0" smtClean="0"/>
              <a:t>Ключевые слова</a:t>
            </a:r>
            <a:r>
              <a:rPr lang="ru-RU" dirty="0" smtClean="0"/>
              <a:t> – </a:t>
            </a:r>
            <a:r>
              <a:rPr lang="ru-RU" dirty="0" err="1" smtClean="0"/>
              <a:t>слова</a:t>
            </a:r>
            <a:r>
              <a:rPr lang="ru-RU" dirty="0" smtClean="0"/>
              <a:t>, несущие основную информацию в тексте.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964488" cy="79695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В общем, это упражнение не кажется сложным, однако выпускники все же допускают в нем ошибки.</a:t>
            </a:r>
            <a:br>
              <a:rPr lang="ru-RU" sz="2800" b="1" dirty="0" smtClean="0"/>
            </a:br>
            <a:r>
              <a:rPr lang="ru-RU" sz="2800" b="1" dirty="0" smtClean="0"/>
              <a:t>Для того чтобы их избежать, нужно использовать следующий алгоритм действий.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8964488" cy="5157192"/>
          </a:xfrm>
        </p:spPr>
        <p:txBody>
          <a:bodyPr>
            <a:normAutofit fontScale="62500" lnSpcReduction="20000"/>
          </a:bodyPr>
          <a:lstStyle/>
          <a:p>
            <a:r>
              <a:rPr lang="ru-RU" sz="3500" b="1" dirty="0" smtClean="0">
                <a:solidFill>
                  <a:srgbClr val="C00000"/>
                </a:solidFill>
              </a:rPr>
              <a:t>Алгоритм </a:t>
            </a:r>
            <a:r>
              <a:rPr lang="ru-RU" sz="3500" b="1" dirty="0" smtClean="0">
                <a:solidFill>
                  <a:srgbClr val="C00000"/>
                </a:solidFill>
              </a:rPr>
              <a:t>выполнения задания:</a:t>
            </a:r>
          </a:p>
          <a:p>
            <a:r>
              <a:rPr lang="ru-RU" sz="3500" dirty="0" smtClean="0"/>
              <a:t>Внимательно и вдумчиво прочитаем предлагаемый текст. Определяем </a:t>
            </a:r>
            <a:r>
              <a:rPr lang="ru-RU" sz="3500" b="1" dirty="0" smtClean="0"/>
              <a:t>тему текста</a:t>
            </a:r>
            <a:r>
              <a:rPr lang="ru-RU" sz="3500" dirty="0" smtClean="0"/>
              <a:t>.</a:t>
            </a:r>
          </a:p>
          <a:p>
            <a:r>
              <a:rPr lang="ru-RU" sz="3500" dirty="0" smtClean="0"/>
              <a:t>Выделяем в нем </a:t>
            </a:r>
            <a:r>
              <a:rPr lang="ru-RU" sz="3500" b="1" dirty="0" smtClean="0"/>
              <a:t>ключевые слова</a:t>
            </a:r>
            <a:r>
              <a:rPr lang="ru-RU" sz="3500" dirty="0" smtClean="0"/>
              <a:t> и фразы.</a:t>
            </a:r>
          </a:p>
          <a:p>
            <a:r>
              <a:rPr lang="ru-RU" sz="3500" dirty="0" smtClean="0"/>
              <a:t>Анализируем </a:t>
            </a:r>
            <a:r>
              <a:rPr lang="ru-RU" sz="3500" b="1" dirty="0" smtClean="0"/>
              <a:t>смысловые конструкции текста</a:t>
            </a:r>
            <a:r>
              <a:rPr lang="ru-RU" sz="3500" dirty="0" smtClean="0"/>
              <a:t>, используемые в нем союзы.</a:t>
            </a:r>
          </a:p>
          <a:p>
            <a:r>
              <a:rPr lang="ru-RU" sz="3500" dirty="0" smtClean="0"/>
              <a:t>Пересказываем текст, делая упор на его главный смысл – </a:t>
            </a:r>
            <a:r>
              <a:rPr lang="ru-RU" sz="3500" b="1" dirty="0" smtClean="0"/>
              <a:t>основную мысль</a:t>
            </a:r>
            <a:r>
              <a:rPr lang="ru-RU" sz="3500" dirty="0" smtClean="0"/>
              <a:t> (идею) текста.</a:t>
            </a:r>
          </a:p>
          <a:p>
            <a:r>
              <a:rPr lang="ru-RU" sz="3500" dirty="0" smtClean="0"/>
              <a:t>Сравниваем то, что получилось, с вариантами ответов. Варианты ответов, в которых предложена информация, вообще не встречающаяся в тексте, сразу исключаем.</a:t>
            </a:r>
          </a:p>
          <a:p>
            <a:r>
              <a:rPr lang="ru-RU" sz="3500" dirty="0" smtClean="0"/>
              <a:t>Ищем </a:t>
            </a:r>
            <a:r>
              <a:rPr lang="ru-RU" sz="3500" b="1" dirty="0" smtClean="0"/>
              <a:t>два правильных ответа, </a:t>
            </a:r>
            <a:r>
              <a:rPr lang="ru-RU" sz="3500" dirty="0" smtClean="0"/>
              <a:t>которые обычно имеют аналогичное с предложенным текстом содержание, одну и ту же </a:t>
            </a:r>
            <a:r>
              <a:rPr lang="ru-RU" sz="3500" b="1" dirty="0" smtClean="0"/>
              <a:t>тему текста</a:t>
            </a:r>
            <a:r>
              <a:rPr lang="ru-RU" sz="3500" dirty="0" smtClean="0"/>
              <a:t> и </a:t>
            </a:r>
            <a:r>
              <a:rPr lang="ru-RU" sz="3500" b="1" dirty="0" smtClean="0"/>
              <a:t>основную мысль</a:t>
            </a:r>
            <a:r>
              <a:rPr lang="ru-RU" sz="3500" dirty="0" smtClean="0"/>
              <a:t>, различаясь лишь речевым оформлением.</a:t>
            </a:r>
          </a:p>
          <a:p>
            <a:r>
              <a:rPr lang="ru-RU" sz="3500" dirty="0" smtClean="0"/>
              <a:t>Бывает, что смысл верных вариантов не полностью совпадает, а дополняет друг друга. Также очень часто нужные номера ответов являются самыми длинными из предложенных в тесте.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Первое задание демонстрационного варианта 2018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07288" cy="511256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Следствием </a:t>
            </a:r>
            <a:r>
              <a:rPr lang="ru-RU" b="1" i="1" dirty="0" smtClean="0"/>
              <a:t>непрекращающейся борьбы за существование в мире животных является естественный отбор – процесс, устраняющий менее приспособленные организмы и благоприятствующий более приспособленным организмам. В этой конкурентной борьбе преимущество получают те представители вида, которые оказываются наиболее жизнеспособными, то есть приспособленными к конкретным условиям обитания. &lt;…&gt; они имеют больше шансов оставить после себя полноценное потомство.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07288" cy="940966"/>
          </a:xfrm>
        </p:spPr>
        <p:txBody>
          <a:bodyPr>
            <a:normAutofit fontScale="90000"/>
          </a:bodyPr>
          <a:lstStyle/>
          <a:p>
            <a:r>
              <a:rPr lang="ru-RU" sz="2900" b="1" i="1" dirty="0" smtClean="0"/>
              <a:t>Укажите два предложения, в которых верно передана ГЛАВНАЯ информация, содержащаяся в тексте. Запишите номера этих предложений.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Основой 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естественного отбора является наследственная изменчивость, а отбирающим фактором – деятельность человека.</a:t>
            </a:r>
            <a:endParaRPr lang="ru-RU" sz="21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В процессе естественного отбора выживают и оставляют полноценное потомство те животные, которые более приспособлены к конкретным условиям обитания.</a:t>
            </a:r>
            <a:endParaRPr lang="ru-RU" sz="21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Животные, лучше приспособленные к конкретным условиям обитания, имеют больше шансов выжить в результате естественного отбора и оставить после себя полноценное потомство.</a:t>
            </a:r>
            <a:endParaRPr lang="ru-RU" sz="21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В процессе непрекращающейся борьбы за существование в потомстве животных из поколения в поколение признаки, полезные для человека.</a:t>
            </a:r>
            <a:endParaRPr lang="ru-RU" sz="21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Вследствие непрекращающейся борьбы за существование выживают и оставляют потомство только те животные, наследственные признаки которых полезны для человека.</a:t>
            </a:r>
            <a:endParaRPr lang="ru-RU" sz="2100" b="1" dirty="0" smtClean="0">
              <a:latin typeface="Arial" pitchFamily="34" charset="0"/>
              <a:cs typeface="Arial" pitchFamily="34" charset="0"/>
            </a:endParaRPr>
          </a:p>
          <a:p>
            <a:endParaRPr lang="ru-RU" sz="2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Алгоритм выполнения: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217443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/>
              <a:t>Внимательно </a:t>
            </a:r>
            <a:r>
              <a:rPr lang="ru-RU" sz="3400" dirty="0" smtClean="0"/>
              <a:t>и вдумчиво прочитаем предлагаемый текст. </a:t>
            </a:r>
            <a:r>
              <a:rPr lang="ru-RU" sz="3400" b="1" dirty="0" smtClean="0"/>
              <a:t>Тема текста</a:t>
            </a:r>
            <a:r>
              <a:rPr lang="ru-RU" sz="3400" dirty="0" smtClean="0"/>
              <a:t> – естественный отбор.</a:t>
            </a:r>
          </a:p>
          <a:p>
            <a:r>
              <a:rPr lang="ru-RU" sz="3400" dirty="0" smtClean="0"/>
              <a:t>Выделяем в нем ключевые слова и фразы:</a:t>
            </a:r>
          </a:p>
          <a:p>
            <a:r>
              <a:rPr lang="ru-RU" sz="3400" i="1" dirty="0" smtClean="0"/>
              <a:t>Следствием непрекращающейся </a:t>
            </a:r>
            <a:r>
              <a:rPr lang="ru-RU" sz="3400" b="1" i="1" dirty="0" smtClean="0"/>
              <a:t>борьбы за существование</a:t>
            </a:r>
            <a:r>
              <a:rPr lang="ru-RU" sz="3400" i="1" dirty="0" smtClean="0"/>
              <a:t> в мире животных является </a:t>
            </a:r>
            <a:r>
              <a:rPr lang="ru-RU" sz="3400" b="1" i="1" dirty="0" smtClean="0"/>
              <a:t>естественный отбор</a:t>
            </a:r>
            <a:r>
              <a:rPr lang="ru-RU" sz="3400" i="1" dirty="0" smtClean="0"/>
              <a:t> – процесс, устраняющий менее приспособленные организмы и благоприятствующий более приспособленным организмам. В этой </a:t>
            </a:r>
            <a:r>
              <a:rPr lang="ru-RU" sz="3400" b="1" i="1" dirty="0" smtClean="0"/>
              <a:t>конкурентной борьбе</a:t>
            </a:r>
            <a:r>
              <a:rPr lang="ru-RU" sz="3400" i="1" dirty="0" smtClean="0"/>
              <a:t> </a:t>
            </a:r>
            <a:r>
              <a:rPr lang="ru-RU" sz="3400" b="1" i="1" dirty="0" smtClean="0"/>
              <a:t>преимущество </a:t>
            </a:r>
            <a:r>
              <a:rPr lang="ru-RU" sz="3400" i="1" dirty="0" smtClean="0"/>
              <a:t>получают те представители вида, которые оказываются </a:t>
            </a:r>
            <a:r>
              <a:rPr lang="ru-RU" sz="3400" b="1" i="1" dirty="0" smtClean="0"/>
              <a:t>наиболее жизнеспособными</a:t>
            </a:r>
            <a:r>
              <a:rPr lang="ru-RU" sz="3400" i="1" dirty="0" smtClean="0"/>
              <a:t>, то есть приспособленными к конкретным </a:t>
            </a:r>
            <a:r>
              <a:rPr lang="ru-RU" sz="3400" b="1" i="1" dirty="0" smtClean="0"/>
              <a:t>условиям обитания</a:t>
            </a:r>
            <a:r>
              <a:rPr lang="ru-RU" sz="3400" i="1" dirty="0" smtClean="0"/>
              <a:t>. &lt;…&gt; они имеют больше шансов оставить после себя </a:t>
            </a:r>
            <a:r>
              <a:rPr lang="ru-RU" sz="3400" b="1" i="1" dirty="0" smtClean="0"/>
              <a:t>полноценное потомство</a:t>
            </a:r>
            <a:r>
              <a:rPr lang="ru-RU" sz="3400" i="1" dirty="0" smtClean="0"/>
              <a:t>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336704"/>
          </a:xfrm>
        </p:spPr>
        <p:txBody>
          <a:bodyPr>
            <a:noAutofit/>
          </a:bodyPr>
          <a:lstStyle/>
          <a:p>
            <a:r>
              <a:rPr lang="ru-RU" sz="2200" dirty="0" smtClean="0"/>
              <a:t>Анализируем </a:t>
            </a:r>
            <a:r>
              <a:rPr lang="ru-RU" sz="2200" b="1" dirty="0" smtClean="0"/>
              <a:t>смысловые конструкции текста</a:t>
            </a:r>
            <a:r>
              <a:rPr lang="ru-RU" sz="2200" dirty="0" smtClean="0"/>
              <a:t>, используемые в нем союзы: тире указывает на определение понятия естественного отбора, кроме того, в тексте есть пояснительная конструкция.</a:t>
            </a:r>
          </a:p>
          <a:p>
            <a:r>
              <a:rPr lang="ru-RU" sz="2200" dirty="0" smtClean="0"/>
              <a:t>Пересказываем текст, делая упор на его главный смысл – </a:t>
            </a:r>
            <a:r>
              <a:rPr lang="ru-RU" sz="2200" b="1" dirty="0" smtClean="0"/>
              <a:t>основную мысль</a:t>
            </a:r>
            <a:r>
              <a:rPr lang="ru-RU" sz="2200" dirty="0" smtClean="0"/>
              <a:t> (идею) текста: «</a:t>
            </a:r>
            <a:r>
              <a:rPr lang="ru-RU" sz="2200" i="1" dirty="0" smtClean="0"/>
              <a:t>В природе решающим фактором жизни или смерти животных является </a:t>
            </a:r>
            <a:r>
              <a:rPr lang="ru-RU" sz="2200" b="1" i="1" dirty="0" smtClean="0"/>
              <a:t>естественный отбор</a:t>
            </a:r>
            <a:r>
              <a:rPr lang="ru-RU" sz="2200" i="1" dirty="0" smtClean="0"/>
              <a:t> – </a:t>
            </a:r>
            <a:r>
              <a:rPr lang="ru-RU" sz="2200" b="1" i="1" dirty="0" smtClean="0"/>
              <a:t>процесс</a:t>
            </a:r>
            <a:r>
              <a:rPr lang="ru-RU" sz="2200" i="1" dirty="0" smtClean="0"/>
              <a:t> в котором </a:t>
            </a:r>
            <a:r>
              <a:rPr lang="ru-RU" sz="2200" b="1" i="1" dirty="0" smtClean="0"/>
              <a:t>выживают</a:t>
            </a:r>
            <a:r>
              <a:rPr lang="ru-RU" sz="2200" i="1" dirty="0" smtClean="0"/>
              <a:t> только те виды, которые лучше всего </a:t>
            </a:r>
            <a:r>
              <a:rPr lang="ru-RU" sz="2200" b="1" i="1" dirty="0" smtClean="0"/>
              <a:t>приспособлены к окружающим условиям</a:t>
            </a:r>
            <a:r>
              <a:rPr lang="ru-RU" sz="2200" i="1" dirty="0" smtClean="0"/>
              <a:t> и способные </a:t>
            </a:r>
            <a:r>
              <a:rPr lang="ru-RU" sz="2200" b="1" i="1" dirty="0" smtClean="0"/>
              <a:t>дать здоровое потомство</a:t>
            </a:r>
            <a:r>
              <a:rPr lang="ru-RU" sz="2200" dirty="0" smtClean="0"/>
              <a:t>». Обращаем внимание на то, что ключевые слова и фразы практически совпадают с исходным текстом.</a:t>
            </a:r>
          </a:p>
          <a:p>
            <a:r>
              <a:rPr lang="ru-RU" sz="2200" dirty="0" smtClean="0"/>
              <a:t>Сравниваем то, что получилось, с вариантами ответов. Варианты 1, 2 и 5 не подходят, так как в тексте вообще ничего не говорится о человеке – ни о его деятельности, ни о пользе животных для него.</a:t>
            </a:r>
          </a:p>
          <a:p>
            <a:r>
              <a:rPr lang="ru-RU" sz="2200" b="1" dirty="0" smtClean="0">
                <a:solidFill>
                  <a:srgbClr val="C00000"/>
                </a:solidFill>
              </a:rPr>
              <a:t>Следовательно, правильные ответы 2 и 3. Они содержат в себе ключевую информацию текста; также видно, что в них по-разному сообщается об одном и том же.</a:t>
            </a:r>
          </a:p>
          <a:p>
            <a:endParaRPr lang="ru-RU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1506</Words>
  <Application>Microsoft Office PowerPoint</Application>
  <PresentationFormat>Экран (4:3)</PresentationFormat>
  <Paragraphs>172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 Готовимся к ЕГЭ по русскому языку . Задание 1 .Практикум .</vt:lpstr>
      <vt:lpstr>Слайд 2</vt:lpstr>
      <vt:lpstr>Слайд 3</vt:lpstr>
      <vt:lpstr>Теория к заданию №1 ЕГЭ по русскому </vt:lpstr>
      <vt:lpstr>В общем, это упражнение не кажется сложным, однако выпускники все же допускают в нем ошибки. Для того чтобы их избежать, нужно использовать следующий алгоритм действий. </vt:lpstr>
      <vt:lpstr>Первое задание демонстрационного варианта 2018 </vt:lpstr>
      <vt:lpstr>Укажите два предложения, в которых верно передана ГЛАВНАЯ информация, содержащаяся в тексте. Запишите номера этих предложений. </vt:lpstr>
      <vt:lpstr>Алгоритм выполнения: </vt:lpstr>
      <vt:lpstr>Слайд 9</vt:lpstr>
      <vt:lpstr>Слайд 10</vt:lpstr>
      <vt:lpstr>Слайд 11</vt:lpstr>
      <vt:lpstr>Выбери два  предложения</vt:lpstr>
      <vt:lpstr>Слайд 13</vt:lpstr>
      <vt:lpstr> </vt:lpstr>
      <vt:lpstr>Слайд 15</vt:lpstr>
      <vt:lpstr>Слайд 16</vt:lpstr>
      <vt:lpstr>Выбери два предложения </vt:lpstr>
      <vt:lpstr>Слайд 18</vt:lpstr>
      <vt:lpstr>Выбери два предложения </vt:lpstr>
      <vt:lpstr>Слайд 20</vt:lpstr>
      <vt:lpstr> Выбери два предложения </vt:lpstr>
      <vt:lpstr>Слайд 22</vt:lpstr>
      <vt:lpstr>Слайд 23</vt:lpstr>
      <vt:lpstr>Выбери два предложения </vt:lpstr>
      <vt:lpstr>Слайд 25</vt:lpstr>
      <vt:lpstr> Выбери два предложения </vt:lpstr>
      <vt:lpstr>Слайд 27</vt:lpstr>
      <vt:lpstr> Выбери два предложения </vt:lpstr>
      <vt:lpstr>Слайд 29</vt:lpstr>
      <vt:lpstr>  Выбери два предложения </vt:lpstr>
      <vt:lpstr>Слайд 31</vt:lpstr>
      <vt:lpstr> Выбери два предложения </vt:lpstr>
      <vt:lpstr>ПРОВЕРЯЕМ</vt:lpstr>
      <vt:lpstr>Литература.</vt:lpstr>
      <vt:lpstr>  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ЕГЭ по русскому языку . Задание 1 .Практикум .</dc:title>
  <dc:creator>Александр</dc:creator>
  <cp:lastModifiedBy>Артбук</cp:lastModifiedBy>
  <cp:revision>17</cp:revision>
  <dcterms:created xsi:type="dcterms:W3CDTF">2018-10-14T14:16:41Z</dcterms:created>
  <dcterms:modified xsi:type="dcterms:W3CDTF">2019-09-12T19:28:48Z</dcterms:modified>
</cp:coreProperties>
</file>