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9" r:id="rId4"/>
    <p:sldId id="257" r:id="rId5"/>
    <p:sldId id="261" r:id="rId6"/>
    <p:sldId id="260" r:id="rId7"/>
    <p:sldId id="262" r:id="rId8"/>
    <p:sldId id="263" r:id="rId9"/>
    <p:sldId id="264" r:id="rId10"/>
    <p:sldId id="265" r:id="rId11"/>
    <p:sldId id="266" r:id="rId12"/>
    <p:sldId id="267" r:id="rId13"/>
    <p:sldId id="268" r:id="rId14"/>
    <p:sldId id="269" r:id="rId15"/>
    <p:sldId id="270" r:id="rId16"/>
    <p:sldId id="271" r:id="rId17"/>
    <p:sldId id="287" r:id="rId18"/>
    <p:sldId id="284" r:id="rId19"/>
    <p:sldId id="285" r:id="rId20"/>
    <p:sldId id="286" r:id="rId21"/>
    <p:sldId id="272" r:id="rId22"/>
    <p:sldId id="275" r:id="rId23"/>
    <p:sldId id="274" r:id="rId24"/>
    <p:sldId id="277" r:id="rId25"/>
    <p:sldId id="278" r:id="rId26"/>
    <p:sldId id="279" r:id="rId27"/>
    <p:sldId id="280" r:id="rId28"/>
    <p:sldId id="281" r:id="rId29"/>
    <p:sldId id="282" r:id="rId30"/>
    <p:sldId id="283" r:id="rId31"/>
    <p:sldId id="276" r:id="rId3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3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3503285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558041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95286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2965496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160106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801901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21834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635784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123515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251291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2093366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1087789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9162493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598699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4066487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3058400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345174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132523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4296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1854304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487431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4AC259-EBD3-4477-8ED1-9C4E8D32F78F}" type="datetimeFigureOut">
              <a:rPr lang="uk-UA" smtClean="0"/>
              <a:pPr/>
              <a:t>19.09.2019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3642574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0" y="1"/>
            <a:ext cx="9144000" cy="6853548"/>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AC259-EBD3-4477-8ED1-9C4E8D32F78F}" type="datetimeFigureOut">
              <a:rPr lang="uk-UA" smtClean="0"/>
              <a:pPr/>
              <a:t>19.09.2019</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C2C70-2A90-47DD-B4C7-2A4AE87F3363}" type="slidenum">
              <a:rPr lang="uk-UA" smtClean="0"/>
              <a:pPr/>
              <a:t>‹#›</a:t>
            </a:fld>
            <a:endParaRPr lang="uk-UA"/>
          </a:p>
        </p:txBody>
      </p:sp>
    </p:spTree>
    <p:extLst>
      <p:ext uri="{BB962C8B-B14F-4D97-AF65-F5344CB8AC3E}">
        <p14:creationId xmlns="" xmlns:p14="http://schemas.microsoft.com/office/powerpoint/2010/main" val="3991074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0" y="3339"/>
            <a:ext cx="9143999" cy="6854661"/>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D1EDC-A2B1-4467-8D3F-4DFD9B83CAD8}" type="datetimeFigureOut">
              <a:rPr lang="uk-UA" smtClean="0"/>
              <a:pPr/>
              <a:t>19.09.2019</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570F2-E200-4629-A09A-B32E2C0D788B}" type="slidenum">
              <a:rPr lang="uk-UA" smtClean="0"/>
              <a:pPr/>
              <a:t>‹#›</a:t>
            </a:fld>
            <a:endParaRPr lang="uk-UA"/>
          </a:p>
        </p:txBody>
      </p:sp>
    </p:spTree>
    <p:extLst>
      <p:ext uri="{BB962C8B-B14F-4D97-AF65-F5344CB8AC3E}">
        <p14:creationId xmlns="" xmlns:p14="http://schemas.microsoft.com/office/powerpoint/2010/main" val="30853983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836712"/>
            <a:ext cx="7560840" cy="2304256"/>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ru-RU"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Задание 2 </a:t>
            </a:r>
            <a:br>
              <a:rPr lang="ru-RU"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Средства связи предложений в тексте</a:t>
            </a:r>
            <a:endParaRPr lang="uk-UA" sz="4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descr="http://ege.edu.ru/common/upload/img/2019.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341"/>
            <a:ext cx="2608150" cy="1529473"/>
          </a:xfrm>
          <a:prstGeom prst="rect">
            <a:avLst/>
          </a:prstGeom>
          <a:noFill/>
          <a:extLst>
            <a:ext uri="{909E8E84-426E-40DD-AFC4-6F175D3DCCD1}">
              <a14:hiddenFill xmlns="" xmlns:a14="http://schemas.microsoft.com/office/drawing/2010/main">
                <a:solidFill>
                  <a:srgbClr val="FFFFFF"/>
                </a:solidFill>
              </a14:hiddenFill>
            </a:ext>
          </a:extLst>
        </p:spPr>
      </p:pic>
      <p:sp>
        <p:nvSpPr>
          <p:cNvPr id="4" name="Rectangle 3"/>
          <p:cNvSpPr>
            <a:spLocks noChangeArrowheads="1"/>
          </p:cNvSpPr>
          <p:nvPr/>
        </p:nvSpPr>
        <p:spPr bwMode="auto">
          <a:xfrm>
            <a:off x="2915816" y="3284984"/>
            <a:ext cx="5923384" cy="505972"/>
          </a:xfrm>
          <a:prstGeom prst="rect">
            <a:avLst/>
          </a:prstGeom>
          <a:noFill/>
          <a:ln w="9525" algn="ctr">
            <a:noFill/>
            <a:miter lim="800000"/>
            <a:headEnd/>
            <a:tailEnd/>
          </a:ln>
          <a:effectLst/>
        </p:spPr>
        <p:txBody>
          <a:bodyPr wrap="square">
            <a:spAutoFit/>
          </a:bodyPr>
          <a:lstStyle/>
          <a:p>
            <a:pPr algn="ctr">
              <a:lnSpc>
                <a:spcPct val="120000"/>
              </a:lnSpc>
            </a:pPr>
            <a:r>
              <a:rPr lang="ru-RU" sz="2400" b="1" dirty="0" smtClean="0"/>
              <a:t>(Подготовка к ЕГЭ по русскому языку)</a:t>
            </a:r>
            <a:endParaRPr lang="en-US" sz="2400" b="1" dirty="0"/>
          </a:p>
        </p:txBody>
      </p:sp>
    </p:spTree>
    <p:extLst>
      <p:ext uri="{BB962C8B-B14F-4D97-AF65-F5344CB8AC3E}">
        <p14:creationId xmlns="" xmlns:p14="http://schemas.microsoft.com/office/powerpoint/2010/main" val="3342364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18348" y="476672"/>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Предлоги</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2774990451"/>
              </p:ext>
            </p:extLst>
          </p:nvPr>
        </p:nvGraphicFramePr>
        <p:xfrm>
          <a:off x="539552" y="1789494"/>
          <a:ext cx="8517632" cy="2585011"/>
        </p:xfrm>
        <a:graphic>
          <a:graphicData uri="http://schemas.openxmlformats.org/drawingml/2006/table">
            <a:tbl>
              <a:tblPr firstRow="1" bandRow="1">
                <a:tableStyleId>{5C22544A-7EE6-4342-B048-85BDC9FD1C3A}</a:tableStyleId>
              </a:tblPr>
              <a:tblGrid>
                <a:gridCol w="5040560"/>
                <a:gridCol w="3477072"/>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Предлоги</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Значение</a:t>
                      </a:r>
                      <a:endParaRPr lang="ru-RU" sz="2000" dirty="0">
                        <a:solidFill>
                          <a:schemeClr val="tx1"/>
                        </a:solidFill>
                        <a:effectLst/>
                        <a:latin typeface="Calibri"/>
                        <a:ea typeface="Calibri"/>
                        <a:cs typeface="Times New Roman"/>
                      </a:endParaRPr>
                    </a:p>
                  </a:txBody>
                  <a:tcPr marL="68580" marR="68580" marT="0" marB="0"/>
                </a:tc>
              </a:tr>
              <a:tr h="482479">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За исключением, кроме</a:t>
                      </a: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Calibri"/>
                          <a:cs typeface="Times New Roman" pitchFamily="18" charset="0"/>
                        </a:rPr>
                        <a:t>исключение</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Кроме того</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включение</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Ввиду,  из-за, вследствие</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Calibri"/>
                          <a:cs typeface="Times New Roman" pitchFamily="18" charset="0"/>
                        </a:rPr>
                        <a:t>причина</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fontAlgn="base"/>
                      <a:r>
                        <a:rPr lang="ru-RU" sz="2000" dirty="0" smtClean="0">
                          <a:effectLst/>
                          <a:latin typeface="Times New Roman" pitchFamily="18" charset="0"/>
                          <a:cs typeface="Times New Roman" pitchFamily="18" charset="0"/>
                        </a:rPr>
                        <a:t>В </a:t>
                      </a:r>
                      <a:r>
                        <a:rPr lang="ru-RU" sz="2000" dirty="0">
                          <a:effectLst/>
                          <a:latin typeface="Times New Roman" pitchFamily="18" charset="0"/>
                          <a:cs typeface="Times New Roman" pitchFamily="18" charset="0"/>
                        </a:rPr>
                        <a:t>течение, в </a:t>
                      </a:r>
                      <a:r>
                        <a:rPr lang="ru-RU" sz="2000" dirty="0" smtClean="0">
                          <a:effectLst/>
                          <a:latin typeface="Times New Roman" pitchFamily="18" charset="0"/>
                          <a:cs typeface="Times New Roman" pitchFamily="18" charset="0"/>
                        </a:rPr>
                        <a:t>продолжение</a:t>
                      </a:r>
                      <a:endParaRPr lang="ru-RU" sz="2000" dirty="0">
                        <a:effectLst/>
                        <a:latin typeface="Times New Roman" pitchFamily="18" charset="0"/>
                        <a:cs typeface="Times New Roman" pitchFamily="18" charset="0"/>
                      </a:endParaRPr>
                    </a:p>
                  </a:txBody>
                  <a:tcPr anchor="ctr"/>
                </a:tc>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время</a:t>
                      </a:r>
                      <a:endParaRPr lang="ru-RU" sz="2000" dirty="0">
                        <a:effectLst/>
                        <a:latin typeface="Times New Roman" pitchFamily="18" charset="0"/>
                        <a:ea typeface="Calibri"/>
                        <a:cs typeface="Times New Roman" pitchFamily="18" charset="0"/>
                      </a:endParaRPr>
                    </a:p>
                  </a:txBody>
                  <a:tcPr marL="68580" marR="68580" marT="0" marB="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073597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7957" y="332656"/>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Слова  других  частей  речи</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249762510"/>
              </p:ext>
            </p:extLst>
          </p:nvPr>
        </p:nvGraphicFramePr>
        <p:xfrm>
          <a:off x="395536" y="1412776"/>
          <a:ext cx="8517632" cy="4335339"/>
        </p:xfrm>
        <a:graphic>
          <a:graphicData uri="http://schemas.openxmlformats.org/drawingml/2006/table">
            <a:tbl>
              <a:tblPr firstRow="1" bandRow="1">
                <a:tableStyleId>{5C22544A-7EE6-4342-B048-85BDC9FD1C3A}</a:tableStyleId>
              </a:tblPr>
              <a:tblGrid>
                <a:gridCol w="4608512"/>
                <a:gridCol w="3909120"/>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Примеры слов</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Значение</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Помимо, к тому же</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Times New Roman"/>
                          <a:cs typeface="Times New Roman" pitchFamily="18" charset="0"/>
                        </a:rPr>
                        <a:t>добавление к сказанному</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ru-RU" sz="2000" b="0" i="0" kern="1200" dirty="0" smtClean="0">
                          <a:solidFill>
                            <a:schemeClr val="dk1"/>
                          </a:solidFill>
                          <a:effectLst/>
                          <a:latin typeface="Times New Roman" pitchFamily="18" charset="0"/>
                          <a:ea typeface="+mn-ea"/>
                          <a:cs typeface="Times New Roman" pitchFamily="18" charset="0"/>
                        </a:rPr>
                        <a:t>Тем не менее, напротив, вопреки этому, между тем, наоборот</a:t>
                      </a:r>
                      <a:endParaRPr lang="ru-RU" sz="2000" dirty="0" smtClean="0">
                        <a:effectLst/>
                        <a:latin typeface="Times New Roman" pitchFamily="18" charset="0"/>
                        <a:cs typeface="Times New Roman" pitchFamily="18" charset="0"/>
                      </a:endParaRPr>
                    </a:p>
                  </a:txBody>
                  <a:tcPr anchor="ctr"/>
                </a:tc>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ru-RU" sz="2000" b="0" i="0" kern="1200" dirty="0" smtClean="0">
                          <a:solidFill>
                            <a:schemeClr val="dk1"/>
                          </a:solidFill>
                          <a:effectLst/>
                          <a:latin typeface="Times New Roman" pitchFamily="18" charset="0"/>
                          <a:ea typeface="+mn-ea"/>
                          <a:cs typeface="Times New Roman" pitchFamily="18" charset="0"/>
                        </a:rPr>
                        <a:t>противоречивость высказанного, когда предыдущее противопоставлено следующему</a:t>
                      </a:r>
                      <a:endParaRPr lang="ru-RU" sz="2000" dirty="0">
                        <a:effectLst/>
                        <a:latin typeface="Times New Roman" pitchFamily="18" charset="0"/>
                        <a:cs typeface="Times New Roman" pitchFamily="18" charset="0"/>
                      </a:endParaRPr>
                    </a:p>
                  </a:txBody>
                  <a:tcPr anchor="ctr"/>
                </a:tc>
              </a:tr>
              <a:tr h="525633">
                <a:tc>
                  <a:txBody>
                    <a:bodyPr/>
                    <a:lstStyle/>
                    <a:p>
                      <a:pPr fontAlgn="base"/>
                      <a:r>
                        <a:rPr lang="ru-RU" sz="2000" dirty="0" smtClean="0">
                          <a:effectLst/>
                          <a:latin typeface="Times New Roman" pitchFamily="18" charset="0"/>
                          <a:cs typeface="Times New Roman" pitchFamily="18" charset="0"/>
                        </a:rPr>
                        <a:t>Всё </a:t>
                      </a:r>
                      <a:r>
                        <a:rPr lang="ru-RU" sz="2000" dirty="0">
                          <a:effectLst/>
                          <a:latin typeface="Times New Roman" pitchFamily="18" charset="0"/>
                          <a:cs typeface="Times New Roman" pitchFamily="18" charset="0"/>
                        </a:rPr>
                        <a:t>равно, само собой, только, вместе с </a:t>
                      </a:r>
                      <a:r>
                        <a:rPr lang="ru-RU" sz="2000" dirty="0" smtClean="0">
                          <a:effectLst/>
                          <a:latin typeface="Times New Roman" pitchFamily="18" charset="0"/>
                          <a:cs typeface="Times New Roman" pitchFamily="18" charset="0"/>
                        </a:rPr>
                        <a:t>тем</a:t>
                      </a:r>
                      <a:endParaRPr lang="ru-RU" sz="2000" dirty="0">
                        <a:effectLst/>
                        <a:latin typeface="Times New Roman" pitchFamily="18" charset="0"/>
                        <a:cs typeface="Times New Roman" pitchFamily="18" charset="0"/>
                      </a:endParaRPr>
                    </a:p>
                  </a:txBody>
                  <a:tcPr anchor="ctr"/>
                </a:tc>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факты и явления существуют и происходят одновременно</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Сначала, вначале, затем, потом, прежде всего и т.д.</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Times New Roman"/>
                          <a:cs typeface="Times New Roman" pitchFamily="18" charset="0"/>
                        </a:rPr>
                        <a:t>последовательность </a:t>
                      </a:r>
                      <a:r>
                        <a:rPr lang="ru-RU" sz="2000" baseline="0" dirty="0" smtClean="0">
                          <a:solidFill>
                            <a:srgbClr val="111111"/>
                          </a:solidFill>
                          <a:effectLst/>
                          <a:latin typeface="Times New Roman" pitchFamily="18" charset="0"/>
                          <a:ea typeface="Times New Roman"/>
                          <a:cs typeface="Times New Roman" pitchFamily="18" charset="0"/>
                        </a:rPr>
                        <a:t> изложения мыслей</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Всё-таки</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усиление</a:t>
                      </a:r>
                      <a:r>
                        <a:rPr lang="ru-RU" sz="2000" baseline="0" dirty="0" smtClean="0">
                          <a:effectLst/>
                          <a:latin typeface="Times New Roman" pitchFamily="18" charset="0"/>
                          <a:ea typeface="Calibri"/>
                          <a:cs typeface="Times New Roman" pitchFamily="18" charset="0"/>
                        </a:rPr>
                        <a:t> значения</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Точно, почти, как раз</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Calibri"/>
                          <a:cs typeface="Times New Roman" pitchFamily="18" charset="0"/>
                        </a:rPr>
                        <a:t>уточнение</a:t>
                      </a:r>
                      <a:endParaRPr lang="ru-RU" sz="2000" dirty="0">
                        <a:effectLst/>
                        <a:latin typeface="Times New Roman" pitchFamily="18" charset="0"/>
                        <a:ea typeface="Calibri"/>
                        <a:cs typeface="Times New Roman" pitchFamily="18" charset="0"/>
                      </a:endParaRPr>
                    </a:p>
                  </a:txBody>
                  <a:tcPr marL="68580" marR="68580" marT="0" marB="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28615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7957" y="332656"/>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Варианты  задания 2</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Объект 1"/>
          <p:cNvSpPr>
            <a:spLocks noGrp="1"/>
          </p:cNvSpPr>
          <p:nvPr>
            <p:ph idx="1"/>
          </p:nvPr>
        </p:nvSpPr>
        <p:spPr>
          <a:xfrm>
            <a:off x="395536" y="1268760"/>
            <a:ext cx="8496944" cy="5040560"/>
          </a:xfrm>
        </p:spPr>
        <p:txBody>
          <a:bodyPr>
            <a:normAutofit/>
          </a:bodyPr>
          <a:lstStyle/>
          <a:p>
            <a:r>
              <a:rPr lang="ru-RU" sz="2800" b="1" u="sng" dirty="0"/>
              <a:t>Самостоятельно</a:t>
            </a:r>
            <a:r>
              <a:rPr lang="ru-RU" sz="2800" dirty="0"/>
              <a:t> подберите </a:t>
            </a:r>
            <a:r>
              <a:rPr lang="ru-RU" sz="2800" b="1" u="sng" dirty="0" smtClean="0"/>
              <a:t>вводное слово</a:t>
            </a:r>
            <a:r>
              <a:rPr lang="ru-RU" sz="2800" dirty="0" smtClean="0"/>
              <a:t>, которое должно стоять </a:t>
            </a:r>
            <a:r>
              <a:rPr lang="ru-RU" sz="2800" dirty="0"/>
              <a:t>на месте пропуска в третьем (3) предложении текста</a:t>
            </a:r>
            <a:r>
              <a:rPr lang="ru-RU" sz="2800" dirty="0" smtClean="0"/>
              <a:t>. Запишите это слово.</a:t>
            </a:r>
            <a:endParaRPr lang="ru-RU" sz="2800" dirty="0"/>
          </a:p>
          <a:p>
            <a:r>
              <a:rPr lang="ru-RU" sz="2800" i="1" dirty="0" smtClean="0"/>
              <a:t>(</a:t>
            </a:r>
            <a:r>
              <a:rPr lang="ru-RU" sz="2800" i="1" dirty="0"/>
              <a:t>1) Оказывается, что любой источник звука совершает сложные несинусоидальные колебания. (2) Их можно наблюдать при помощи известного прибора – осциллографа. (3</a:t>
            </a:r>
            <a:r>
              <a:rPr lang="ru-RU" sz="2800" i="1" dirty="0" smtClean="0"/>
              <a:t>)&lt; …˃, если </a:t>
            </a:r>
            <a:r>
              <a:rPr lang="ru-RU" sz="2800" i="1" dirty="0"/>
              <a:t>к нему подключить микрофон и пропеть какую – </a:t>
            </a:r>
            <a:r>
              <a:rPr lang="ru-RU" sz="2800" i="1" dirty="0" err="1"/>
              <a:t>нибудь</a:t>
            </a:r>
            <a:r>
              <a:rPr lang="ru-RU" sz="2800" i="1" dirty="0"/>
              <a:t> мелодию, то на экране осциллографа появится не синусоида, а более сложная кривая</a:t>
            </a:r>
            <a:r>
              <a:rPr lang="ru-RU" sz="2800" i="1" dirty="0" smtClean="0"/>
              <a:t>.</a:t>
            </a:r>
          </a:p>
          <a:p>
            <a:r>
              <a:rPr lang="ru-RU" sz="2800" b="1" i="1" dirty="0" smtClean="0">
                <a:solidFill>
                  <a:srgbClr val="C00000"/>
                </a:solidFill>
              </a:rPr>
              <a:t>Ответ: НАПРИМЕР</a:t>
            </a:r>
            <a:endParaRPr lang="ru-RU" sz="2800" b="1" i="1" dirty="0">
              <a:solidFill>
                <a:srgbClr val="C00000"/>
              </a:solidFill>
            </a:endParaRPr>
          </a:p>
        </p:txBody>
      </p:sp>
    </p:spTree>
    <p:extLst>
      <p:ext uri="{BB962C8B-B14F-4D97-AF65-F5344CB8AC3E}">
        <p14:creationId xmlns="" xmlns:p14="http://schemas.microsoft.com/office/powerpoint/2010/main" val="119999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Варианты задания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251520" y="1130858"/>
            <a:ext cx="8784976" cy="5269939"/>
          </a:xfrm>
        </p:spPr>
        <p:txBody>
          <a:bodyPr>
            <a:noAutofit/>
          </a:bodyPr>
          <a:lstStyle/>
          <a:p>
            <a:r>
              <a:rPr lang="ru-RU" sz="2600" b="1" u="sng" dirty="0"/>
              <a:t>Самостоятельно</a:t>
            </a:r>
            <a:r>
              <a:rPr lang="ru-RU" sz="2600" dirty="0"/>
              <a:t> подберите </a:t>
            </a:r>
            <a:r>
              <a:rPr lang="ru-RU" sz="2600" b="1" u="sng" dirty="0" smtClean="0"/>
              <a:t>указательное местоимение</a:t>
            </a:r>
            <a:r>
              <a:rPr lang="ru-RU" sz="2600" dirty="0" smtClean="0"/>
              <a:t>, которое должно </a:t>
            </a:r>
            <a:r>
              <a:rPr lang="ru-RU" sz="2600" dirty="0"/>
              <a:t>быть на месте пропуска </a:t>
            </a:r>
            <a:r>
              <a:rPr lang="ru-RU" sz="2600" dirty="0" smtClean="0"/>
              <a:t>во втором (2) </a:t>
            </a:r>
            <a:r>
              <a:rPr lang="ru-RU" sz="2600" dirty="0"/>
              <a:t>предложении текста</a:t>
            </a:r>
            <a:r>
              <a:rPr lang="ru-RU" sz="2600" dirty="0" smtClean="0"/>
              <a:t>. Запишите это местоимение.</a:t>
            </a:r>
          </a:p>
          <a:p>
            <a:r>
              <a:rPr lang="ru-RU" sz="2800" i="1" dirty="0"/>
              <a:t>(1)Все вещества, с которыми мы встречаемся в окружающем нас мире, бывают или жидкими, или твёрдыми, или газообразными. (2</a:t>
            </a:r>
            <a:r>
              <a:rPr lang="ru-RU" sz="2800" i="1" dirty="0" smtClean="0"/>
              <a:t>)˂ … ˃ состояния </a:t>
            </a:r>
            <a:r>
              <a:rPr lang="ru-RU" sz="2800" i="1" dirty="0"/>
              <a:t>веществ называют их агрегатными состояниями. (3)Многие вещества при охлаждении или нагревании можно перевести из одного агрегатного состояния в другое, и при этом они неожиданно приобретают совсем другие </a:t>
            </a:r>
            <a:r>
              <a:rPr lang="ru-RU" sz="2800" i="1" dirty="0" smtClean="0"/>
              <a:t>свойства.</a:t>
            </a:r>
          </a:p>
          <a:p>
            <a:r>
              <a:rPr lang="ru-RU" sz="2600" b="1" i="1" dirty="0" smtClean="0">
                <a:solidFill>
                  <a:srgbClr val="C00000"/>
                </a:solidFill>
              </a:rPr>
              <a:t>Ответ: ЭТИ</a:t>
            </a:r>
          </a:p>
        </p:txBody>
      </p:sp>
      <p:sp>
        <p:nvSpPr>
          <p:cNvPr id="23" name="Text Box 20"/>
          <p:cNvSpPr txBox="1">
            <a:spLocks noChangeArrowheads="1"/>
          </p:cNvSpPr>
          <p:nvPr/>
        </p:nvSpPr>
        <p:spPr bwMode="black">
          <a:xfrm>
            <a:off x="2538164" y="321959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70</a:t>
            </a:r>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997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Варианты задания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07504" y="951342"/>
            <a:ext cx="8928992" cy="5269939"/>
          </a:xfrm>
        </p:spPr>
        <p:txBody>
          <a:bodyPr>
            <a:noAutofit/>
          </a:bodyPr>
          <a:lstStyle/>
          <a:p>
            <a:r>
              <a:rPr lang="ru-RU" sz="2600" b="1" u="sng" dirty="0"/>
              <a:t>Самостоятельно</a:t>
            </a:r>
            <a:r>
              <a:rPr lang="ru-RU" sz="2600" dirty="0"/>
              <a:t> подберите </a:t>
            </a:r>
            <a:r>
              <a:rPr lang="ru-RU" sz="2600" b="1" u="sng" dirty="0" smtClean="0"/>
              <a:t>указательную частицу</a:t>
            </a:r>
            <a:r>
              <a:rPr lang="ru-RU" sz="2600" dirty="0" smtClean="0"/>
              <a:t>, которая должна стоять </a:t>
            </a:r>
            <a:r>
              <a:rPr lang="ru-RU" sz="2600" dirty="0"/>
              <a:t>на месте пропуска в третьем (3) предложении текста</a:t>
            </a:r>
            <a:r>
              <a:rPr lang="ru-RU" sz="2600" dirty="0" smtClean="0"/>
              <a:t>. Запишите эту частицу.</a:t>
            </a:r>
          </a:p>
          <a:p>
            <a:r>
              <a:rPr lang="ru-RU" sz="2600" i="1" dirty="0"/>
              <a:t>(1)Окраска оперения у сов, как правило, «защитная», то есть она сливается с окружающей средой, помогая птице оставаться незамеченной во время дневного отдыха. (2)Перья лесных сов имеют обычно </a:t>
            </a:r>
            <a:r>
              <a:rPr lang="ru-RU" sz="2600" i="1" dirty="0" smtClean="0"/>
              <a:t>коричневый </a:t>
            </a:r>
            <a:r>
              <a:rPr lang="ru-RU" sz="2600" i="1" dirty="0"/>
              <a:t>цвет, при этом у видов, обитающих в хвойных лесах, отмечается сероватый оттенок. (3) ˂ … ˃ </a:t>
            </a:r>
            <a:r>
              <a:rPr lang="ru-RU" sz="2600" i="1" dirty="0" smtClean="0"/>
              <a:t> </a:t>
            </a:r>
            <a:r>
              <a:rPr lang="ru-RU" sz="2600" i="1" dirty="0" err="1" smtClean="0"/>
              <a:t>cовы</a:t>
            </a:r>
            <a:r>
              <a:rPr lang="ru-RU" sz="2600" i="1" dirty="0"/>
              <a:t>, которые живут в пустыне, и их родственники, водящиеся на равнинной местности, отличаются более светлой, почти рыжей окраской; у полярных сов цвет оперения снежно-белый</a:t>
            </a:r>
            <a:r>
              <a:rPr lang="ru-RU" sz="2600" i="1" dirty="0" smtClean="0"/>
              <a:t>.</a:t>
            </a:r>
          </a:p>
          <a:p>
            <a:r>
              <a:rPr lang="ru-RU" sz="2600" b="1" i="1" dirty="0" smtClean="0">
                <a:solidFill>
                  <a:srgbClr val="C00000"/>
                </a:solidFill>
              </a:rPr>
              <a:t>Ответ: ВОТ</a:t>
            </a:r>
          </a:p>
        </p:txBody>
      </p:sp>
      <p:sp>
        <p:nvSpPr>
          <p:cNvPr id="22" name="Text Box 19"/>
          <p:cNvSpPr txBox="1">
            <a:spLocks noChangeArrowheads="1"/>
          </p:cNvSpPr>
          <p:nvPr/>
        </p:nvSpPr>
        <p:spPr bwMode="black">
          <a:xfrm>
            <a:off x="1766639" y="3686324"/>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50</a:t>
            </a:r>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8968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Варианты задания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07504" y="951342"/>
            <a:ext cx="8928992" cy="5646010"/>
          </a:xfrm>
        </p:spPr>
        <p:txBody>
          <a:bodyPr>
            <a:noAutofit/>
          </a:bodyPr>
          <a:lstStyle/>
          <a:p>
            <a:r>
              <a:rPr lang="ru-RU" sz="2600" b="1" u="sng" dirty="0"/>
              <a:t>Самостоятельно</a:t>
            </a:r>
            <a:r>
              <a:rPr lang="ru-RU" sz="2600" dirty="0"/>
              <a:t> подберите </a:t>
            </a:r>
            <a:r>
              <a:rPr lang="ru-RU" sz="2600" b="1" u="sng" dirty="0" smtClean="0"/>
              <a:t>наречие</a:t>
            </a:r>
            <a:r>
              <a:rPr lang="ru-RU" sz="2600" dirty="0" smtClean="0"/>
              <a:t>, которое должно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это наречие.</a:t>
            </a:r>
          </a:p>
          <a:p>
            <a:r>
              <a:rPr lang="ru-RU" sz="2800" i="1" dirty="0"/>
              <a:t>(1)В конце ХVIII века в философии и искусстве возникло направление, известное под названием «романтизм». (2)Вместо культа здравого смысла, разума романтизм стал утверждать культ человеческих чувств. (3) ˂ … ˃ </a:t>
            </a:r>
            <a:r>
              <a:rPr lang="ru-RU" sz="2800" i="1" dirty="0" smtClean="0"/>
              <a:t>в </a:t>
            </a:r>
            <a:r>
              <a:rPr lang="ru-RU" sz="2800" i="1" dirty="0"/>
              <a:t>области искусства романтизм выдвинул на первый план жанр пейзажной живописи: картины природы вызывают в душе человека преимущественно внерациональный, эмоциональный отклик. </a:t>
            </a:r>
            <a:endParaRPr lang="ru-RU" sz="2800" i="1" dirty="0" smtClean="0"/>
          </a:p>
          <a:p>
            <a:r>
              <a:rPr lang="ru-RU" sz="2600" b="1" i="1" dirty="0" smtClean="0">
                <a:solidFill>
                  <a:srgbClr val="C00000"/>
                </a:solidFill>
              </a:rPr>
              <a:t>Ответ: НЕСЛУЧАЙНО</a:t>
            </a:r>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5233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Варианты задания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07504" y="951342"/>
            <a:ext cx="8928992" cy="5718018"/>
          </a:xfrm>
        </p:spPr>
        <p:txBody>
          <a:bodyPr>
            <a:noAutofit/>
          </a:bodyPr>
          <a:lstStyle/>
          <a:p>
            <a:r>
              <a:rPr lang="ru-RU" sz="2600" b="1" u="sng" dirty="0"/>
              <a:t>Самостоятельно</a:t>
            </a:r>
            <a:r>
              <a:rPr lang="ru-RU" sz="2600" dirty="0"/>
              <a:t> подберите </a:t>
            </a:r>
            <a:r>
              <a:rPr lang="ru-RU" sz="2600" b="1" u="sng" dirty="0" smtClean="0"/>
              <a:t>сочетание слов</a:t>
            </a:r>
            <a:r>
              <a:rPr lang="ru-RU" sz="2600" dirty="0" smtClean="0"/>
              <a:t>, которое должно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это словосочетание.</a:t>
            </a:r>
          </a:p>
          <a:p>
            <a:r>
              <a:rPr lang="ru-RU" sz="2600" i="1" dirty="0"/>
              <a:t>(1)Вода в 800 раз плотнее воздуха, и всякий выступ, всякая неровность движущегося в воде тела создают сопротивление, ещё более ощутимое, чем у птицы или самолёта. (2)Поэтому у быстро плавающих океанических рыб — тунца, скумбрии, </a:t>
            </a:r>
            <a:r>
              <a:rPr lang="ru-RU" sz="2600" i="1" dirty="0" err="1"/>
              <a:t>марлина</a:t>
            </a:r>
            <a:r>
              <a:rPr lang="ru-RU" sz="2600" i="1" dirty="0"/>
              <a:t> — тела особой обтекаемой формы: спереди заострённые, быстро утолщающиеся до максимального диаметра и затем сужающиеся к двухлопастному симметричному хвостовому плавнику. (3)&lt;...&gt; форма тела является самой удобной и математически идеальной</a:t>
            </a:r>
            <a:r>
              <a:rPr lang="ru-RU" sz="2600" i="1" dirty="0" smtClean="0"/>
              <a:t>.</a:t>
            </a:r>
          </a:p>
          <a:p>
            <a:r>
              <a:rPr lang="ru-RU" sz="2600" b="1" i="1" dirty="0" smtClean="0">
                <a:solidFill>
                  <a:srgbClr val="C00000"/>
                </a:solidFill>
              </a:rPr>
              <a:t>Ответ: ИМЕННО  ТАКАЯ</a:t>
            </a:r>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1902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7957" y="332656"/>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Использование  средств связи</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2118599163"/>
              </p:ext>
            </p:extLst>
          </p:nvPr>
        </p:nvGraphicFramePr>
        <p:xfrm>
          <a:off x="395536" y="1196752"/>
          <a:ext cx="8517632" cy="5126589"/>
        </p:xfrm>
        <a:graphic>
          <a:graphicData uri="http://schemas.openxmlformats.org/drawingml/2006/table">
            <a:tbl>
              <a:tblPr firstRow="1" bandRow="1">
                <a:tableStyleId>{5C22544A-7EE6-4342-B048-85BDC9FD1C3A}</a:tableStyleId>
              </a:tblPr>
              <a:tblGrid>
                <a:gridCol w="2952328"/>
                <a:gridCol w="5565304"/>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Вводное слово</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В</a:t>
                      </a:r>
                      <a:r>
                        <a:rPr lang="ru-RU" sz="2000" baseline="0" dirty="0" smtClean="0">
                          <a:solidFill>
                            <a:schemeClr val="tx1"/>
                          </a:solidFill>
                          <a:effectLst/>
                          <a:latin typeface="Times New Roman"/>
                          <a:ea typeface="Calibri"/>
                          <a:cs typeface="Times New Roman"/>
                        </a:rPr>
                        <a:t> какой речевой ситуации используется?</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a:lnSpc>
                          <a:spcPct val="115000"/>
                        </a:lnSpc>
                        <a:spcAft>
                          <a:spcPts val="0"/>
                        </a:spcAft>
                      </a:pPr>
                      <a:r>
                        <a:rPr lang="ru-RU" sz="1800" b="0" i="0" kern="1200" dirty="0" smtClean="0">
                          <a:solidFill>
                            <a:schemeClr val="dk1"/>
                          </a:solidFill>
                          <a:effectLst/>
                          <a:latin typeface="+mn-lt"/>
                          <a:ea typeface="+mn-ea"/>
                          <a:cs typeface="+mn-cs"/>
                        </a:rPr>
                        <a:t>Таким образом, итак, следовательно</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800" b="0" i="0" kern="1200" dirty="0" smtClean="0">
                          <a:solidFill>
                            <a:schemeClr val="dk1"/>
                          </a:solidFill>
                          <a:effectLst/>
                          <a:latin typeface="+mn-lt"/>
                          <a:ea typeface="+mn-ea"/>
                          <a:cs typeface="+mn-cs"/>
                        </a:rPr>
                        <a:t>Используются, когда автор текста подводит итог своим рассуждениям.</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fontAlgn="t"/>
                      <a:r>
                        <a:rPr lang="ru-RU" dirty="0" smtClean="0">
                          <a:effectLst/>
                        </a:rPr>
                        <a:t>Иными словами, другими словами</a:t>
                      </a:r>
                      <a:endParaRPr lang="ru-RU" dirty="0">
                        <a:effectLst/>
                      </a:endParaRPr>
                    </a:p>
                  </a:txBody>
                  <a:tcPr marL="142875" marR="142875" marT="95250" marB="95250"/>
                </a:tc>
                <a:tc>
                  <a:txBody>
                    <a:bodyPr/>
                    <a:lstStyle/>
                    <a:p>
                      <a:pPr fontAlgn="t"/>
                      <a:r>
                        <a:rPr lang="ru-RU" dirty="0">
                          <a:effectLst/>
                        </a:rPr>
                        <a:t>Применяется тогда, когда автор текста хочет сказать то же самое, но понятнее.</a:t>
                      </a:r>
                    </a:p>
                  </a:txBody>
                  <a:tcPr marL="142875" marR="142875" marT="95250" marB="95250"/>
                </a:tc>
              </a:tr>
              <a:tr h="525633">
                <a:tc>
                  <a:txBody>
                    <a:bodyPr/>
                    <a:lstStyle/>
                    <a:p>
                      <a:pPr fontAlgn="t"/>
                      <a:r>
                        <a:rPr lang="ru-RU" dirty="0" smtClean="0">
                          <a:effectLst/>
                        </a:rPr>
                        <a:t>Кроме того</a:t>
                      </a:r>
                      <a:endParaRPr lang="ru-RU" dirty="0">
                        <a:effectLst/>
                      </a:endParaRPr>
                    </a:p>
                  </a:txBody>
                  <a:tcPr marL="142875" marR="142875" marT="95250" marB="95250"/>
                </a:tc>
                <a:tc>
                  <a:txBody>
                    <a:bodyPr/>
                    <a:lstStyle/>
                    <a:p>
                      <a:pPr fontAlgn="t"/>
                      <a:r>
                        <a:rPr lang="ru-RU" dirty="0">
                          <a:effectLst/>
                        </a:rPr>
                        <a:t>Употребляется, когда необходимо дополнить сказанное некоторыми, по мнению автора, важными мыслями или обстоятельствами.</a:t>
                      </a:r>
                    </a:p>
                  </a:txBody>
                  <a:tcPr marL="142875" marR="142875" marT="95250" marB="95250"/>
                </a:tc>
              </a:tr>
              <a:tr h="525633">
                <a:tc>
                  <a:txBody>
                    <a:bodyPr/>
                    <a:lstStyle/>
                    <a:p>
                      <a:pPr fontAlgn="t"/>
                      <a:r>
                        <a:rPr lang="ru-RU" dirty="0" smtClean="0">
                          <a:effectLst/>
                        </a:rPr>
                        <a:t>Например, так</a:t>
                      </a:r>
                      <a:endParaRPr lang="ru-RU" dirty="0">
                        <a:effectLst/>
                      </a:endParaRPr>
                    </a:p>
                  </a:txBody>
                  <a:tcPr marL="142875" marR="142875" marT="95250" marB="95250"/>
                </a:tc>
                <a:tc>
                  <a:txBody>
                    <a:bodyPr/>
                    <a:lstStyle/>
                    <a:p>
                      <a:pPr fontAlgn="t"/>
                      <a:r>
                        <a:rPr lang="ru-RU" dirty="0">
                          <a:effectLst/>
                        </a:rPr>
                        <a:t>Используются тогда, когда автор хочет пояснить то, о чём он говорил прежде.</a:t>
                      </a:r>
                    </a:p>
                  </a:txBody>
                  <a:tcPr marL="142875" marR="142875" marT="95250" marB="95250"/>
                </a:tc>
              </a:tr>
              <a:tr h="525633">
                <a:tc>
                  <a:txBody>
                    <a:bodyPr/>
                    <a:lstStyle/>
                    <a:p>
                      <a:pPr fontAlgn="t"/>
                      <a:r>
                        <a:rPr lang="ru-RU" dirty="0" smtClean="0">
                          <a:effectLst/>
                        </a:rPr>
                        <a:t>Наоборот</a:t>
                      </a:r>
                      <a:endParaRPr lang="ru-RU" dirty="0">
                        <a:effectLst/>
                      </a:endParaRPr>
                    </a:p>
                  </a:txBody>
                  <a:tcPr marL="142875" marR="142875" marT="95250" marB="95250"/>
                </a:tc>
                <a:tc>
                  <a:txBody>
                    <a:bodyPr/>
                    <a:lstStyle/>
                    <a:p>
                      <a:pPr fontAlgn="t"/>
                      <a:r>
                        <a:rPr lang="ru-RU" dirty="0">
                          <a:effectLst/>
                        </a:rPr>
                        <a:t>Используется тогда, когда автор текста противопоставляет одно предложение другому.</a:t>
                      </a:r>
                    </a:p>
                  </a:txBody>
                  <a:tcPr marL="142875" marR="142875" marT="95250" marB="95250"/>
                </a:tc>
              </a:tr>
              <a:tr h="525633">
                <a:tc>
                  <a:txBody>
                    <a:bodyPr/>
                    <a:lstStyle/>
                    <a:p>
                      <a:pPr fontAlgn="t"/>
                      <a:r>
                        <a:rPr lang="ru-RU" dirty="0" smtClean="0">
                          <a:effectLst/>
                        </a:rPr>
                        <a:t>Во-первых, с одной стороны</a:t>
                      </a:r>
                      <a:endParaRPr lang="ru-RU" dirty="0">
                        <a:effectLst/>
                      </a:endParaRPr>
                    </a:p>
                  </a:txBody>
                  <a:tcPr marL="142875" marR="142875" marT="95250" marB="95250"/>
                </a:tc>
                <a:tc>
                  <a:txBody>
                    <a:bodyPr/>
                    <a:lstStyle/>
                    <a:p>
                      <a:pPr fontAlgn="t"/>
                      <a:r>
                        <a:rPr lang="ru-RU" dirty="0">
                          <a:effectLst/>
                        </a:rPr>
                        <a:t>Указывают на порядок изложения аргументов.</a:t>
                      </a:r>
                    </a:p>
                  </a:txBody>
                  <a:tcPr marL="142875" marR="142875" marT="95250" marB="9525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179476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05218" y="476672"/>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Использование  средств связи</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392456046"/>
              </p:ext>
            </p:extLst>
          </p:nvPr>
        </p:nvGraphicFramePr>
        <p:xfrm>
          <a:off x="395536" y="1772816"/>
          <a:ext cx="8517632" cy="3268686"/>
        </p:xfrm>
        <a:graphic>
          <a:graphicData uri="http://schemas.openxmlformats.org/drawingml/2006/table">
            <a:tbl>
              <a:tblPr firstRow="1" bandRow="1">
                <a:tableStyleId>{5C22544A-7EE6-4342-B048-85BDC9FD1C3A}</a:tableStyleId>
              </a:tblPr>
              <a:tblGrid>
                <a:gridCol w="2952328"/>
                <a:gridCol w="5565304"/>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Союзы, союзные слова</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В</a:t>
                      </a:r>
                      <a:r>
                        <a:rPr lang="ru-RU" sz="2000" baseline="0" dirty="0" smtClean="0">
                          <a:solidFill>
                            <a:schemeClr val="tx1"/>
                          </a:solidFill>
                          <a:effectLst/>
                          <a:latin typeface="Times New Roman"/>
                          <a:ea typeface="Calibri"/>
                          <a:cs typeface="Times New Roman"/>
                        </a:rPr>
                        <a:t> какой речевой ситуации используется?</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fontAlgn="t"/>
                      <a:r>
                        <a:rPr lang="ru-RU" dirty="0" smtClean="0">
                          <a:effectLst/>
                        </a:rPr>
                        <a:t>Потому что, так как, поскольку, дело в том, что</a:t>
                      </a:r>
                      <a:endParaRPr lang="ru-RU" dirty="0">
                        <a:effectLst/>
                      </a:endParaRPr>
                    </a:p>
                  </a:txBody>
                  <a:tcPr marL="142875" marR="142875" marT="95250" marB="95250"/>
                </a:tc>
                <a:tc>
                  <a:txBody>
                    <a:bodyPr/>
                    <a:lstStyle/>
                    <a:p>
                      <a:pPr fontAlgn="t"/>
                      <a:r>
                        <a:rPr lang="ru-RU" dirty="0">
                          <a:effectLst/>
                        </a:rPr>
                        <a:t>Автор использует тогда, когда указывает на причину описываемых явлений.</a:t>
                      </a:r>
                    </a:p>
                  </a:txBody>
                  <a:tcPr marL="142875" marR="142875" marT="95250" marB="95250"/>
                </a:tc>
              </a:tr>
              <a:tr h="525633">
                <a:tc>
                  <a:txBody>
                    <a:bodyPr/>
                    <a:lstStyle/>
                    <a:p>
                      <a:pPr fontAlgn="t"/>
                      <a:r>
                        <a:rPr lang="ru-RU" dirty="0" smtClean="0">
                          <a:effectLst/>
                        </a:rPr>
                        <a:t>Поэтому, так что, отсюда</a:t>
                      </a:r>
                      <a:endParaRPr lang="ru-RU" dirty="0">
                        <a:effectLst/>
                      </a:endParaRPr>
                    </a:p>
                  </a:txBody>
                  <a:tcPr marL="142875" marR="142875" marT="95250" marB="95250"/>
                </a:tc>
                <a:tc>
                  <a:txBody>
                    <a:bodyPr/>
                    <a:lstStyle/>
                    <a:p>
                      <a:pPr fontAlgn="t"/>
                      <a:r>
                        <a:rPr lang="ru-RU" dirty="0">
                          <a:effectLst/>
                        </a:rPr>
                        <a:t>Автор текста использует, когда хочет сделать вывод из своих рассуждений.</a:t>
                      </a:r>
                    </a:p>
                  </a:txBody>
                  <a:tcPr marL="142875" marR="142875" marT="95250" marB="95250"/>
                </a:tc>
              </a:tr>
              <a:tr h="525633">
                <a:tc>
                  <a:txBody>
                    <a:bodyPr/>
                    <a:lstStyle/>
                    <a:p>
                      <a:pPr fontAlgn="t"/>
                      <a:r>
                        <a:rPr lang="ru-RU" dirty="0" smtClean="0">
                          <a:effectLst/>
                        </a:rPr>
                        <a:t>То</a:t>
                      </a:r>
                      <a:r>
                        <a:rPr lang="ru-RU" baseline="0" dirty="0" smtClean="0">
                          <a:effectLst/>
                        </a:rPr>
                        <a:t> есть</a:t>
                      </a:r>
                      <a:endParaRPr lang="ru-RU" dirty="0">
                        <a:effectLst/>
                      </a:endParaRPr>
                    </a:p>
                  </a:txBody>
                  <a:tcPr marL="142875" marR="142875" marT="95250" marB="95250"/>
                </a:tc>
                <a:tc>
                  <a:txBody>
                    <a:bodyPr/>
                    <a:lstStyle/>
                    <a:p>
                      <a:pPr fontAlgn="t"/>
                      <a:r>
                        <a:rPr lang="ru-RU" dirty="0">
                          <a:effectLst/>
                        </a:rPr>
                        <a:t>Используется для уточнения сказанного ранее.</a:t>
                      </a:r>
                    </a:p>
                  </a:txBody>
                  <a:tcPr marL="142875" marR="142875" marT="95250" marB="95250"/>
                </a:tc>
              </a:tr>
              <a:tr h="525633">
                <a:tc>
                  <a:txBody>
                    <a:bodyPr/>
                    <a:lstStyle/>
                    <a:p>
                      <a:pPr fontAlgn="t"/>
                      <a:r>
                        <a:rPr lang="ru-RU" dirty="0" smtClean="0">
                          <a:effectLst/>
                        </a:rPr>
                        <a:t>Однако, зато, но</a:t>
                      </a:r>
                      <a:endParaRPr lang="ru-RU" dirty="0">
                        <a:effectLst/>
                      </a:endParaRPr>
                    </a:p>
                  </a:txBody>
                  <a:tcPr marL="142875" marR="142875" marT="95250" marB="95250"/>
                </a:tc>
                <a:tc>
                  <a:txBody>
                    <a:bodyPr/>
                    <a:lstStyle/>
                    <a:p>
                      <a:pPr fontAlgn="t"/>
                      <a:r>
                        <a:rPr lang="ru-RU" dirty="0">
                          <a:effectLst/>
                        </a:rPr>
                        <a:t>Используются для противопоставления смысла одного предложения другому.</a:t>
                      </a:r>
                    </a:p>
                  </a:txBody>
                  <a:tcPr marL="142875" marR="142875" marT="95250" marB="9525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875814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05218" y="476672"/>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Использование  средств связи</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1932566595"/>
              </p:ext>
            </p:extLst>
          </p:nvPr>
        </p:nvGraphicFramePr>
        <p:xfrm>
          <a:off x="395536" y="1772816"/>
          <a:ext cx="8517632" cy="3055179"/>
        </p:xfrm>
        <a:graphic>
          <a:graphicData uri="http://schemas.openxmlformats.org/drawingml/2006/table">
            <a:tbl>
              <a:tblPr firstRow="1" bandRow="1">
                <a:tableStyleId>{5C22544A-7EE6-4342-B048-85BDC9FD1C3A}</a:tableStyleId>
              </a:tblPr>
              <a:tblGrid>
                <a:gridCol w="2664296"/>
                <a:gridCol w="5853336"/>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Частицы, наречие</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В</a:t>
                      </a:r>
                      <a:r>
                        <a:rPr lang="ru-RU" sz="2000" baseline="0" dirty="0" smtClean="0">
                          <a:solidFill>
                            <a:schemeClr val="tx1"/>
                          </a:solidFill>
                          <a:effectLst/>
                          <a:latin typeface="Times New Roman"/>
                          <a:ea typeface="Calibri"/>
                          <a:cs typeface="Times New Roman"/>
                        </a:rPr>
                        <a:t> какой речевой ситуации используется?</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fontAlgn="t"/>
                      <a:r>
                        <a:rPr lang="ru-RU" dirty="0" smtClean="0">
                          <a:effectLst/>
                        </a:rPr>
                        <a:t>Именно,</a:t>
                      </a:r>
                      <a:r>
                        <a:rPr lang="ru-RU" baseline="0" dirty="0" smtClean="0">
                          <a:effectLst/>
                        </a:rPr>
                        <a:t> ведь</a:t>
                      </a:r>
                      <a:endParaRPr lang="ru-RU" dirty="0">
                        <a:effectLst/>
                      </a:endParaRPr>
                    </a:p>
                  </a:txBody>
                  <a:tcPr marL="142875" marR="142875" marT="95250" marB="95250"/>
                </a:tc>
                <a:tc>
                  <a:txBody>
                    <a:bodyPr/>
                    <a:lstStyle/>
                    <a:p>
                      <a:pPr fontAlgn="t"/>
                      <a:r>
                        <a:rPr lang="ru-RU">
                          <a:effectLst/>
                        </a:rPr>
                        <a:t>Вносят значение уточнения и подчёркивают важность мысли.</a:t>
                      </a:r>
                    </a:p>
                  </a:txBody>
                  <a:tcPr marL="142875" marR="142875" marT="95250" marB="95250"/>
                </a:tc>
              </a:tr>
              <a:tr h="525633">
                <a:tc>
                  <a:txBody>
                    <a:bodyPr/>
                    <a:lstStyle/>
                    <a:p>
                      <a:pPr fontAlgn="t"/>
                      <a:r>
                        <a:rPr lang="ru-RU" dirty="0" smtClean="0">
                          <a:effectLst/>
                        </a:rPr>
                        <a:t>Даже</a:t>
                      </a:r>
                      <a:endParaRPr lang="ru-RU" dirty="0">
                        <a:effectLst/>
                      </a:endParaRPr>
                    </a:p>
                  </a:txBody>
                  <a:tcPr marL="142875" marR="142875" marT="95250" marB="95250"/>
                </a:tc>
                <a:tc>
                  <a:txBody>
                    <a:bodyPr/>
                    <a:lstStyle/>
                    <a:p>
                      <a:pPr fontAlgn="t"/>
                      <a:r>
                        <a:rPr lang="ru-RU" dirty="0">
                          <a:effectLst/>
                        </a:rPr>
                        <a:t>Вносят значение усиления.</a:t>
                      </a:r>
                    </a:p>
                  </a:txBody>
                  <a:tcPr marL="142875" marR="142875" marT="95250" marB="95250"/>
                </a:tc>
              </a:tr>
              <a:tr h="525633">
                <a:tc>
                  <a:txBody>
                    <a:bodyPr/>
                    <a:lstStyle/>
                    <a:p>
                      <a:pPr fontAlgn="t"/>
                      <a:r>
                        <a:rPr lang="ru-RU" dirty="0" smtClean="0">
                          <a:effectLst/>
                        </a:rPr>
                        <a:t>Не случайно</a:t>
                      </a:r>
                      <a:endParaRPr lang="ru-RU" dirty="0">
                        <a:effectLst/>
                      </a:endParaRPr>
                    </a:p>
                  </a:txBody>
                  <a:tcPr marL="142875" marR="142875" marT="95250" marB="95250"/>
                </a:tc>
                <a:tc>
                  <a:txBody>
                    <a:bodyPr/>
                    <a:lstStyle/>
                    <a:p>
                      <a:pPr fontAlgn="t"/>
                      <a:r>
                        <a:rPr lang="ru-RU">
                          <a:effectLst/>
                        </a:rPr>
                        <a:t>Имеет значение «по этой причине».</a:t>
                      </a:r>
                    </a:p>
                  </a:txBody>
                  <a:tcPr marL="142875" marR="142875" marT="95250" marB="95250"/>
                </a:tc>
              </a:tr>
              <a:tr h="525633">
                <a:tc>
                  <a:txBody>
                    <a:bodyPr/>
                    <a:lstStyle/>
                    <a:p>
                      <a:pPr fontAlgn="t"/>
                      <a:r>
                        <a:rPr lang="ru-RU" dirty="0" smtClean="0">
                          <a:effectLst/>
                        </a:rPr>
                        <a:t>Означает</a:t>
                      </a:r>
                      <a:endParaRPr lang="ru-RU" dirty="0">
                        <a:effectLst/>
                      </a:endParaRPr>
                    </a:p>
                  </a:txBody>
                  <a:tcPr marL="142875" marR="142875" marT="95250" marB="95250"/>
                </a:tc>
                <a:tc>
                  <a:txBody>
                    <a:bodyPr/>
                    <a:lstStyle/>
                    <a:p>
                      <a:pPr fontAlgn="t"/>
                      <a:r>
                        <a:rPr lang="ru-RU" dirty="0">
                          <a:effectLst/>
                        </a:rPr>
                        <a:t>Автор хочет привести пояснение к сказанному прежде в качестве образца, иллюстрации своей мысли.</a:t>
                      </a:r>
                    </a:p>
                  </a:txBody>
                  <a:tcPr marL="142875" marR="142875" marT="95250" marB="9525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65670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143000"/>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Формулировка задания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251520" y="1289868"/>
            <a:ext cx="8784976" cy="5110930"/>
          </a:xfrm>
        </p:spPr>
        <p:txBody>
          <a:bodyPr>
            <a:noAutofit/>
          </a:bodyPr>
          <a:lstStyle/>
          <a:p>
            <a:r>
              <a:rPr lang="ru-RU" sz="2600" b="1" u="sng" dirty="0"/>
              <a:t>Самостоятельно</a:t>
            </a:r>
            <a:r>
              <a:rPr lang="ru-RU" sz="2600" dirty="0"/>
              <a:t> подберите </a:t>
            </a:r>
            <a:r>
              <a:rPr lang="ru-RU" sz="2600" b="1" u="sng" dirty="0" smtClean="0"/>
              <a:t>усилительную частицу</a:t>
            </a:r>
            <a:r>
              <a:rPr lang="ru-RU" sz="2600" dirty="0" smtClean="0"/>
              <a:t>, которая должна </a:t>
            </a:r>
            <a:r>
              <a:rPr lang="ru-RU" sz="2600" dirty="0"/>
              <a:t>быть на месте пропуска в третьем (3) предложении текста</a:t>
            </a:r>
            <a:r>
              <a:rPr lang="ru-RU" sz="2600" dirty="0" smtClean="0"/>
              <a:t>. Запишите эту частицу.</a:t>
            </a:r>
          </a:p>
          <a:p>
            <a:r>
              <a:rPr lang="ru-RU" sz="2600" i="1" dirty="0"/>
              <a:t>(1)Немало было на Руси искусных ремесленников и мастеров, превосходных охотников и рыбаков, гениальных зодчих, иконописцев, музыкантов; славилась наша земля воинами, мудрыми государственными деятелями. (2)И всё-таки основным занятием восточных славян на протяжении многих веков было земледелие. (3)&lt;...&gt; и древняя русская культура в целом отражала мировоззрение земледельца</a:t>
            </a:r>
            <a:r>
              <a:rPr lang="ru-RU" sz="2600" i="1" dirty="0" smtClean="0"/>
              <a:t>.</a:t>
            </a:r>
          </a:p>
          <a:p>
            <a:r>
              <a:rPr lang="ru-RU" sz="2600" b="1" i="1" dirty="0" smtClean="0">
                <a:solidFill>
                  <a:srgbClr val="C00000"/>
                </a:solidFill>
              </a:rPr>
              <a:t>Ответ: ВСЁ-ТАКИ</a:t>
            </a:r>
          </a:p>
        </p:txBody>
      </p:sp>
      <p:sp>
        <p:nvSpPr>
          <p:cNvPr id="22" name="Text Box 19"/>
          <p:cNvSpPr txBox="1">
            <a:spLocks noChangeArrowheads="1"/>
          </p:cNvSpPr>
          <p:nvPr/>
        </p:nvSpPr>
        <p:spPr bwMode="black">
          <a:xfrm>
            <a:off x="1766639" y="3686324"/>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50</a:t>
            </a:r>
          </a:p>
        </p:txBody>
      </p:sp>
      <p:sp>
        <p:nvSpPr>
          <p:cNvPr id="23" name="Text Box 20"/>
          <p:cNvSpPr txBox="1">
            <a:spLocks noChangeArrowheads="1"/>
          </p:cNvSpPr>
          <p:nvPr/>
        </p:nvSpPr>
        <p:spPr bwMode="black">
          <a:xfrm>
            <a:off x="2538164" y="321959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70</a:t>
            </a:r>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1035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- 1</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9239" y="1052736"/>
            <a:ext cx="9144000" cy="5449456"/>
          </a:xfrm>
        </p:spPr>
        <p:txBody>
          <a:bodyPr>
            <a:noAutofit/>
          </a:bodyPr>
          <a:lstStyle/>
          <a:p>
            <a:r>
              <a:rPr lang="ru-RU" sz="2600" b="1" u="sng" dirty="0"/>
              <a:t>Самостоятельно</a:t>
            </a:r>
            <a:r>
              <a:rPr lang="ru-RU" sz="2600" dirty="0"/>
              <a:t> подберите </a:t>
            </a:r>
            <a:r>
              <a:rPr lang="ru-RU" sz="2600" b="1" u="sng" dirty="0" smtClean="0"/>
              <a:t>уточняющую частицу</a:t>
            </a:r>
            <a:r>
              <a:rPr lang="ru-RU" sz="2600" dirty="0" smtClean="0"/>
              <a:t>, которая должна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эту частицу.</a:t>
            </a:r>
          </a:p>
          <a:p>
            <a:r>
              <a:rPr lang="ru-RU" sz="2600" i="1" dirty="0" smtClean="0"/>
              <a:t>(</a:t>
            </a:r>
            <a:r>
              <a:rPr lang="ru-RU" sz="2600" i="1" dirty="0"/>
              <a:t>1)Следствием непрекращающейся борьбы за существование в мире животных является естественный отбор — процесс, устраняющий менее приспособленные организмы и благоприятствующий более приспособленным организмам. (2)В этой конкурентной борьбе преимущество получают те представители вида, которые оказываются наиболее жизнеспособными, то есть приспособленными к конкретным условиям обитания. (3) </a:t>
            </a:r>
            <a:r>
              <a:rPr lang="ru-RU" sz="2400" i="1" dirty="0"/>
              <a:t>˂ … ˃ </a:t>
            </a:r>
            <a:r>
              <a:rPr lang="ru-RU" sz="2600" i="1" dirty="0" smtClean="0"/>
              <a:t>они </a:t>
            </a:r>
            <a:r>
              <a:rPr lang="ru-RU" sz="2600" i="1" dirty="0"/>
              <a:t>имеют больше шансов оставить после себя полноценное потомство</a:t>
            </a:r>
            <a:r>
              <a:rPr lang="ru-RU" sz="2600" i="1" dirty="0" smtClean="0"/>
              <a:t>.</a:t>
            </a:r>
          </a:p>
          <a:p>
            <a:r>
              <a:rPr lang="ru-RU" sz="2800" b="1" i="1" dirty="0" smtClean="0">
                <a:solidFill>
                  <a:srgbClr val="C00000"/>
                </a:solidFill>
              </a:rPr>
              <a:t>1 – ВЕДЬ</a:t>
            </a:r>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2282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792088"/>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0" y="836712"/>
            <a:ext cx="9036496" cy="5616624"/>
          </a:xfrm>
        </p:spPr>
        <p:txBody>
          <a:bodyPr>
            <a:noAutofit/>
          </a:bodyPr>
          <a:lstStyle/>
          <a:p>
            <a:r>
              <a:rPr lang="ru-RU" sz="2600" b="1" u="sng" dirty="0"/>
              <a:t>Самостоятельно</a:t>
            </a:r>
            <a:r>
              <a:rPr lang="ru-RU" sz="2600" dirty="0"/>
              <a:t> подберите </a:t>
            </a:r>
            <a:r>
              <a:rPr lang="ru-RU" sz="2600" b="1" u="sng" dirty="0" smtClean="0"/>
              <a:t>подчинительный союз</a:t>
            </a:r>
            <a:r>
              <a:rPr lang="ru-RU" sz="2600" dirty="0" smtClean="0"/>
              <a:t>, </a:t>
            </a:r>
            <a:r>
              <a:rPr lang="ru-RU" sz="2500" dirty="0" smtClean="0"/>
              <a:t>который должен </a:t>
            </a:r>
            <a:r>
              <a:rPr lang="ru-RU" sz="2500" dirty="0"/>
              <a:t>быть на месте пропуска </a:t>
            </a:r>
            <a:r>
              <a:rPr lang="ru-RU" sz="2500" dirty="0" smtClean="0"/>
              <a:t>в третьем (3) </a:t>
            </a:r>
            <a:r>
              <a:rPr lang="ru-RU" sz="2500" dirty="0"/>
              <a:t>предложении текста</a:t>
            </a:r>
            <a:r>
              <a:rPr lang="ru-RU" sz="2500" dirty="0" smtClean="0"/>
              <a:t>. Запишите этот союз.</a:t>
            </a:r>
          </a:p>
          <a:p>
            <a:r>
              <a:rPr lang="ru-RU" sz="2500" i="1" dirty="0"/>
              <a:t>(1)Чеховская краткость на первых порах была печальной необходимостью, &lt;...&gt; </a:t>
            </a:r>
            <a:r>
              <a:rPr lang="ru-RU" sz="2500" i="1" dirty="0" smtClean="0"/>
              <a:t> петербургские </a:t>
            </a:r>
            <a:r>
              <a:rPr lang="ru-RU" sz="2500" i="1" dirty="0"/>
              <a:t>«Осколки» и другие журнальчики, с которыми сотрудничал Чехов, публиковали «мелочишки» в две-три страницы. (2)Привычка писать кратко позже станет главной чертой </a:t>
            </a:r>
            <a:r>
              <a:rPr lang="ru-RU" sz="2500" i="1" dirty="0" err="1"/>
              <a:t>чеховcкого</a:t>
            </a:r>
            <a:r>
              <a:rPr lang="ru-RU" sz="2500" i="1" dirty="0"/>
              <a:t> стиля, его визитной карточкой: «Умею коротко говорить о длинных вещах». (З)Коротко о длинных предметах позволяла сказать прежде всего </a:t>
            </a:r>
            <a:r>
              <a:rPr lang="ru-RU" sz="2500" i="1" dirty="0" err="1"/>
              <a:t>чеховcкая</a:t>
            </a:r>
            <a:r>
              <a:rPr lang="ru-RU" sz="2500" i="1" dirty="0"/>
              <a:t> деталь, заменявшая подробные, романные описания штрихом</a:t>
            </a:r>
            <a:r>
              <a:rPr lang="ru-RU" sz="2500" i="1" dirty="0" smtClean="0"/>
              <a:t>, намёком</a:t>
            </a:r>
            <a:r>
              <a:rPr lang="ru-RU" sz="2500" i="1" dirty="0"/>
              <a:t>, по которому внимательный читатель мог восстановить целое</a:t>
            </a:r>
            <a:r>
              <a:rPr lang="ru-RU" sz="2500" i="1" dirty="0" smtClean="0"/>
              <a:t>.</a:t>
            </a:r>
          </a:p>
          <a:p>
            <a:r>
              <a:rPr lang="ru-RU" sz="2400" b="1" i="1" dirty="0" smtClean="0">
                <a:solidFill>
                  <a:srgbClr val="C00000"/>
                </a:solidFill>
              </a:rPr>
              <a:t>2 – ТАК КАК / ПОТОМУ ЧТО </a:t>
            </a:r>
          </a:p>
          <a:p>
            <a:endParaRPr lang="ru-RU" sz="24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7729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- 3</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9239" y="1052736"/>
            <a:ext cx="8945249" cy="5449456"/>
          </a:xfrm>
        </p:spPr>
        <p:txBody>
          <a:bodyPr>
            <a:noAutofit/>
          </a:bodyPr>
          <a:lstStyle/>
          <a:p>
            <a:r>
              <a:rPr lang="ru-RU" sz="2800" b="1" u="sng" dirty="0"/>
              <a:t>Самостоятельно</a:t>
            </a:r>
            <a:r>
              <a:rPr lang="ru-RU" sz="2800" dirty="0"/>
              <a:t> подберите </a:t>
            </a:r>
            <a:r>
              <a:rPr lang="ru-RU" sz="2800" b="1" u="sng" dirty="0" smtClean="0"/>
              <a:t>подчинительный союз</a:t>
            </a:r>
            <a:r>
              <a:rPr lang="ru-RU" sz="2800" dirty="0" smtClean="0"/>
              <a:t>, который должен </a:t>
            </a:r>
            <a:r>
              <a:rPr lang="ru-RU" sz="2800" dirty="0"/>
              <a:t>быть на месте пропуска </a:t>
            </a:r>
            <a:r>
              <a:rPr lang="ru-RU" sz="2800" dirty="0" smtClean="0"/>
              <a:t>в первом (1) </a:t>
            </a:r>
            <a:r>
              <a:rPr lang="ru-RU" sz="2800" dirty="0"/>
              <a:t>предложении текста</a:t>
            </a:r>
            <a:r>
              <a:rPr lang="ru-RU" sz="2800" dirty="0" smtClean="0"/>
              <a:t>. Запишите этот союз.</a:t>
            </a:r>
          </a:p>
          <a:p>
            <a:r>
              <a:rPr lang="ru-RU" sz="2800" i="1" dirty="0"/>
              <a:t>(1)В начале XIX века Французская академия вынесла постановление не рассматривать работы, содержащие описание камней, падающих с неба: учёным казалось, что все описания метеоритов — «небесных камней» — плод фантазии, &lt;...&gt; камням неоткуда падать. (2)Это очень опасный путь — отрицать всё, что ещё не нашло объяснения. (З)Отрицание существования непонятного не раз тормозило развитие науки</a:t>
            </a:r>
            <a:r>
              <a:rPr lang="ru-RU" sz="2800" i="1" dirty="0" smtClean="0"/>
              <a:t>.</a:t>
            </a:r>
          </a:p>
          <a:p>
            <a:r>
              <a:rPr lang="ru-RU" sz="2800" b="1" i="1" dirty="0" smtClean="0">
                <a:solidFill>
                  <a:srgbClr val="C00000"/>
                </a:solidFill>
              </a:rPr>
              <a:t>3 – ПОСКОЛЬКУ /  ТАК КАК / ПОТОМУ ЧТО</a:t>
            </a:r>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5127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- 4</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0" y="966848"/>
            <a:ext cx="9144000" cy="5449456"/>
          </a:xfrm>
        </p:spPr>
        <p:txBody>
          <a:bodyPr>
            <a:noAutofit/>
          </a:bodyPr>
          <a:lstStyle/>
          <a:p>
            <a:r>
              <a:rPr lang="ru-RU" sz="2600" b="1" u="sng" dirty="0"/>
              <a:t>Самостоятельно</a:t>
            </a:r>
            <a:r>
              <a:rPr lang="ru-RU" sz="2600" dirty="0"/>
              <a:t> подберите </a:t>
            </a:r>
            <a:r>
              <a:rPr lang="ru-RU" sz="2600" b="1" u="sng" dirty="0" smtClean="0"/>
              <a:t>вводное слово</a:t>
            </a:r>
            <a:r>
              <a:rPr lang="ru-RU" sz="2600" dirty="0" smtClean="0"/>
              <a:t>, которое должно </a:t>
            </a:r>
            <a:r>
              <a:rPr lang="ru-RU" sz="2600" dirty="0"/>
              <a:t>быть на месте пропуска </a:t>
            </a:r>
            <a:r>
              <a:rPr lang="ru-RU" sz="2600" dirty="0" smtClean="0"/>
              <a:t>во втором (2) </a:t>
            </a:r>
            <a:r>
              <a:rPr lang="ru-RU" sz="2600" dirty="0"/>
              <a:t>предложении текста</a:t>
            </a:r>
            <a:r>
              <a:rPr lang="ru-RU" sz="2600" dirty="0" smtClean="0"/>
              <a:t>. Запишите это слово.</a:t>
            </a:r>
          </a:p>
          <a:p>
            <a:r>
              <a:rPr lang="ru-RU" sz="2500" i="1" dirty="0"/>
              <a:t>(1)Лекарственные препараты оказывают воздействие на организм, и, чтобы это воздействие не обратилось во вред, их нужно принимать только по назначению врача: дело в том, что у разных людей реакция организма на одно и то же лекарство может быть неодинаковой. (2</a:t>
            </a:r>
            <a:r>
              <a:rPr lang="ru-RU" sz="2500" i="1" dirty="0" smtClean="0"/>
              <a:t>)&lt;...&gt;,  у </a:t>
            </a:r>
            <a:r>
              <a:rPr lang="ru-RU" sz="2500" i="1" dirty="0"/>
              <a:t>некоторых людей бывает аллергия на отдельные вещества, содержащиеся в лекарствах; кроме того, некоторые лекарства нельзя принимать одновременно друг с другом или с определёнными продуктами. (3)Таким образом, принимая лекарства, нужно строго следовать указаниям врача и не превышать рекомендованные им дозы</a:t>
            </a:r>
            <a:r>
              <a:rPr lang="ru-RU" sz="2500" i="1" dirty="0" smtClean="0"/>
              <a:t>.</a:t>
            </a:r>
          </a:p>
          <a:p>
            <a:r>
              <a:rPr lang="ru-RU" sz="2400" b="1" i="1" dirty="0" smtClean="0">
                <a:solidFill>
                  <a:srgbClr val="C00000"/>
                </a:solidFill>
              </a:rPr>
              <a:t>4 – НАПРИМЕР</a:t>
            </a:r>
          </a:p>
          <a:p>
            <a:endParaRPr lang="ru-RU" sz="24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92280" y="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1691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936104"/>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- 5</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79512" y="764704"/>
            <a:ext cx="8784976" cy="5651600"/>
          </a:xfrm>
        </p:spPr>
        <p:txBody>
          <a:bodyPr>
            <a:noAutofit/>
          </a:bodyPr>
          <a:lstStyle/>
          <a:p>
            <a:r>
              <a:rPr lang="ru-RU" sz="2600" b="1" u="sng" dirty="0"/>
              <a:t>Самостоятельно</a:t>
            </a:r>
            <a:r>
              <a:rPr lang="ru-RU" sz="2600" dirty="0"/>
              <a:t> подберите </a:t>
            </a:r>
            <a:r>
              <a:rPr lang="ru-RU" sz="2600" b="1" u="sng" dirty="0" smtClean="0"/>
              <a:t>сочинительный союз</a:t>
            </a:r>
            <a:r>
              <a:rPr lang="ru-RU" sz="2600" dirty="0" smtClean="0"/>
              <a:t>, который должен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этот союз.</a:t>
            </a:r>
          </a:p>
          <a:p>
            <a:r>
              <a:rPr lang="ru-RU" sz="2800" i="1" dirty="0"/>
              <a:t>(1)Одним из способов получения эфирных масел является </a:t>
            </a:r>
            <a:r>
              <a:rPr lang="ru-RU" sz="2800" i="1" dirty="0" err="1"/>
              <a:t>анфлераж</a:t>
            </a:r>
            <a:r>
              <a:rPr lang="ru-RU" sz="2800" i="1" dirty="0"/>
              <a:t>, который основан на использовании очищенного жира, позволяющего впитывать эфирные масла. (2)Этот процесс хорош тем, что можно извлечь эфирное масло, не подвергая сами растения или предметы, содержащие пахучие вещества, термической обработке. (3) &lt;...&gt; </a:t>
            </a:r>
            <a:r>
              <a:rPr lang="ru-RU" sz="2800" i="1" dirty="0" smtClean="0"/>
              <a:t> в </a:t>
            </a:r>
            <a:r>
              <a:rPr lang="ru-RU" sz="2800" i="1" dirty="0"/>
              <a:t>настоящее время </a:t>
            </a:r>
            <a:r>
              <a:rPr lang="ru-RU" sz="2800" i="1" dirty="0" err="1"/>
              <a:t>анфлераж</a:t>
            </a:r>
            <a:r>
              <a:rPr lang="ru-RU" sz="2800" i="1" dirty="0"/>
              <a:t> в парфюмерии не используется, так как он требует больших затрат времени и </a:t>
            </a:r>
            <a:r>
              <a:rPr lang="ru-RU" sz="2800" i="1" dirty="0" smtClean="0"/>
              <a:t>сырья</a:t>
            </a:r>
            <a:r>
              <a:rPr lang="ru-RU" sz="2800" i="1" dirty="0" smtClean="0"/>
              <a:t>.</a:t>
            </a:r>
          </a:p>
          <a:p>
            <a:r>
              <a:rPr lang="ru-RU" sz="2800" b="1" i="1" dirty="0" smtClean="0">
                <a:solidFill>
                  <a:srgbClr val="C00000"/>
                </a:solidFill>
              </a:rPr>
              <a:t>5 – ОДНАКО / НО</a:t>
            </a:r>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80001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- 6</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251520" y="1052736"/>
            <a:ext cx="8784976" cy="5472608"/>
          </a:xfrm>
        </p:spPr>
        <p:txBody>
          <a:bodyPr>
            <a:noAutofit/>
          </a:bodyPr>
          <a:lstStyle/>
          <a:p>
            <a:r>
              <a:rPr lang="ru-RU" sz="2600" b="1" u="sng" dirty="0" smtClean="0"/>
              <a:t>Самостоятельно</a:t>
            </a:r>
            <a:r>
              <a:rPr lang="ru-RU" sz="2600" dirty="0" smtClean="0"/>
              <a:t> подберите </a:t>
            </a:r>
            <a:r>
              <a:rPr lang="ru-RU" sz="2600" b="1" u="sng" dirty="0" smtClean="0"/>
              <a:t>подчинительный союз</a:t>
            </a:r>
            <a:r>
              <a:rPr lang="ru-RU" sz="2600" dirty="0" smtClean="0"/>
              <a:t>, который должен быть на месте пропуска в третьем (3) предложении текста. Запишите этот союз.</a:t>
            </a:r>
          </a:p>
          <a:p>
            <a:r>
              <a:rPr lang="ru-RU" sz="2600" i="1" dirty="0" smtClean="0"/>
              <a:t>(1)Радиатор автомобиля представляет собой замкнутую систему, в связи с чем зимой возникают трудности. (2)При температуре ниже нуля обычная вода замерзает и перекрывает патрубки радиатора, из-за чего мотор перегревается, и, что ещё хуже, замёрзшая вода расширяется и может взорвать патрубки. (3) </a:t>
            </a:r>
            <a:r>
              <a:rPr lang="ru-RU" sz="2400" i="1" dirty="0" smtClean="0"/>
              <a:t>&lt;...&gt;  </a:t>
            </a:r>
            <a:r>
              <a:rPr lang="ru-RU" sz="2600" i="1" dirty="0" smtClean="0"/>
              <a:t>воду для радиатора смешивают с антифризом — содержащей сахар жидкостью, не позволяющей воде превратиться в лёд даже при минусовой температуре.</a:t>
            </a:r>
          </a:p>
          <a:p>
            <a:r>
              <a:rPr lang="ru-RU" sz="2800" b="1" i="1" dirty="0" smtClean="0">
                <a:solidFill>
                  <a:srgbClr val="C00000"/>
                </a:solidFill>
              </a:rPr>
              <a:t>6 – ТАК  ЧТО</a:t>
            </a:r>
          </a:p>
          <a:p>
            <a:endParaRPr lang="ru-RU" sz="2600" i="1" dirty="0" smtClean="0"/>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5962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- 7</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79512" y="908720"/>
            <a:ext cx="8712968" cy="5192774"/>
          </a:xfrm>
        </p:spPr>
        <p:txBody>
          <a:bodyPr>
            <a:noAutofit/>
          </a:bodyPr>
          <a:lstStyle/>
          <a:p>
            <a:r>
              <a:rPr lang="ru-RU" sz="2600" b="1" u="sng" dirty="0"/>
              <a:t>Самостоятельно</a:t>
            </a:r>
            <a:r>
              <a:rPr lang="ru-RU" sz="2600" dirty="0"/>
              <a:t> подберите </a:t>
            </a:r>
            <a:r>
              <a:rPr lang="ru-RU" sz="2600" b="1" u="sng" dirty="0" smtClean="0"/>
              <a:t>сочинительный союз</a:t>
            </a:r>
            <a:r>
              <a:rPr lang="ru-RU" sz="2600" dirty="0" smtClean="0"/>
              <a:t>, который должен </a:t>
            </a:r>
            <a:r>
              <a:rPr lang="ru-RU" sz="2600" dirty="0"/>
              <a:t>быть на месте пропуска </a:t>
            </a:r>
            <a:r>
              <a:rPr lang="ru-RU" sz="2600" dirty="0" smtClean="0"/>
              <a:t>во втором (2) </a:t>
            </a:r>
            <a:r>
              <a:rPr lang="ru-RU" sz="2600" dirty="0"/>
              <a:t>предложении текста</a:t>
            </a:r>
            <a:r>
              <a:rPr lang="ru-RU" sz="2600" dirty="0" smtClean="0"/>
              <a:t>. Запишите этот союз.</a:t>
            </a:r>
          </a:p>
          <a:p>
            <a:r>
              <a:rPr lang="ru-RU" i="1" dirty="0"/>
              <a:t>(1)Вулканическая магма состоит из многих компонентов: кальция, магния, железа и некоторых других, она содержит пары воды и газы. (2) </a:t>
            </a:r>
            <a:r>
              <a:rPr lang="ru-RU" i="1" dirty="0" smtClean="0"/>
              <a:t>&lt;...&gt; главной </a:t>
            </a:r>
            <a:r>
              <a:rPr lang="ru-RU" i="1" dirty="0"/>
              <a:t>составляющей магмы является окись кремния. (3</a:t>
            </a:r>
            <a:r>
              <a:rPr lang="ru-RU" i="1" dirty="0" smtClean="0"/>
              <a:t>)</a:t>
            </a:r>
            <a:r>
              <a:rPr lang="ru-RU" i="1" dirty="0"/>
              <a:t> </a:t>
            </a:r>
            <a:r>
              <a:rPr lang="ru-RU" i="1" dirty="0" smtClean="0"/>
              <a:t>От </a:t>
            </a:r>
            <a:r>
              <a:rPr lang="ru-RU" i="1" dirty="0"/>
              <a:t>количества этого элемента зависят свойства магмы, характер извержения — спокойный или взрывной, форма вулкана</a:t>
            </a:r>
            <a:r>
              <a:rPr lang="ru-RU" i="1" dirty="0" smtClean="0"/>
              <a:t>.</a:t>
            </a:r>
          </a:p>
          <a:p>
            <a:r>
              <a:rPr lang="ru-RU" sz="2800" b="1" i="1" dirty="0" smtClean="0">
                <a:solidFill>
                  <a:srgbClr val="C00000"/>
                </a:solidFill>
              </a:rPr>
              <a:t>7 – ОДНАКО / НО</a:t>
            </a:r>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4817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504056"/>
          </a:xfrm>
        </p:spPr>
        <p:txBody>
          <a:bodyPr>
            <a:normAutofit fontScale="90000"/>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- 8</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25" y="548680"/>
            <a:ext cx="9144000" cy="6120680"/>
          </a:xfrm>
        </p:spPr>
        <p:txBody>
          <a:bodyPr>
            <a:noAutofit/>
          </a:bodyPr>
          <a:lstStyle/>
          <a:p>
            <a:r>
              <a:rPr lang="ru-RU" sz="2600" b="1" u="sng" dirty="0"/>
              <a:t>Самостоятельно</a:t>
            </a:r>
            <a:r>
              <a:rPr lang="ru-RU" sz="2600" dirty="0"/>
              <a:t> подберите </a:t>
            </a:r>
            <a:r>
              <a:rPr lang="ru-RU" sz="2600" b="1" u="sng" dirty="0" smtClean="0"/>
              <a:t>вводное слово</a:t>
            </a:r>
            <a:r>
              <a:rPr lang="ru-RU" sz="2600" dirty="0" smtClean="0"/>
              <a:t>, которое должно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эту слово.</a:t>
            </a:r>
          </a:p>
          <a:p>
            <a:r>
              <a:rPr lang="ru-RU" sz="2600" i="1" dirty="0"/>
              <a:t>(1)По подсчётам учёных, глагол занимает второе место после существительного по частоте употребления в речи. (2)Но в текстах разных стилей глаголу отводится неодинаковая роль: так, в официально-деловом стиле примерно 6% глаголов, в научном — около 10%, тогда как в художественных текстах глаголы употребляются значительно чаще, потому что с их помощью писатели и поэты могут ярко и образно описать действие. (3</a:t>
            </a:r>
            <a:r>
              <a:rPr lang="ru-RU" sz="2600" i="1" dirty="0" smtClean="0"/>
              <a:t>)</a:t>
            </a:r>
            <a:r>
              <a:rPr lang="ru-RU" sz="2400" i="1" dirty="0"/>
              <a:t> &lt;...&gt;</a:t>
            </a:r>
            <a:r>
              <a:rPr lang="ru-RU" sz="2600" i="1" dirty="0" smtClean="0"/>
              <a:t>, </a:t>
            </a:r>
            <a:r>
              <a:rPr lang="ru-RU" sz="2600" i="1" dirty="0"/>
              <a:t>повелительные формы глагола служат средством создания эмоционально ярких побудительных конструкций</a:t>
            </a:r>
            <a:r>
              <a:rPr lang="ru-RU" sz="2600" i="1" dirty="0" smtClean="0"/>
              <a:t>.</a:t>
            </a:r>
          </a:p>
          <a:p>
            <a:r>
              <a:rPr lang="ru-RU" sz="2800" b="1" i="1" dirty="0" smtClean="0">
                <a:solidFill>
                  <a:srgbClr val="C00000"/>
                </a:solidFill>
              </a:rPr>
              <a:t>8 – НАПРИМЕР</a:t>
            </a:r>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4393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- 9</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07505" y="951342"/>
            <a:ext cx="8856984" cy="5718018"/>
          </a:xfrm>
        </p:spPr>
        <p:txBody>
          <a:bodyPr>
            <a:noAutofit/>
          </a:bodyPr>
          <a:lstStyle/>
          <a:p>
            <a:r>
              <a:rPr lang="ru-RU" sz="2600" b="1" u="sng" dirty="0"/>
              <a:t>Самостоятельно</a:t>
            </a:r>
            <a:r>
              <a:rPr lang="ru-RU" sz="2600" dirty="0"/>
              <a:t> подберите </a:t>
            </a:r>
            <a:r>
              <a:rPr lang="ru-RU" sz="2600" b="1" u="sng" dirty="0" smtClean="0"/>
              <a:t>указательное местоимение</a:t>
            </a:r>
            <a:r>
              <a:rPr lang="ru-RU" sz="2600" dirty="0" smtClean="0"/>
              <a:t>, которое должно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это местоимение.</a:t>
            </a:r>
          </a:p>
          <a:p>
            <a:r>
              <a:rPr lang="ru-RU" sz="2600" i="1" dirty="0"/>
              <a:t>(</a:t>
            </a:r>
            <a:r>
              <a:rPr lang="ru-RU" sz="2600" i="1" dirty="0" smtClean="0"/>
              <a:t>1)Ороше­ние</a:t>
            </a:r>
            <a:r>
              <a:rPr lang="ru-RU" sz="2600" i="1" dirty="0"/>
              <a:t>, или </a:t>
            </a:r>
            <a:r>
              <a:rPr lang="ru-RU" sz="2600" i="1" dirty="0" smtClean="0"/>
              <a:t>ирригация</a:t>
            </a:r>
            <a:r>
              <a:rPr lang="ru-RU" sz="2600" i="1" dirty="0"/>
              <a:t>, — это </a:t>
            </a:r>
            <a:r>
              <a:rPr lang="ru-RU" sz="2600" i="1" dirty="0" smtClean="0"/>
              <a:t>подвод </a:t>
            </a:r>
            <a:r>
              <a:rPr lang="ru-RU" sz="2600" i="1" dirty="0"/>
              <a:t>воды на поля, </a:t>
            </a:r>
            <a:r>
              <a:rPr lang="ru-RU" sz="2600" i="1" dirty="0" smtClean="0"/>
              <a:t>испытывающие недостаток </a:t>
            </a:r>
            <a:r>
              <a:rPr lang="ru-RU" sz="2600" i="1" dirty="0"/>
              <a:t>влаги, и </a:t>
            </a:r>
            <a:r>
              <a:rPr lang="ru-RU" sz="2600" i="1" dirty="0" smtClean="0"/>
              <a:t>увеличение </a:t>
            </a:r>
            <a:r>
              <a:rPr lang="ru-RU" sz="2600" i="1" dirty="0"/>
              <a:t>её </a:t>
            </a:r>
            <a:r>
              <a:rPr lang="ru-RU" sz="2600" i="1" dirty="0" smtClean="0"/>
              <a:t>     </a:t>
            </a:r>
            <a:r>
              <a:rPr lang="ru-RU" sz="2600" i="1" dirty="0" smtClean="0"/>
              <a:t>запасов </a:t>
            </a:r>
            <a:r>
              <a:rPr lang="ru-RU" sz="2600" i="1" dirty="0"/>
              <a:t>в </a:t>
            </a:r>
            <a:r>
              <a:rPr lang="ru-RU" sz="2600" i="1" dirty="0" smtClean="0"/>
              <a:t>корнеобитаемом </a:t>
            </a:r>
            <a:r>
              <a:rPr lang="ru-RU" sz="2600" i="1" dirty="0"/>
              <a:t>слое почвы. (</a:t>
            </a:r>
            <a:r>
              <a:rPr lang="ru-RU" sz="2600" i="1" dirty="0" smtClean="0"/>
              <a:t>2)Основная </a:t>
            </a:r>
            <a:r>
              <a:rPr lang="ru-RU" sz="2600" i="1" dirty="0"/>
              <a:t>цель </a:t>
            </a:r>
            <a:r>
              <a:rPr lang="ru-RU" sz="2600" i="1" dirty="0" smtClean="0"/>
              <a:t>орошения состоит </a:t>
            </a:r>
            <a:r>
              <a:rPr lang="ru-RU" sz="2600" i="1" dirty="0"/>
              <a:t>в </a:t>
            </a:r>
            <a:r>
              <a:rPr lang="ru-RU" sz="2600" i="1" dirty="0" smtClean="0"/>
              <a:t>увеличении плодородия </a:t>
            </a:r>
            <a:r>
              <a:rPr lang="ru-RU" sz="2600" i="1" dirty="0"/>
              <a:t>почвы: </a:t>
            </a:r>
            <a:r>
              <a:rPr lang="ru-RU" sz="2600" i="1" dirty="0" smtClean="0"/>
              <a:t>    </a:t>
            </a:r>
            <a:r>
              <a:rPr lang="ru-RU" sz="2600" i="1" dirty="0" smtClean="0"/>
              <a:t>ирригация улучшает снабжение корней растений влагой </a:t>
            </a:r>
            <a:r>
              <a:rPr lang="ru-RU" sz="2600" i="1" dirty="0"/>
              <a:t>и </a:t>
            </a:r>
            <a:r>
              <a:rPr lang="ru-RU" sz="2600" i="1" dirty="0" smtClean="0"/>
              <a:t>питательными веществами</a:t>
            </a:r>
            <a:r>
              <a:rPr lang="ru-RU" sz="2600" i="1" dirty="0"/>
              <a:t>, </a:t>
            </a:r>
            <a:r>
              <a:rPr lang="ru-RU" sz="2600" i="1" dirty="0" smtClean="0"/>
              <a:t>снижает температуру приземного </a:t>
            </a:r>
            <a:r>
              <a:rPr lang="ru-RU" sz="2600" i="1" dirty="0"/>
              <a:t>слоя </a:t>
            </a:r>
            <a:r>
              <a:rPr lang="ru-RU" sz="2600" i="1" dirty="0" smtClean="0"/>
              <a:t>воздуха </a:t>
            </a:r>
            <a:r>
              <a:rPr lang="ru-RU" sz="2600" i="1" dirty="0"/>
              <a:t>и </a:t>
            </a:r>
            <a:r>
              <a:rPr lang="ru-RU" sz="2600" i="1" dirty="0" smtClean="0"/>
              <a:t>увеличивает </a:t>
            </a:r>
            <a:r>
              <a:rPr lang="ru-RU" sz="2600" i="1" dirty="0"/>
              <a:t>его </a:t>
            </a:r>
            <a:r>
              <a:rPr lang="ru-RU" sz="2600" i="1" dirty="0" smtClean="0"/>
              <a:t>влажность</a:t>
            </a:r>
            <a:r>
              <a:rPr lang="ru-RU" sz="2600" i="1" dirty="0"/>
              <a:t>. (3)&lt;....&gt; </a:t>
            </a:r>
            <a:r>
              <a:rPr lang="ru-RU" sz="2600" i="1" dirty="0" smtClean="0"/>
              <a:t>важнейший способ мелиорации зародился </a:t>
            </a:r>
            <a:r>
              <a:rPr lang="ru-RU" sz="2600" i="1" dirty="0"/>
              <a:t>ещё в </a:t>
            </a:r>
            <a:r>
              <a:rPr lang="ru-RU" sz="2600" i="1" dirty="0" smtClean="0"/>
              <a:t>древности </a:t>
            </a:r>
            <a:r>
              <a:rPr lang="ru-RU" sz="2600" i="1" dirty="0"/>
              <a:t>и </a:t>
            </a:r>
            <a:r>
              <a:rPr lang="ru-RU" sz="2600" i="1" dirty="0" smtClean="0"/>
              <a:t>продолжает активно  применяться </a:t>
            </a:r>
            <a:r>
              <a:rPr lang="ru-RU" sz="2600" i="1" dirty="0"/>
              <a:t>в </a:t>
            </a:r>
            <a:r>
              <a:rPr lang="ru-RU" sz="2600" i="1" dirty="0" smtClean="0"/>
              <a:t>  </a:t>
            </a:r>
            <a:r>
              <a:rPr lang="ru-RU" sz="2600" i="1" dirty="0" smtClean="0"/>
              <a:t>сельском хозяйстве </a:t>
            </a:r>
            <a:r>
              <a:rPr lang="ru-RU" sz="2600" i="1" dirty="0"/>
              <a:t>по сей день</a:t>
            </a:r>
            <a:r>
              <a:rPr lang="ru-RU" sz="2600" i="1" dirty="0" smtClean="0"/>
              <a:t>.</a:t>
            </a:r>
          </a:p>
          <a:p>
            <a:r>
              <a:rPr lang="ru-RU" sz="2800" b="1" i="1" dirty="0" smtClean="0">
                <a:solidFill>
                  <a:srgbClr val="C00000"/>
                </a:solidFill>
              </a:rPr>
              <a:t>ЭТОТ / ТАКОЙ</a:t>
            </a:r>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7946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008112"/>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 - 10</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107505" y="951342"/>
            <a:ext cx="8856984" cy="5718018"/>
          </a:xfrm>
        </p:spPr>
        <p:txBody>
          <a:bodyPr>
            <a:noAutofit/>
          </a:bodyPr>
          <a:lstStyle/>
          <a:p>
            <a:r>
              <a:rPr lang="ru-RU" sz="2600" b="1" u="sng" dirty="0"/>
              <a:t>Самостоятельно</a:t>
            </a:r>
            <a:r>
              <a:rPr lang="ru-RU" sz="2600" dirty="0"/>
              <a:t> подберите </a:t>
            </a:r>
            <a:r>
              <a:rPr lang="ru-RU" sz="2600" b="1" u="sng" dirty="0" smtClean="0"/>
              <a:t>наречие</a:t>
            </a:r>
            <a:r>
              <a:rPr lang="ru-RU" sz="2600" dirty="0" smtClean="0"/>
              <a:t>, которое должно </a:t>
            </a:r>
            <a:r>
              <a:rPr lang="ru-RU" sz="2600" dirty="0"/>
              <a:t>быть на месте пропуска </a:t>
            </a:r>
            <a:r>
              <a:rPr lang="ru-RU" sz="2600" dirty="0" smtClean="0"/>
              <a:t>в третьем (3) </a:t>
            </a:r>
            <a:r>
              <a:rPr lang="ru-RU" sz="2600" dirty="0"/>
              <a:t>предложении текста</a:t>
            </a:r>
            <a:r>
              <a:rPr lang="ru-RU" sz="2600" dirty="0" smtClean="0"/>
              <a:t>. Запишите это наречие.</a:t>
            </a:r>
          </a:p>
          <a:p>
            <a:r>
              <a:rPr lang="ru-RU" sz="2600" i="1" dirty="0"/>
              <a:t>(1)Принцип конкурентного исключения гласит, что два вида не могут существовать в одной местности, если они занимают одну и ту же экологическую нишу. (2)Любые два вида с одинаковыми экологическими потребностями бывают разобщены в пространстве или во времени (живут в разных ярусах леса; ведут разный — дневной или ночной — образ жизни). (3)&lt;...&gt; при невозможности пространственно-временного расхождения один из видов погибает или вырабатывает новую экологическую нишу</a:t>
            </a:r>
            <a:r>
              <a:rPr lang="ru-RU" sz="2600" i="1" dirty="0" smtClean="0"/>
              <a:t>.</a:t>
            </a:r>
          </a:p>
          <a:p>
            <a:r>
              <a:rPr lang="ru-RU" sz="2800" b="1" i="1" dirty="0" smtClean="0">
                <a:solidFill>
                  <a:srgbClr val="C00000"/>
                </a:solidFill>
              </a:rPr>
              <a:t>  </a:t>
            </a:r>
            <a:r>
              <a:rPr lang="ru-RU" sz="2800" b="1" i="1" dirty="0" smtClean="0">
                <a:solidFill>
                  <a:srgbClr val="C00000"/>
                </a:solidFill>
              </a:rPr>
              <a:t>ПОЭТОМУ </a:t>
            </a:r>
          </a:p>
          <a:p>
            <a:endParaRPr lang="ru-RU" sz="2600" i="1" dirty="0" smtClean="0"/>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43598"/>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8606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116632"/>
            <a:ext cx="8229600" cy="1143000"/>
          </a:xfrm>
        </p:spPr>
        <p:txBody>
          <a:bodyPr>
            <a:normAutofit/>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Комментарий к заданию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467544" y="1289868"/>
            <a:ext cx="8363272" cy="4803428"/>
          </a:xfrm>
        </p:spPr>
        <p:txBody>
          <a:bodyPr>
            <a:noAutofit/>
          </a:bodyPr>
          <a:lstStyle/>
          <a:p>
            <a:r>
              <a:rPr lang="ru-RU" sz="2800" dirty="0"/>
              <a:t>«Выполнение задания требует </a:t>
            </a:r>
            <a:r>
              <a:rPr lang="ru-RU" sz="2800" b="1" dirty="0"/>
              <a:t>выявления отношений между предложениями текста и определения средств связи между предложениями…экзаменуемый </a:t>
            </a:r>
            <a:r>
              <a:rPr lang="ru-RU" sz="2800" dirty="0"/>
              <a:t>должен подобрать это слово самостоятельно в соответствии с заданными морфологическими характеристиками. Это изменение обусловлено еще и тем, что… участники экзамена не всегда владеют базовыми знаниями по морфологии</a:t>
            </a:r>
            <a:r>
              <a:rPr lang="ru-RU" sz="2800" dirty="0" smtClean="0"/>
              <a:t>…»</a:t>
            </a:r>
          </a:p>
          <a:p>
            <a:pPr marL="0" indent="0">
              <a:buNone/>
            </a:pPr>
            <a:r>
              <a:rPr lang="ru-RU" sz="2800" i="1" dirty="0" smtClean="0"/>
              <a:t>(«Комментарии </a:t>
            </a:r>
            <a:r>
              <a:rPr lang="ru-RU" sz="2800" i="1" dirty="0"/>
              <a:t>по планируемым изменениям в КИМ 2019 г.»)</a:t>
            </a:r>
          </a:p>
        </p:txBody>
      </p:sp>
      <p:sp>
        <p:nvSpPr>
          <p:cNvPr id="17" name="Text Box 14"/>
          <p:cNvSpPr txBox="1">
            <a:spLocks noChangeArrowheads="1"/>
          </p:cNvSpPr>
          <p:nvPr/>
        </p:nvSpPr>
        <p:spPr bwMode="gray">
          <a:xfrm>
            <a:off x="891240"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8</a:t>
            </a:r>
            <a:endParaRPr lang="en-US" sz="1600" dirty="0">
              <a:solidFill>
                <a:srgbClr val="FEFEFE"/>
              </a:solidFill>
            </a:endParaRPr>
          </a:p>
        </p:txBody>
      </p:sp>
      <p:sp>
        <p:nvSpPr>
          <p:cNvPr id="18" name="Text Box 15"/>
          <p:cNvSpPr txBox="1">
            <a:spLocks noChangeArrowheads="1"/>
          </p:cNvSpPr>
          <p:nvPr/>
        </p:nvSpPr>
        <p:spPr bwMode="gray">
          <a:xfrm>
            <a:off x="168181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9</a:t>
            </a:r>
            <a:endParaRPr lang="en-US" sz="1600" dirty="0">
              <a:solidFill>
                <a:srgbClr val="FEFEFE"/>
              </a:solidFill>
            </a:endParaRPr>
          </a:p>
        </p:txBody>
      </p:sp>
      <p:sp>
        <p:nvSpPr>
          <p:cNvPr id="19" name="Text Box 16"/>
          <p:cNvSpPr txBox="1">
            <a:spLocks noChangeArrowheads="1"/>
          </p:cNvSpPr>
          <p:nvPr/>
        </p:nvSpPr>
        <p:spPr bwMode="gray">
          <a:xfrm>
            <a:off x="246286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a:t>
            </a:r>
            <a:r>
              <a:rPr lang="ru-RU" sz="1600" dirty="0" smtClean="0">
                <a:solidFill>
                  <a:srgbClr val="FEFEFE"/>
                </a:solidFill>
              </a:rPr>
              <a:t>10</a:t>
            </a:r>
            <a:endParaRPr lang="en-US" sz="1600" dirty="0">
              <a:solidFill>
                <a:srgbClr val="FEFEFE"/>
              </a:solidFill>
            </a:endParaRPr>
          </a:p>
        </p:txBody>
      </p:sp>
      <p:sp>
        <p:nvSpPr>
          <p:cNvPr id="20" name="Text Box 17"/>
          <p:cNvSpPr txBox="1">
            <a:spLocks noChangeArrowheads="1"/>
          </p:cNvSpPr>
          <p:nvPr/>
        </p:nvSpPr>
        <p:spPr bwMode="gray">
          <a:xfrm>
            <a:off x="3320114"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a:t>
            </a:r>
            <a:r>
              <a:rPr lang="ru-RU" sz="1600" dirty="0" smtClean="0">
                <a:solidFill>
                  <a:srgbClr val="FEFEFE"/>
                </a:solidFill>
              </a:rPr>
              <a:t>11</a:t>
            </a:r>
            <a:endParaRPr lang="en-US" sz="1600" dirty="0">
              <a:solidFill>
                <a:srgbClr val="FEFEFE"/>
              </a:soli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sp>
        <p:nvSpPr>
          <p:cNvPr id="22" name="Text Box 19"/>
          <p:cNvSpPr txBox="1">
            <a:spLocks noChangeArrowheads="1"/>
          </p:cNvSpPr>
          <p:nvPr/>
        </p:nvSpPr>
        <p:spPr bwMode="black">
          <a:xfrm>
            <a:off x="1766639" y="3686324"/>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50</a:t>
            </a:r>
          </a:p>
        </p:txBody>
      </p:sp>
      <p:sp>
        <p:nvSpPr>
          <p:cNvPr id="23" name="Text Box 20"/>
          <p:cNvSpPr txBox="1">
            <a:spLocks noChangeArrowheads="1"/>
          </p:cNvSpPr>
          <p:nvPr/>
        </p:nvSpPr>
        <p:spPr bwMode="black">
          <a:xfrm>
            <a:off x="2538164" y="321959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70</a:t>
            </a:r>
          </a:p>
        </p:txBody>
      </p:sp>
      <p:sp>
        <p:nvSpPr>
          <p:cNvPr id="24" name="Text Box 21"/>
          <p:cNvSpPr txBox="1">
            <a:spLocks noChangeArrowheads="1"/>
          </p:cNvSpPr>
          <p:nvPr/>
        </p:nvSpPr>
        <p:spPr bwMode="black">
          <a:xfrm>
            <a:off x="3293814" y="2076599"/>
            <a:ext cx="565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120</a:t>
            </a:r>
          </a:p>
        </p:txBody>
      </p:sp>
      <p:pic>
        <p:nvPicPr>
          <p:cNvPr id="5124" name="Picture 4"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164288" y="5898139"/>
            <a:ext cx="1979712" cy="95986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737966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idx="4294967295"/>
          </p:nvPr>
        </p:nvSpPr>
        <p:spPr>
          <a:xfrm>
            <a:off x="539552" y="2714774"/>
            <a:ext cx="8229600" cy="1009650"/>
          </a:xfrm>
        </p:spPr>
        <p:txBody>
          <a:bodyPr>
            <a:normAutofit/>
          </a:bodyPr>
          <a:lstStyle/>
          <a:p>
            <a:r>
              <a:rPr lang="ru-RU" sz="5400" b="1" dirty="0" smtClean="0">
                <a:ln w="10541" cmpd="sng">
                  <a:solidFill>
                    <a:srgbClr val="C00000"/>
                  </a:solidFill>
                  <a:prstDash val="solid"/>
                </a:ln>
                <a:solidFill>
                  <a:srgbClr val="C00000"/>
                </a:solidFill>
              </a:rPr>
              <a:t>Удачи  на  экзаменах!</a:t>
            </a:r>
            <a:endParaRPr lang="uk-UA" sz="5400" b="1" dirty="0">
              <a:ln w="10541" cmpd="sng">
                <a:solidFill>
                  <a:srgbClr val="C00000"/>
                </a:solidFill>
                <a:prstDash val="solid"/>
              </a:ln>
              <a:solidFill>
                <a:srgbClr val="C00000"/>
              </a:solidFill>
            </a:endParaRPr>
          </a:p>
        </p:txBody>
      </p:sp>
      <p:pic>
        <p:nvPicPr>
          <p:cNvPr id="6" name="Picture 2" descr="http://ege.edu.ru/common/upload/img/2019.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52988" y="-675456"/>
            <a:ext cx="3780773" cy="221712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18029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809855"/>
            <a:ext cx="8363272" cy="3752937"/>
          </a:xfrm>
        </p:spPr>
        <p:txBody>
          <a:bodyPr>
            <a:noAutofit/>
          </a:bodyPr>
          <a:lstStyle/>
          <a:p>
            <a:pPr fontAlgn="base"/>
            <a:r>
              <a:rPr lang="ru-RU" dirty="0" smtClean="0"/>
              <a:t>Подчинительные </a:t>
            </a:r>
            <a:r>
              <a:rPr lang="ru-RU" dirty="0"/>
              <a:t>союзы и союзные слова.</a:t>
            </a:r>
          </a:p>
          <a:p>
            <a:pPr fontAlgn="base"/>
            <a:r>
              <a:rPr lang="ru-RU" dirty="0"/>
              <a:t>Сочинительные союзы.</a:t>
            </a:r>
          </a:p>
          <a:p>
            <a:pPr fontAlgn="base"/>
            <a:r>
              <a:rPr lang="ru-RU" dirty="0"/>
              <a:t>Вводные </a:t>
            </a:r>
            <a:r>
              <a:rPr lang="ru-RU" dirty="0" smtClean="0"/>
              <a:t>слова</a:t>
            </a:r>
            <a:r>
              <a:rPr lang="ru-RU" dirty="0"/>
              <a:t>.</a:t>
            </a:r>
          </a:p>
          <a:p>
            <a:pPr fontAlgn="base"/>
            <a:r>
              <a:rPr lang="ru-RU" dirty="0"/>
              <a:t>Частицы</a:t>
            </a:r>
            <a:r>
              <a:rPr lang="ru-RU" dirty="0" smtClean="0"/>
              <a:t>.</a:t>
            </a:r>
          </a:p>
          <a:p>
            <a:pPr fontAlgn="base"/>
            <a:r>
              <a:rPr lang="ru-RU" dirty="0" smtClean="0"/>
              <a:t>Предлоги.</a:t>
            </a:r>
            <a:endParaRPr lang="ru-RU" dirty="0"/>
          </a:p>
          <a:p>
            <a:pPr fontAlgn="base"/>
            <a:r>
              <a:rPr lang="ru-RU" dirty="0"/>
              <a:t>Слова других частей речи.</a:t>
            </a:r>
          </a:p>
        </p:txBody>
      </p:sp>
      <p:sp>
        <p:nvSpPr>
          <p:cNvPr id="17" name="Text Box 14"/>
          <p:cNvSpPr txBox="1">
            <a:spLocks noChangeArrowheads="1"/>
          </p:cNvSpPr>
          <p:nvPr/>
        </p:nvSpPr>
        <p:spPr bwMode="gray">
          <a:xfrm>
            <a:off x="891240"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8</a:t>
            </a:r>
            <a:endParaRPr lang="en-US" sz="1600" dirty="0">
              <a:solidFill>
                <a:srgbClr val="FEFEFE"/>
              </a:solidFill>
            </a:endParaRPr>
          </a:p>
        </p:txBody>
      </p:sp>
      <p:sp>
        <p:nvSpPr>
          <p:cNvPr id="18" name="Text Box 15"/>
          <p:cNvSpPr txBox="1">
            <a:spLocks noChangeArrowheads="1"/>
          </p:cNvSpPr>
          <p:nvPr/>
        </p:nvSpPr>
        <p:spPr bwMode="gray">
          <a:xfrm>
            <a:off x="168181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9</a:t>
            </a:r>
            <a:endParaRPr lang="en-US" sz="1600" dirty="0">
              <a:solidFill>
                <a:srgbClr val="FEFEFE"/>
              </a:solidFill>
            </a:endParaRPr>
          </a:p>
        </p:txBody>
      </p:sp>
      <p:sp>
        <p:nvSpPr>
          <p:cNvPr id="19" name="Text Box 16"/>
          <p:cNvSpPr txBox="1">
            <a:spLocks noChangeArrowheads="1"/>
          </p:cNvSpPr>
          <p:nvPr/>
        </p:nvSpPr>
        <p:spPr bwMode="gray">
          <a:xfrm>
            <a:off x="246286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a:t>
            </a:r>
            <a:r>
              <a:rPr lang="ru-RU" sz="1600" dirty="0" smtClean="0">
                <a:solidFill>
                  <a:srgbClr val="FEFEFE"/>
                </a:solidFill>
              </a:rPr>
              <a:t>10</a:t>
            </a:r>
            <a:endParaRPr lang="en-US" sz="1600" dirty="0">
              <a:solidFill>
                <a:srgbClr val="FEFEFE"/>
              </a:solidFill>
            </a:endParaRPr>
          </a:p>
        </p:txBody>
      </p:sp>
      <p:pic>
        <p:nvPicPr>
          <p:cNvPr id="14"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58050" y="5957532"/>
            <a:ext cx="1885950" cy="914401"/>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Заголовок 3"/>
          <p:cNvSpPr txBox="1">
            <a:spLocks/>
          </p:cNvSpPr>
          <p:nvPr/>
        </p:nvSpPr>
        <p:spPr>
          <a:xfrm>
            <a:off x="891240" y="332656"/>
            <a:ext cx="8229600" cy="1368152"/>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Какие слова </a:t>
            </a:r>
          </a:p>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могут быть пропущены в  задании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 xmlns:p14="http://schemas.microsoft.com/office/powerpoint/2010/main" val="66762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75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75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75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75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75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75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1964" y="116632"/>
            <a:ext cx="7925652" cy="1143000"/>
          </a:xfrm>
        </p:spPr>
        <p:txBody>
          <a:bodyPr>
            <a:normAutofit fontScale="90000"/>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Алгоритм выполнения задания 2</a:t>
            </a:r>
            <a:endParaRPr lang="uk-U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Объект 1"/>
          <p:cNvSpPr>
            <a:spLocks noGrp="1"/>
          </p:cNvSpPr>
          <p:nvPr>
            <p:ph idx="1"/>
          </p:nvPr>
        </p:nvSpPr>
        <p:spPr>
          <a:xfrm>
            <a:off x="259451" y="1268760"/>
            <a:ext cx="8705037" cy="5013485"/>
          </a:xfrm>
        </p:spPr>
        <p:txBody>
          <a:bodyPr>
            <a:noAutofit/>
          </a:bodyPr>
          <a:lstStyle/>
          <a:p>
            <a:pPr fontAlgn="base"/>
            <a:r>
              <a:rPr lang="ru-RU" sz="2600" dirty="0" smtClean="0"/>
              <a:t>Внимательно </a:t>
            </a:r>
            <a:r>
              <a:rPr lang="ru-RU" sz="2600" dirty="0"/>
              <a:t>прочитайте </a:t>
            </a:r>
            <a:r>
              <a:rPr lang="ru-RU" sz="2600" dirty="0" smtClean="0"/>
              <a:t>задание</a:t>
            </a:r>
            <a:r>
              <a:rPr lang="ru-RU" sz="2600" dirty="0"/>
              <a:t>. </a:t>
            </a:r>
            <a:r>
              <a:rPr lang="ru-RU" sz="2600" dirty="0" smtClean="0"/>
              <a:t>Определите</a:t>
            </a:r>
            <a:r>
              <a:rPr lang="ru-RU" sz="2600" dirty="0"/>
              <a:t>, </a:t>
            </a:r>
            <a:r>
              <a:rPr lang="ru-RU" sz="2600" b="1" dirty="0"/>
              <a:t>какое именно слово</a:t>
            </a:r>
            <a:r>
              <a:rPr lang="ru-RU" sz="2600" dirty="0"/>
              <a:t> вы должны вставить (союз, вводное </a:t>
            </a:r>
            <a:r>
              <a:rPr lang="ru-RU" sz="2600" dirty="0" smtClean="0"/>
              <a:t>слово, наречие </a:t>
            </a:r>
            <a:r>
              <a:rPr lang="ru-RU" sz="2600" dirty="0"/>
              <a:t>и т.д.)</a:t>
            </a:r>
          </a:p>
          <a:p>
            <a:pPr fontAlgn="base"/>
            <a:r>
              <a:rPr lang="ru-RU" sz="2600" dirty="0"/>
              <a:t>Внимательно прочитайте </a:t>
            </a:r>
            <a:r>
              <a:rPr lang="ru-RU" sz="2600" b="1" dirty="0"/>
              <a:t>предыдущее</a:t>
            </a:r>
            <a:r>
              <a:rPr lang="ru-RU" sz="2600" dirty="0"/>
              <a:t> </a:t>
            </a:r>
            <a:r>
              <a:rPr lang="ru-RU" sz="2600" b="1" dirty="0"/>
              <a:t>предложение </a:t>
            </a:r>
            <a:r>
              <a:rPr lang="ru-RU" sz="2600" dirty="0"/>
              <a:t>, чтобы понять, какое именно слово может соединять его и данное в </a:t>
            </a:r>
            <a:r>
              <a:rPr lang="ru-RU" sz="2600" dirty="0" smtClean="0"/>
              <a:t>задании предложение.</a:t>
            </a:r>
            <a:endParaRPr lang="ru-RU" sz="2600" dirty="0"/>
          </a:p>
          <a:p>
            <a:pPr fontAlgn="base"/>
            <a:r>
              <a:rPr lang="ru-RU" sz="2600" b="1" u="sng" dirty="0" smtClean="0">
                <a:solidFill>
                  <a:srgbClr val="C00000"/>
                </a:solidFill>
              </a:rPr>
              <a:t>Помните! </a:t>
            </a:r>
            <a:r>
              <a:rPr lang="ru-RU" sz="2600" dirty="0"/>
              <a:t>М</a:t>
            </a:r>
            <a:r>
              <a:rPr lang="ru-RU" sz="2600" dirty="0" smtClean="0"/>
              <a:t>ногие </a:t>
            </a:r>
            <a:r>
              <a:rPr lang="ru-RU" sz="2600" dirty="0"/>
              <a:t>слова имеют </a:t>
            </a:r>
            <a:r>
              <a:rPr lang="ru-RU" sz="2600" b="1" dirty="0"/>
              <a:t>СИНОНИМЫ</a:t>
            </a:r>
            <a:r>
              <a:rPr lang="ru-RU" sz="2600" dirty="0"/>
              <a:t>, то есть близкие по значению слова. Это облегчит вам поиск слова.</a:t>
            </a:r>
          </a:p>
          <a:p>
            <a:pPr fontAlgn="base"/>
            <a:r>
              <a:rPr lang="ru-RU" sz="2600" dirty="0"/>
              <a:t>Если </a:t>
            </a:r>
            <a:r>
              <a:rPr lang="ru-RU" sz="2600" dirty="0" smtClean="0"/>
              <a:t>вы считаете, </a:t>
            </a:r>
            <a:r>
              <a:rPr lang="ru-RU" sz="2600" dirty="0"/>
              <a:t>что подходят </a:t>
            </a:r>
            <a:r>
              <a:rPr lang="ru-RU" sz="2600" b="1" dirty="0" smtClean="0"/>
              <a:t>2-3 слова</a:t>
            </a:r>
            <a:r>
              <a:rPr lang="ru-RU" sz="2600" dirty="0"/>
              <a:t>, то подумайте, какое будет точнее. Запишите </a:t>
            </a:r>
            <a:r>
              <a:rPr lang="ru-RU" sz="2600" dirty="0" smtClean="0"/>
              <a:t>его.</a:t>
            </a:r>
            <a:endParaRPr lang="ru-RU" sz="2600" dirty="0"/>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sp>
        <p:nvSpPr>
          <p:cNvPr id="23" name="Text Box 20"/>
          <p:cNvSpPr txBox="1">
            <a:spLocks noChangeArrowheads="1"/>
          </p:cNvSpPr>
          <p:nvPr/>
        </p:nvSpPr>
        <p:spPr bwMode="black">
          <a:xfrm>
            <a:off x="2538164" y="321959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70</a:t>
            </a:r>
          </a:p>
        </p:txBody>
      </p:sp>
      <p:sp>
        <p:nvSpPr>
          <p:cNvPr id="24" name="Text Box 21"/>
          <p:cNvSpPr txBox="1">
            <a:spLocks noChangeArrowheads="1"/>
          </p:cNvSpPr>
          <p:nvPr/>
        </p:nvSpPr>
        <p:spPr bwMode="black">
          <a:xfrm>
            <a:off x="3293814" y="2076599"/>
            <a:ext cx="565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120</a:t>
            </a:r>
          </a:p>
        </p:txBody>
      </p:sp>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11749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1964" y="116632"/>
            <a:ext cx="7925652" cy="1296144"/>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Синонимичные  подчинительные союзы и союзные  слова</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987474054"/>
              </p:ext>
            </p:extLst>
          </p:nvPr>
        </p:nvGraphicFramePr>
        <p:xfrm>
          <a:off x="323528" y="1412776"/>
          <a:ext cx="8517632" cy="4808818"/>
        </p:xfrm>
        <a:graphic>
          <a:graphicData uri="http://schemas.openxmlformats.org/drawingml/2006/table">
            <a:tbl>
              <a:tblPr firstRow="1" bandRow="1">
                <a:tableStyleId>{5C22544A-7EE6-4342-B048-85BDC9FD1C3A}</a:tableStyleId>
              </a:tblPr>
              <a:tblGrid>
                <a:gridCol w="5976664"/>
                <a:gridCol w="2540968"/>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Союзы и союзные слова</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Значение</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a:lnSpc>
                          <a:spcPct val="115000"/>
                        </a:lnSpc>
                        <a:spcAft>
                          <a:spcPts val="0"/>
                        </a:spcAft>
                      </a:pPr>
                      <a:r>
                        <a:rPr lang="ru-RU" sz="1800" dirty="0">
                          <a:solidFill>
                            <a:srgbClr val="111111"/>
                          </a:solidFill>
                          <a:effectLst/>
                          <a:latin typeface="Times New Roman"/>
                          <a:ea typeface="Times New Roman"/>
                          <a:cs typeface="Times New Roman"/>
                        </a:rPr>
                        <a:t>что, чтобы, будто бы</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a:solidFill>
                            <a:srgbClr val="111111"/>
                          </a:solidFill>
                          <a:effectLst/>
                          <a:latin typeface="Times New Roman"/>
                          <a:ea typeface="Times New Roman"/>
                          <a:cs typeface="Times New Roman"/>
                        </a:rPr>
                        <a:t>временные</a:t>
                      </a:r>
                      <a:endParaRPr lang="ru-RU" sz="180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a:solidFill>
                            <a:srgbClr val="111111"/>
                          </a:solidFill>
                          <a:effectLst/>
                          <a:latin typeface="Times New Roman"/>
                          <a:ea typeface="Times New Roman"/>
                          <a:cs typeface="Times New Roman"/>
                        </a:rPr>
                        <a:t>когда, как только, пока, по мере того как, как, между тем как, лишь, лишь только, едва лишь;</a:t>
                      </a:r>
                      <a:endParaRPr lang="ru-RU" sz="1800">
                        <a:effectLst/>
                        <a:latin typeface="Calibri"/>
                        <a:ea typeface="Calibri"/>
                        <a:cs typeface="Times New Roman"/>
                      </a:endParaRPr>
                    </a:p>
                  </a:txBody>
                  <a:tcPr marL="68580" marR="68580" marT="0" marB="0"/>
                </a:tc>
                <a:tc>
                  <a:txBody>
                    <a:bodyPr/>
                    <a:lstStyle/>
                    <a:p>
                      <a:pPr>
                        <a:lnSpc>
                          <a:spcPct val="115000"/>
                        </a:lnSpc>
                        <a:spcAft>
                          <a:spcPts val="0"/>
                        </a:spcAft>
                      </a:pPr>
                      <a:r>
                        <a:rPr lang="ru-RU" sz="1800">
                          <a:solidFill>
                            <a:srgbClr val="111111"/>
                          </a:solidFill>
                          <a:effectLst/>
                          <a:latin typeface="Times New Roman"/>
                          <a:ea typeface="Times New Roman"/>
                          <a:cs typeface="Times New Roman"/>
                        </a:rPr>
                        <a:t>причинные</a:t>
                      </a:r>
                      <a:endParaRPr lang="ru-RU" sz="180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a:solidFill>
                            <a:srgbClr val="111111"/>
                          </a:solidFill>
                          <a:effectLst/>
                          <a:latin typeface="Times New Roman"/>
                          <a:ea typeface="Times New Roman"/>
                          <a:cs typeface="Times New Roman"/>
                        </a:rPr>
                        <a:t>ибо, потому что, оттого что, так как, из-за того что, благодаря тому что, вследствие того что, в связи с тем что;</a:t>
                      </a:r>
                      <a:endParaRPr lang="ru-RU" sz="1800">
                        <a:effectLst/>
                        <a:latin typeface="Calibri"/>
                        <a:ea typeface="Calibri"/>
                        <a:cs typeface="Times New Roman"/>
                      </a:endParaRPr>
                    </a:p>
                  </a:txBody>
                  <a:tcPr marL="68580" marR="68580" marT="0" marB="0"/>
                </a:tc>
                <a:tc>
                  <a:txBody>
                    <a:bodyPr/>
                    <a:lstStyle/>
                    <a:p>
                      <a:pPr>
                        <a:lnSpc>
                          <a:spcPct val="115000"/>
                        </a:lnSpc>
                        <a:spcAft>
                          <a:spcPts val="0"/>
                        </a:spcAft>
                      </a:pPr>
                      <a:r>
                        <a:rPr lang="ru-RU" sz="1800">
                          <a:solidFill>
                            <a:srgbClr val="111111"/>
                          </a:solidFill>
                          <a:effectLst/>
                          <a:latin typeface="Times New Roman"/>
                          <a:ea typeface="Times New Roman"/>
                          <a:cs typeface="Times New Roman"/>
                        </a:rPr>
                        <a:t>целевые</a:t>
                      </a:r>
                      <a:endParaRPr lang="ru-RU" sz="1800">
                        <a:effectLst/>
                        <a:latin typeface="Calibri"/>
                        <a:ea typeface="Calibri"/>
                        <a:cs typeface="Times New Roman"/>
                      </a:endParaRPr>
                    </a:p>
                  </a:txBody>
                  <a:tcPr marL="68580" marR="68580" marT="0" marB="0"/>
                </a:tc>
              </a:tr>
              <a:tr h="395730">
                <a:tc>
                  <a:txBody>
                    <a:bodyPr/>
                    <a:lstStyle/>
                    <a:p>
                      <a:pPr>
                        <a:lnSpc>
                          <a:spcPct val="115000"/>
                        </a:lnSpc>
                        <a:spcAft>
                          <a:spcPts val="0"/>
                        </a:spcAft>
                      </a:pPr>
                      <a:r>
                        <a:rPr lang="ru-RU" sz="1800" dirty="0">
                          <a:solidFill>
                            <a:srgbClr val="111111"/>
                          </a:solidFill>
                          <a:effectLst/>
                          <a:latin typeface="Times New Roman"/>
                          <a:ea typeface="Times New Roman"/>
                          <a:cs typeface="Times New Roman"/>
                        </a:rPr>
                        <a:t>чтобы, чтоб, дабы, для того чтобы, с тем чтобы;</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a:solidFill>
                            <a:srgbClr val="111111"/>
                          </a:solidFill>
                          <a:effectLst/>
                          <a:latin typeface="Times New Roman"/>
                          <a:ea typeface="Times New Roman"/>
                          <a:cs typeface="Times New Roman"/>
                        </a:rPr>
                        <a:t>условные</a:t>
                      </a:r>
                      <a:endParaRPr lang="ru-RU" sz="180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a:solidFill>
                            <a:srgbClr val="111111"/>
                          </a:solidFill>
                          <a:effectLst/>
                          <a:latin typeface="Times New Roman"/>
                          <a:ea typeface="Times New Roman"/>
                          <a:cs typeface="Times New Roman"/>
                        </a:rPr>
                        <a:t>если, ежели, если бы, , ежели бы, коли (коль), когда, когда бы, раз;</a:t>
                      </a:r>
                      <a:endParaRPr lang="ru-RU" sz="1800">
                        <a:effectLst/>
                        <a:latin typeface="Calibri"/>
                        <a:ea typeface="Calibri"/>
                        <a:cs typeface="Times New Roman"/>
                      </a:endParaRPr>
                    </a:p>
                  </a:txBody>
                  <a:tcPr marL="68580" marR="68580" marT="0" marB="0"/>
                </a:tc>
                <a:tc>
                  <a:txBody>
                    <a:bodyPr/>
                    <a:lstStyle/>
                    <a:p>
                      <a:pPr>
                        <a:lnSpc>
                          <a:spcPct val="115000"/>
                        </a:lnSpc>
                        <a:spcAft>
                          <a:spcPts val="0"/>
                        </a:spcAft>
                      </a:pPr>
                      <a:r>
                        <a:rPr lang="ru-RU" sz="1800">
                          <a:solidFill>
                            <a:srgbClr val="111111"/>
                          </a:solidFill>
                          <a:effectLst/>
                          <a:latin typeface="Times New Roman"/>
                          <a:ea typeface="Times New Roman"/>
                          <a:cs typeface="Times New Roman"/>
                        </a:rPr>
                        <a:t>уступки</a:t>
                      </a:r>
                      <a:endParaRPr lang="ru-RU" sz="180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a:solidFill>
                            <a:srgbClr val="111111"/>
                          </a:solidFill>
                          <a:effectLst/>
                          <a:latin typeface="Times New Roman"/>
                          <a:ea typeface="Times New Roman"/>
                          <a:cs typeface="Times New Roman"/>
                        </a:rPr>
                        <a:t>хотя, хоть, пусть, пускай, несмотря на то что, хотя бы, даром что, несмотря на то что, невзирая на то что;</a:t>
                      </a:r>
                      <a:endParaRPr lang="ru-RU" sz="1800">
                        <a:effectLst/>
                        <a:latin typeface="Calibri"/>
                        <a:ea typeface="Calibri"/>
                        <a:cs typeface="Times New Roman"/>
                      </a:endParaRPr>
                    </a:p>
                  </a:txBody>
                  <a:tcPr marL="68580" marR="68580" marT="0" marB="0"/>
                </a:tc>
                <a:tc>
                  <a:txBody>
                    <a:bodyPr/>
                    <a:lstStyle/>
                    <a:p>
                      <a:pPr>
                        <a:lnSpc>
                          <a:spcPct val="115000"/>
                        </a:lnSpc>
                        <a:spcAft>
                          <a:spcPts val="0"/>
                        </a:spcAft>
                      </a:pPr>
                      <a:r>
                        <a:rPr lang="ru-RU" sz="1800">
                          <a:solidFill>
                            <a:srgbClr val="111111"/>
                          </a:solidFill>
                          <a:effectLst/>
                          <a:latin typeface="Times New Roman"/>
                          <a:ea typeface="Times New Roman"/>
                          <a:cs typeface="Times New Roman"/>
                        </a:rPr>
                        <a:t>следствия</a:t>
                      </a:r>
                      <a:endParaRPr lang="ru-RU" sz="1800">
                        <a:effectLst/>
                        <a:latin typeface="Calibri"/>
                        <a:ea typeface="Calibri"/>
                        <a:cs typeface="Times New Roman"/>
                      </a:endParaRPr>
                    </a:p>
                  </a:txBody>
                  <a:tcPr marL="68580" marR="68580" marT="0" marB="0"/>
                </a:tc>
              </a:tr>
              <a:tr h="394312">
                <a:tc>
                  <a:txBody>
                    <a:bodyPr/>
                    <a:lstStyle/>
                    <a:p>
                      <a:pPr>
                        <a:lnSpc>
                          <a:spcPct val="115000"/>
                        </a:lnSpc>
                        <a:spcAft>
                          <a:spcPts val="0"/>
                        </a:spcAft>
                      </a:pPr>
                      <a:r>
                        <a:rPr lang="ru-RU" sz="1800" dirty="0">
                          <a:solidFill>
                            <a:srgbClr val="111111"/>
                          </a:solidFill>
                          <a:effectLst/>
                          <a:latin typeface="Times New Roman"/>
                          <a:ea typeface="Times New Roman"/>
                          <a:cs typeface="Times New Roman"/>
                        </a:rPr>
                        <a:t>так что;</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a:solidFill>
                            <a:srgbClr val="111111"/>
                          </a:solidFill>
                          <a:effectLst/>
                          <a:latin typeface="Times New Roman"/>
                          <a:ea typeface="Times New Roman"/>
                          <a:cs typeface="Times New Roman"/>
                        </a:rPr>
                        <a:t>временные</a:t>
                      </a:r>
                      <a:endParaRPr lang="ru-RU" sz="1800" dirty="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dirty="0">
                          <a:solidFill>
                            <a:srgbClr val="111111"/>
                          </a:solidFill>
                          <a:effectLst/>
                          <a:latin typeface="Times New Roman"/>
                          <a:ea typeface="Times New Roman"/>
                          <a:cs typeface="Times New Roman"/>
                        </a:rPr>
                        <a:t>как, как будто, будто, словно, как бы, будто бы, словно как, точно.</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a:solidFill>
                            <a:srgbClr val="111111"/>
                          </a:solidFill>
                          <a:effectLst/>
                          <a:latin typeface="Times New Roman"/>
                          <a:ea typeface="Times New Roman"/>
                          <a:cs typeface="Times New Roman"/>
                        </a:rPr>
                        <a:t>сравнительные</a:t>
                      </a:r>
                      <a:endParaRPr lang="ru-RU" sz="1800" dirty="0">
                        <a:effectLst/>
                        <a:latin typeface="Calibri"/>
                        <a:ea typeface="Calibri"/>
                        <a:cs typeface="Times New Roman"/>
                      </a:endParaRPr>
                    </a:p>
                  </a:txBody>
                  <a:tcPr marL="68580" marR="68580" marT="0" marB="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5951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7957" y="332656"/>
            <a:ext cx="7925652" cy="1296144"/>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Синонимичные  </a:t>
            </a:r>
            <a:b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сочинительные союзы</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361938446"/>
              </p:ext>
            </p:extLst>
          </p:nvPr>
        </p:nvGraphicFramePr>
        <p:xfrm>
          <a:off x="395536" y="1928733"/>
          <a:ext cx="8517632" cy="2593554"/>
        </p:xfrm>
        <a:graphic>
          <a:graphicData uri="http://schemas.openxmlformats.org/drawingml/2006/table">
            <a:tbl>
              <a:tblPr firstRow="1" bandRow="1">
                <a:tableStyleId>{5C22544A-7EE6-4342-B048-85BDC9FD1C3A}</a:tableStyleId>
              </a:tblPr>
              <a:tblGrid>
                <a:gridCol w="5472608"/>
                <a:gridCol w="3045024"/>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Союзы</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Значение</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a:lnSpc>
                          <a:spcPct val="115000"/>
                        </a:lnSpc>
                        <a:spcAft>
                          <a:spcPts val="0"/>
                        </a:spcAft>
                      </a:pPr>
                      <a:r>
                        <a:rPr lang="ru-RU" sz="2200" b="0" i="0" kern="1200" dirty="0" smtClean="0">
                          <a:solidFill>
                            <a:schemeClr val="dk1"/>
                          </a:solidFill>
                          <a:effectLst/>
                          <a:latin typeface="Times New Roman" pitchFamily="18" charset="0"/>
                          <a:ea typeface="+mn-ea"/>
                          <a:cs typeface="Times New Roman" pitchFamily="18" charset="0"/>
                        </a:rPr>
                        <a:t>и, да (= и), тоже, также, не только, но и, и, да(=и), ни-ни, тоже, также;</a:t>
                      </a:r>
                      <a:endParaRPr lang="ru-RU" sz="22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200" dirty="0" smtClean="0">
                          <a:solidFill>
                            <a:srgbClr val="111111"/>
                          </a:solidFill>
                          <a:effectLst/>
                          <a:latin typeface="Times New Roman" pitchFamily="18" charset="0"/>
                          <a:ea typeface="Times New Roman"/>
                          <a:cs typeface="Times New Roman" pitchFamily="18" charset="0"/>
                        </a:rPr>
                        <a:t>соединительные</a:t>
                      </a:r>
                      <a:endParaRPr lang="ru-RU" sz="22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200" b="0" i="0" kern="1200" dirty="0" err="1" smtClean="0">
                          <a:solidFill>
                            <a:schemeClr val="dk1"/>
                          </a:solidFill>
                          <a:effectLst/>
                          <a:latin typeface="Times New Roman" pitchFamily="18" charset="0"/>
                          <a:ea typeface="+mn-ea"/>
                          <a:cs typeface="Times New Roman" pitchFamily="18" charset="0"/>
                        </a:rPr>
                        <a:t>а,но</a:t>
                      </a:r>
                      <a:r>
                        <a:rPr lang="ru-RU" sz="2200" b="0" i="0" kern="1200" dirty="0" smtClean="0">
                          <a:solidFill>
                            <a:schemeClr val="dk1"/>
                          </a:solidFill>
                          <a:effectLst/>
                          <a:latin typeface="Times New Roman" pitchFamily="18" charset="0"/>
                          <a:ea typeface="+mn-ea"/>
                          <a:cs typeface="Times New Roman" pitchFamily="18" charset="0"/>
                        </a:rPr>
                        <a:t>, да (= но), зато, однако;</a:t>
                      </a:r>
                      <a:endParaRPr lang="ru-RU" sz="22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200" dirty="0" smtClean="0">
                          <a:solidFill>
                            <a:srgbClr val="111111"/>
                          </a:solidFill>
                          <a:effectLst/>
                          <a:latin typeface="Times New Roman" pitchFamily="18" charset="0"/>
                          <a:ea typeface="Times New Roman"/>
                          <a:cs typeface="Times New Roman" pitchFamily="18" charset="0"/>
                        </a:rPr>
                        <a:t>противительные</a:t>
                      </a:r>
                      <a:endParaRPr lang="ru-RU" sz="22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200" b="0" i="0" kern="1200" dirty="0" smtClean="0">
                          <a:solidFill>
                            <a:schemeClr val="dk1"/>
                          </a:solidFill>
                          <a:effectLst/>
                          <a:latin typeface="Times New Roman" pitchFamily="18" charset="0"/>
                          <a:ea typeface="+mn-ea"/>
                          <a:cs typeface="Times New Roman" pitchFamily="18" charset="0"/>
                        </a:rPr>
                        <a:t>или (= либо), то … то, не то … не то, то ли … то ли, ли … ли.</a:t>
                      </a:r>
                      <a:endParaRPr lang="ru-RU" sz="22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200" dirty="0" smtClean="0">
                          <a:solidFill>
                            <a:srgbClr val="111111"/>
                          </a:solidFill>
                          <a:effectLst/>
                          <a:latin typeface="Times New Roman" pitchFamily="18" charset="0"/>
                          <a:ea typeface="Calibri"/>
                          <a:cs typeface="Times New Roman" pitchFamily="18" charset="0"/>
                        </a:rPr>
                        <a:t>разделительные</a:t>
                      </a:r>
                      <a:endParaRPr lang="ru-RU" sz="2200" dirty="0">
                        <a:effectLst/>
                        <a:latin typeface="Times New Roman" pitchFamily="18" charset="0"/>
                        <a:ea typeface="Calibri"/>
                        <a:cs typeface="Times New Roman" pitchFamily="18" charset="0"/>
                      </a:endParaRPr>
                    </a:p>
                  </a:txBody>
                  <a:tcPr marL="68580" marR="68580" marT="0" marB="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01322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1964" y="116632"/>
            <a:ext cx="7925652" cy="1008112"/>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Синонимичные  вводные  слова</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1531719440"/>
              </p:ext>
            </p:extLst>
          </p:nvPr>
        </p:nvGraphicFramePr>
        <p:xfrm>
          <a:off x="323528" y="1124744"/>
          <a:ext cx="8517632" cy="5528521"/>
        </p:xfrm>
        <a:graphic>
          <a:graphicData uri="http://schemas.openxmlformats.org/drawingml/2006/table">
            <a:tbl>
              <a:tblPr firstRow="1" bandRow="1">
                <a:tableStyleId>{5C22544A-7EE6-4342-B048-85BDC9FD1C3A}</a:tableStyleId>
              </a:tblPr>
              <a:tblGrid>
                <a:gridCol w="5040560"/>
                <a:gridCol w="3477072"/>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Вводные  слова-синонимы</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Значение</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fontAlgn="base"/>
                      <a:r>
                        <a:rPr lang="ru-RU" sz="1800" b="0" i="0" kern="1200" dirty="0" smtClean="0">
                          <a:solidFill>
                            <a:schemeClr val="dk1"/>
                          </a:solidFill>
                          <a:effectLst/>
                          <a:latin typeface="Times New Roman" pitchFamily="18" charset="0"/>
                          <a:ea typeface="+mn-ea"/>
                          <a:cs typeface="Times New Roman" pitchFamily="18" charset="0"/>
                        </a:rPr>
                        <a:t>Наверное, кажется, возможно, пожалуй, надо думать, по-видимому, скорее всего, надо полагать и т.д.</a:t>
                      </a:r>
                      <a:endParaRPr lang="ru-RU" sz="1800" b="0" i="0" kern="1200" dirty="0">
                        <a:solidFill>
                          <a:schemeClr val="dk1"/>
                        </a:solidFill>
                        <a:effectLst/>
                        <a:latin typeface="Times New Roman" pitchFamily="18" charset="0"/>
                        <a:ea typeface="+mn-ea"/>
                        <a:cs typeface="Times New Roman" pitchFamily="18" charset="0"/>
                      </a:endParaRPr>
                    </a:p>
                  </a:txBody>
                  <a:tcPr marL="68580" marR="68580" marT="0" marB="0"/>
                </a:tc>
                <a:tc>
                  <a:txBody>
                    <a:bodyPr/>
                    <a:lstStyle/>
                    <a:p>
                      <a:pPr>
                        <a:lnSpc>
                          <a:spcPct val="115000"/>
                        </a:lnSpc>
                        <a:spcAft>
                          <a:spcPts val="0"/>
                        </a:spcAft>
                      </a:pPr>
                      <a:r>
                        <a:rPr lang="ru-RU" sz="1800" dirty="0" smtClean="0">
                          <a:solidFill>
                            <a:srgbClr val="111111"/>
                          </a:solidFill>
                          <a:effectLst/>
                          <a:latin typeface="Times New Roman"/>
                          <a:ea typeface="Times New Roman"/>
                          <a:cs typeface="Times New Roman"/>
                        </a:rPr>
                        <a:t>неуверенность</a:t>
                      </a:r>
                      <a:endParaRPr lang="ru-RU" sz="1800" dirty="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Именно, конечно, очевидно, естественно, разумеется</a:t>
                      </a:r>
                      <a:r>
                        <a:rPr lang="ru-RU" sz="1800" b="0" i="0" kern="1200" baseline="0" dirty="0" smtClean="0">
                          <a:solidFill>
                            <a:schemeClr val="dk1"/>
                          </a:solidFill>
                          <a:effectLst/>
                          <a:latin typeface="Times New Roman" pitchFamily="18" charset="0"/>
                          <a:ea typeface="+mn-ea"/>
                          <a:cs typeface="Times New Roman" pitchFamily="18" charset="0"/>
                        </a:rPr>
                        <a:t> </a:t>
                      </a:r>
                      <a:r>
                        <a:rPr lang="ru-RU" sz="1800" b="0" i="0" kern="1200" dirty="0" smtClean="0">
                          <a:solidFill>
                            <a:schemeClr val="dk1"/>
                          </a:solidFill>
                          <a:effectLst/>
                          <a:latin typeface="Times New Roman" pitchFamily="18" charset="0"/>
                          <a:ea typeface="+mn-ea"/>
                          <a:cs typeface="Times New Roman" pitchFamily="18" charset="0"/>
                        </a:rPr>
                        <a:t> и т.д.</a:t>
                      </a:r>
                      <a:endParaRPr lang="ru-RU" sz="18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800" dirty="0" smtClean="0">
                          <a:solidFill>
                            <a:srgbClr val="111111"/>
                          </a:solidFill>
                          <a:effectLst/>
                          <a:latin typeface="Times New Roman"/>
                          <a:ea typeface="Calibri"/>
                          <a:cs typeface="Times New Roman"/>
                        </a:rPr>
                        <a:t>уверенность</a:t>
                      </a:r>
                      <a:endParaRPr lang="ru-RU" sz="1800" dirty="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К сожалению, к счастью, хочется верить, надеемся, думается и т.д.</a:t>
                      </a:r>
                      <a:endParaRPr lang="ru-RU" sz="18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800" dirty="0" smtClean="0">
                          <a:solidFill>
                            <a:srgbClr val="111111"/>
                          </a:solidFill>
                          <a:effectLst/>
                          <a:latin typeface="Times New Roman"/>
                          <a:ea typeface="Times New Roman"/>
                          <a:cs typeface="Times New Roman"/>
                        </a:rPr>
                        <a:t>мнение, чувства автора</a:t>
                      </a:r>
                      <a:endParaRPr lang="ru-RU" sz="1800" dirty="0">
                        <a:effectLst/>
                        <a:latin typeface="Calibri"/>
                        <a:ea typeface="Calibri"/>
                        <a:cs typeface="Times New Roman"/>
                      </a:endParaRPr>
                    </a:p>
                  </a:txBody>
                  <a:tcPr marL="68580" marR="68580" marT="0" marB="0"/>
                </a:tc>
              </a:tr>
              <a:tr h="395730">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Например, так, к примеру, иногда.</a:t>
                      </a:r>
                      <a:endParaRPr lang="ru-RU" sz="18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800" dirty="0" smtClean="0">
                          <a:solidFill>
                            <a:srgbClr val="111111"/>
                          </a:solidFill>
                          <a:effectLst/>
                          <a:latin typeface="Times New Roman"/>
                          <a:ea typeface="Times New Roman"/>
                          <a:cs typeface="Times New Roman"/>
                        </a:rPr>
                        <a:t>иллюстрация примеров сказанного</a:t>
                      </a:r>
                      <a:endParaRPr lang="ru-RU" sz="1800" dirty="0">
                        <a:effectLst/>
                        <a:latin typeface="Calibri"/>
                        <a:ea typeface="Calibri"/>
                        <a:cs typeface="Times New Roman"/>
                      </a:endParaRPr>
                    </a:p>
                  </a:txBody>
                  <a:tcPr marL="68580" marR="68580" marT="0" marB="0"/>
                </a:tc>
              </a:tr>
              <a:tr h="525633">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Тем не менее, напротив, вопреки этому, между тем, наоборот.</a:t>
                      </a:r>
                      <a:endParaRPr lang="ru-RU" sz="18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противоречивость высказанного, когда предыдущее противопоставлено следующему</a:t>
                      </a:r>
                      <a:endParaRPr lang="ru-RU" sz="18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Итак, значит, таким образом, словом, одним словом, так сказать, иными словами, наконец, значит, заметим, отметим и т.д.</a:t>
                      </a:r>
                      <a:endParaRPr lang="ru-RU" sz="18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800" b="0" i="0" kern="1200" dirty="0" smtClean="0">
                          <a:solidFill>
                            <a:schemeClr val="dk1"/>
                          </a:solidFill>
                          <a:effectLst/>
                          <a:latin typeface="Times New Roman" pitchFamily="18" charset="0"/>
                          <a:ea typeface="+mn-ea"/>
                          <a:cs typeface="Times New Roman" pitchFamily="18" charset="0"/>
                        </a:rPr>
                        <a:t>вывод, итог, завершённость сказанного</a:t>
                      </a:r>
                      <a:endParaRPr lang="ru-RU" sz="1800" dirty="0">
                        <a:effectLst/>
                        <a:latin typeface="Times New Roman" pitchFamily="18" charset="0"/>
                        <a:ea typeface="Calibri"/>
                        <a:cs typeface="Times New Roman" pitchFamily="18" charset="0"/>
                      </a:endParaRPr>
                    </a:p>
                  </a:txBody>
                  <a:tcPr marL="68580" marR="68580" marT="0" marB="0"/>
                </a:tc>
              </a:tr>
              <a:tr h="394312">
                <a:tc>
                  <a:txBody>
                    <a:bodyPr/>
                    <a:lstStyle/>
                    <a:p>
                      <a:pPr>
                        <a:lnSpc>
                          <a:spcPct val="115000"/>
                        </a:lnSpc>
                        <a:spcAft>
                          <a:spcPts val="0"/>
                        </a:spcAft>
                      </a:pPr>
                      <a:r>
                        <a:rPr lang="ru-RU" sz="1800" dirty="0" smtClean="0">
                          <a:solidFill>
                            <a:srgbClr val="111111"/>
                          </a:solidFill>
                          <a:effectLst/>
                          <a:latin typeface="Times New Roman"/>
                          <a:ea typeface="Times New Roman"/>
                          <a:cs typeface="Times New Roman"/>
                        </a:rPr>
                        <a:t>Следовательно.</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solidFill>
                            <a:srgbClr val="111111"/>
                          </a:solidFill>
                          <a:effectLst/>
                          <a:latin typeface="Times New Roman"/>
                          <a:ea typeface="Times New Roman"/>
                          <a:cs typeface="Times New Roman"/>
                        </a:rPr>
                        <a:t>следствие</a:t>
                      </a:r>
                      <a:endParaRPr lang="ru-RU" sz="1800" dirty="0">
                        <a:effectLst/>
                        <a:latin typeface="Calibri"/>
                        <a:ea typeface="Calibri"/>
                        <a:cs typeface="Times New Roman"/>
                      </a:endParaRPr>
                    </a:p>
                  </a:txBody>
                  <a:tcPr marL="68580" marR="68580" marT="0" marB="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27817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97957" y="332656"/>
            <a:ext cx="7925652" cy="792088"/>
          </a:xfrm>
        </p:spPr>
        <p:txBody>
          <a:bodyPr>
            <a:normAutofit fontScale="90000"/>
          </a:bodyPr>
          <a:lstStyle/>
          <a:p>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Частицы</a:t>
            </a: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uk-UA"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Text Box 18"/>
          <p:cNvSpPr txBox="1">
            <a:spLocks noChangeArrowheads="1"/>
          </p:cNvSpPr>
          <p:nvPr/>
        </p:nvSpPr>
        <p:spPr bwMode="black">
          <a:xfrm>
            <a:off x="966539" y="419114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30</a:t>
            </a:r>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1248353468"/>
              </p:ext>
            </p:extLst>
          </p:nvPr>
        </p:nvGraphicFramePr>
        <p:xfrm>
          <a:off x="467544" y="1484784"/>
          <a:ext cx="8517632" cy="4205358"/>
        </p:xfrm>
        <a:graphic>
          <a:graphicData uri="http://schemas.openxmlformats.org/drawingml/2006/table">
            <a:tbl>
              <a:tblPr firstRow="1" bandRow="1">
                <a:tableStyleId>{5C22544A-7EE6-4342-B048-85BDC9FD1C3A}</a:tableStyleId>
              </a:tblPr>
              <a:tblGrid>
                <a:gridCol w="5040560"/>
                <a:gridCol w="3477072"/>
              </a:tblGrid>
              <a:tr h="525633">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Частицы</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smtClean="0">
                          <a:solidFill>
                            <a:schemeClr val="tx1"/>
                          </a:solidFill>
                          <a:effectLst/>
                          <a:latin typeface="Times New Roman"/>
                          <a:ea typeface="Calibri"/>
                          <a:cs typeface="Times New Roman"/>
                        </a:rPr>
                        <a:t>Значение</a:t>
                      </a:r>
                      <a:endParaRPr lang="ru-RU" sz="2000" dirty="0">
                        <a:solidFill>
                          <a:schemeClr val="tx1"/>
                        </a:solidFill>
                        <a:effectLst/>
                        <a:latin typeface="Calibri"/>
                        <a:ea typeface="Calibri"/>
                        <a:cs typeface="Times New Roman"/>
                      </a:endParaRPr>
                    </a:p>
                  </a:txBody>
                  <a:tcPr marL="68580" marR="68580" marT="0" marB="0"/>
                </a:tc>
              </a:tr>
              <a:tr h="33846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Даже, лишь, уже, и, ведь</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Times New Roman"/>
                          <a:cs typeface="Times New Roman" pitchFamily="18" charset="0"/>
                        </a:rPr>
                        <a:t>усиление значения</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ru-RU" sz="2000" dirty="0" smtClean="0">
                          <a:effectLst/>
                          <a:latin typeface="Times New Roman" pitchFamily="18" charset="0"/>
                          <a:cs typeface="Times New Roman" pitchFamily="18" charset="0"/>
                        </a:rPr>
                        <a:t>Только, лишь, лишь только, хоть (бы), всего, просто, исключительно, един­ственно.</a:t>
                      </a:r>
                    </a:p>
                  </a:txBody>
                  <a:tcPr anchor="ctr"/>
                </a:tc>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ru-RU" sz="2000" dirty="0" smtClean="0">
                          <a:effectLst/>
                          <a:latin typeface="Times New Roman" pitchFamily="18" charset="0"/>
                          <a:cs typeface="Times New Roman" pitchFamily="18" charset="0"/>
                        </a:rPr>
                        <a:t>выделение, ограничение</a:t>
                      </a:r>
                    </a:p>
                    <a:p>
                      <a:pPr fontAlgn="base"/>
                      <a:endParaRPr lang="ru-RU" sz="2000" dirty="0">
                        <a:effectLst/>
                        <a:latin typeface="Times New Roman" pitchFamily="18" charset="0"/>
                        <a:cs typeface="Times New Roman" pitchFamily="18" charset="0"/>
                      </a:endParaRPr>
                    </a:p>
                  </a:txBody>
                  <a:tcPr anchor="ctr"/>
                </a:tc>
              </a:tr>
              <a:tr h="525633">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Разве, неужели</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вопрос</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Что за, как, просто, ну и, прямо.</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Times New Roman"/>
                          <a:cs typeface="Times New Roman" pitchFamily="18" charset="0"/>
                        </a:rPr>
                        <a:t>восклицание</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Да, точно, так.</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effectLst/>
                          <a:latin typeface="Times New Roman" pitchFamily="18" charset="0"/>
                          <a:ea typeface="Calibri"/>
                          <a:cs typeface="Times New Roman" pitchFamily="18" charset="0"/>
                        </a:rPr>
                        <a:t>утверждение</a:t>
                      </a:r>
                      <a:endParaRPr lang="ru-RU" sz="2000" dirty="0">
                        <a:effectLst/>
                        <a:latin typeface="Times New Roman" pitchFamily="18" charset="0"/>
                        <a:ea typeface="Calibri"/>
                        <a:cs typeface="Times New Roman" pitchFamily="18" charset="0"/>
                      </a:endParaRPr>
                    </a:p>
                  </a:txBody>
                  <a:tcPr marL="68580" marR="68580" marT="0" marB="0"/>
                </a:tc>
              </a:tr>
              <a:tr h="525633">
                <a:tc>
                  <a:txBody>
                    <a:bodyPr/>
                    <a:lstStyle/>
                    <a:p>
                      <a:r>
                        <a:rPr lang="ru-RU" sz="2000" b="0" i="0" kern="1200" dirty="0" smtClean="0">
                          <a:solidFill>
                            <a:schemeClr val="dk1"/>
                          </a:solidFill>
                          <a:effectLst/>
                          <a:latin typeface="Times New Roman" pitchFamily="18" charset="0"/>
                          <a:ea typeface="+mn-ea"/>
                          <a:cs typeface="Times New Roman" pitchFamily="18" charset="0"/>
                        </a:rPr>
                        <a:t>Вряд ли, едва ли.</a:t>
                      </a:r>
                      <a:endParaRPr lang="ru-RU" sz="2000" dirty="0">
                        <a:latin typeface="Times New Roman" pitchFamily="18" charset="0"/>
                        <a:cs typeface="Times New Roman" pitchFamily="18" charset="0"/>
                      </a:endParaRPr>
                    </a:p>
                  </a:txBody>
                  <a:tcPr marL="68580" marR="68580" marT="0" marB="0"/>
                </a:tc>
                <a:tc>
                  <a:txBody>
                    <a:bodyPr/>
                    <a:lstStyle/>
                    <a:p>
                      <a:r>
                        <a:rPr lang="ru-RU" sz="2000" dirty="0" smtClean="0">
                          <a:latin typeface="Times New Roman" pitchFamily="18" charset="0"/>
                          <a:cs typeface="Times New Roman" pitchFamily="18" charset="0"/>
                        </a:rPr>
                        <a:t>сомнение</a:t>
                      </a:r>
                      <a:endParaRPr lang="ru-RU" sz="2000" dirty="0">
                        <a:latin typeface="Times New Roman" pitchFamily="18" charset="0"/>
                        <a:cs typeface="Times New Roman" pitchFamily="18" charset="0"/>
                      </a:endParaRPr>
                    </a:p>
                  </a:txBody>
                  <a:tcPr marL="68580" marR="68580" marT="0" marB="0"/>
                </a:tc>
              </a:tr>
              <a:tr h="525633">
                <a:tc>
                  <a:txBody>
                    <a:bodyPr/>
                    <a:lstStyle/>
                    <a:p>
                      <a:pPr>
                        <a:lnSpc>
                          <a:spcPct val="115000"/>
                        </a:lnSpc>
                        <a:spcAft>
                          <a:spcPts val="0"/>
                        </a:spcAft>
                      </a:pPr>
                      <a:r>
                        <a:rPr lang="ru-RU" sz="2000" b="0" i="0" kern="1200" dirty="0" smtClean="0">
                          <a:solidFill>
                            <a:schemeClr val="dk1"/>
                          </a:solidFill>
                          <a:effectLst/>
                          <a:latin typeface="Times New Roman" pitchFamily="18" charset="0"/>
                          <a:ea typeface="+mn-ea"/>
                          <a:cs typeface="Times New Roman" pitchFamily="18" charset="0"/>
                        </a:rPr>
                        <a:t>Да, давай, давайте, пусть, пускай.</a:t>
                      </a:r>
                      <a:endParaRPr lang="ru-RU" sz="2000"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2000" dirty="0" smtClean="0">
                          <a:solidFill>
                            <a:srgbClr val="111111"/>
                          </a:solidFill>
                          <a:effectLst/>
                          <a:latin typeface="Times New Roman" pitchFamily="18" charset="0"/>
                          <a:ea typeface="Calibri"/>
                          <a:cs typeface="Times New Roman" pitchFamily="18" charset="0"/>
                        </a:rPr>
                        <a:t>призыв к действию</a:t>
                      </a:r>
                      <a:endParaRPr lang="ru-RU" sz="2000" dirty="0">
                        <a:effectLst/>
                        <a:latin typeface="Times New Roman" pitchFamily="18" charset="0"/>
                        <a:ea typeface="Calibri"/>
                        <a:cs typeface="Times New Roman" pitchFamily="18" charset="0"/>
                      </a:endParaRPr>
                    </a:p>
                  </a:txBody>
                  <a:tcPr marL="68580" marR="68580" marT="0" marB="0"/>
                </a:tc>
              </a:tr>
            </a:tbl>
          </a:graphicData>
        </a:graphic>
      </p:graphicFrame>
      <p:pic>
        <p:nvPicPr>
          <p:cNvPr id="13" name="Picture 2" descr="http://testy-klass.ru/wp-content/uploads/2018/09/EGE%60-russkiy-novo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73127" y="5962730"/>
            <a:ext cx="1885950" cy="9144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4780371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TotalTime>
  <Words>2511</Words>
  <Application>Microsoft Office PowerPoint</Application>
  <PresentationFormat>Экран (4:3)</PresentationFormat>
  <Paragraphs>236</Paragraphs>
  <Slides>30</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30</vt:i4>
      </vt:variant>
    </vt:vector>
  </HeadingPairs>
  <TitlesOfParts>
    <vt:vector size="32" baseType="lpstr">
      <vt:lpstr>Тема Office</vt:lpstr>
      <vt:lpstr>Специальное оформление</vt:lpstr>
      <vt:lpstr>Задание 2  Средства связи предложений в тексте</vt:lpstr>
      <vt:lpstr>Формулировка задания 2</vt:lpstr>
      <vt:lpstr>Комментарий к заданию 2</vt:lpstr>
      <vt:lpstr>Слайд 4</vt:lpstr>
      <vt:lpstr>Алгоритм выполнения задания 2</vt:lpstr>
      <vt:lpstr> Синонимичные  подчинительные союзы и союзные  слова </vt:lpstr>
      <vt:lpstr> Синонимичные   сочинительные союзы </vt:lpstr>
      <vt:lpstr> Синонимичные  вводные  слова </vt:lpstr>
      <vt:lpstr> Частицы </vt:lpstr>
      <vt:lpstr> Предлоги </vt:lpstr>
      <vt:lpstr> Слова  других  частей  речи </vt:lpstr>
      <vt:lpstr> Варианты  задания 2 </vt:lpstr>
      <vt:lpstr>Варианты задания 2</vt:lpstr>
      <vt:lpstr>Варианты задания 2</vt:lpstr>
      <vt:lpstr>Варианты задания 2</vt:lpstr>
      <vt:lpstr>Варианты задания 2</vt:lpstr>
      <vt:lpstr> Использование  средств связи </vt:lpstr>
      <vt:lpstr> Использование  средств связи </vt:lpstr>
      <vt:lpstr> Использование  средств связи </vt:lpstr>
      <vt:lpstr>Практикум - 1</vt:lpstr>
      <vt:lpstr>Практикум - 2</vt:lpstr>
      <vt:lpstr>Практикум - 3</vt:lpstr>
      <vt:lpstr>Практикум - 4</vt:lpstr>
      <vt:lpstr>Практикум - 5</vt:lpstr>
      <vt:lpstr>Практикум - 6</vt:lpstr>
      <vt:lpstr>Практикум - 7</vt:lpstr>
      <vt:lpstr>Практикум - 8</vt:lpstr>
      <vt:lpstr>Практикум - 9</vt:lpstr>
      <vt:lpstr>Практикум - 10</vt:lpstr>
      <vt:lpstr>Удачи  на  экзаменах!</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Павел</dc:creator>
  <cp:lastModifiedBy>Артбук</cp:lastModifiedBy>
  <cp:revision>41</cp:revision>
  <dcterms:created xsi:type="dcterms:W3CDTF">2009-01-08T12:15:48Z</dcterms:created>
  <dcterms:modified xsi:type="dcterms:W3CDTF">2019-09-19T17:56:32Z</dcterms:modified>
</cp:coreProperties>
</file>