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543" r:id="rId2"/>
    <p:sldId id="544" r:id="rId3"/>
    <p:sldId id="545" r:id="rId4"/>
    <p:sldId id="547" r:id="rId5"/>
    <p:sldId id="546" r:id="rId6"/>
    <p:sldId id="548" r:id="rId7"/>
    <p:sldId id="549" r:id="rId8"/>
    <p:sldId id="550" r:id="rId9"/>
    <p:sldId id="551" r:id="rId10"/>
    <p:sldId id="552" r:id="rId11"/>
    <p:sldId id="553" r:id="rId12"/>
    <p:sldId id="554" r:id="rId13"/>
    <p:sldId id="555" r:id="rId14"/>
    <p:sldId id="556" r:id="rId15"/>
    <p:sldId id="557" r:id="rId16"/>
    <p:sldId id="558" r:id="rId17"/>
    <p:sldId id="559" r:id="rId18"/>
    <p:sldId id="560" r:id="rId19"/>
    <p:sldId id="561" r:id="rId20"/>
    <p:sldId id="562" r:id="rId21"/>
    <p:sldId id="563" r:id="rId22"/>
    <p:sldId id="564" r:id="rId23"/>
    <p:sldId id="565" r:id="rId24"/>
    <p:sldId id="566" r:id="rId25"/>
    <p:sldId id="567" r:id="rId26"/>
    <p:sldId id="568" r:id="rId27"/>
    <p:sldId id="569" r:id="rId28"/>
    <p:sldId id="570" r:id="rId29"/>
    <p:sldId id="571" r:id="rId30"/>
    <p:sldId id="572" r:id="rId31"/>
    <p:sldId id="573" r:id="rId32"/>
    <p:sldId id="574" r:id="rId33"/>
    <p:sldId id="575" r:id="rId34"/>
    <p:sldId id="576" r:id="rId35"/>
    <p:sldId id="577" r:id="rId36"/>
    <p:sldId id="578" r:id="rId37"/>
    <p:sldId id="579" r:id="rId38"/>
    <p:sldId id="580" r:id="rId39"/>
    <p:sldId id="581" r:id="rId40"/>
    <p:sldId id="582" r:id="rId41"/>
    <p:sldId id="583" r:id="rId42"/>
    <p:sldId id="584" r:id="rId43"/>
    <p:sldId id="585" r:id="rId44"/>
    <p:sldId id="587" r:id="rId45"/>
    <p:sldId id="586" r:id="rId4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DA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3" autoAdjust="0"/>
    <p:restoredTop sz="93689" autoAdjust="0"/>
  </p:normalViewPr>
  <p:slideViewPr>
    <p:cSldViewPr>
      <p:cViewPr varScale="1">
        <p:scale>
          <a:sx n="65" d="100"/>
          <a:sy n="65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26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FB202D-1443-45C7-80A8-96CCECCB396C}" type="doc">
      <dgm:prSet loTypeId="urn:microsoft.com/office/officeart/2005/8/layout/hierarchy6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BB79463-2E43-42C3-B792-5A523753285D}">
      <dgm:prSet phldrT="[Текст]" custT="1"/>
      <dgm:spPr>
        <a:xfrm>
          <a:off x="94257" y="1351573"/>
          <a:ext cx="3312500" cy="563105"/>
        </a:xfrm>
        <a:solidFill>
          <a:srgbClr val="C485D5">
            <a:lumMod val="20000"/>
            <a:lumOff val="80000"/>
          </a:srgb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gm:spPr>
      <dgm:t>
        <a:bodyPr/>
        <a:lstStyle/>
        <a:p>
          <a:r>
            <a:rPr lang="ru-RU" sz="2800" b="1" i="1" dirty="0" smtClean="0">
              <a:solidFill>
                <a:srgbClr val="FF0000"/>
              </a:solidFill>
              <a:latin typeface="Century Gothic" pitchFamily="34" charset="0"/>
              <a:ea typeface="+mn-ea"/>
              <a:cs typeface="+mn-cs"/>
            </a:rPr>
            <a:t>проверяемые</a:t>
          </a:r>
          <a:endParaRPr lang="ru-RU" sz="2800" b="1" i="1" dirty="0">
            <a:solidFill>
              <a:srgbClr val="FF0000"/>
            </a:solidFill>
            <a:latin typeface="Century Gothic" pitchFamily="34" charset="0"/>
            <a:ea typeface="+mn-ea"/>
            <a:cs typeface="+mn-cs"/>
          </a:endParaRPr>
        </a:p>
      </dgm:t>
    </dgm:pt>
    <dgm:pt modelId="{7749DE17-97A9-4963-8368-C56B53A15191}" type="parTrans" cxnId="{39452524-D8F3-4525-8BA9-5285E62F197F}">
      <dgm:prSet/>
      <dgm:spPr>
        <a:xfrm>
          <a:off x="1750507" y="616787"/>
          <a:ext cx="2392896" cy="734785"/>
        </a:xfrm>
        <a:noFill/>
        <a:ln w="25400" cap="flat" cmpd="sng" algn="ctr">
          <a:solidFill>
            <a:srgbClr val="983DB1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99D916EE-B1D5-43F1-BED0-1DA4F484E96C}" type="sibTrans" cxnId="{39452524-D8F3-4525-8BA9-5285E62F197F}">
      <dgm:prSet/>
      <dgm:spPr/>
      <dgm:t>
        <a:bodyPr/>
        <a:lstStyle/>
        <a:p>
          <a:endParaRPr lang="ru-RU"/>
        </a:p>
      </dgm:t>
    </dgm:pt>
    <dgm:pt modelId="{B5595ED6-0C6D-464B-97CF-848928C5EECE}">
      <dgm:prSet phldrT="[Текст]" custT="1"/>
      <dgm:spPr>
        <a:xfrm>
          <a:off x="4442695" y="1365769"/>
          <a:ext cx="3807958" cy="516133"/>
        </a:xfrm>
        <a:solidFill>
          <a:srgbClr val="C485D5">
            <a:lumMod val="20000"/>
            <a:lumOff val="80000"/>
          </a:srgb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gm:spPr>
      <dgm:t>
        <a:bodyPr/>
        <a:lstStyle/>
        <a:p>
          <a:r>
            <a:rPr lang="ru-RU" sz="2800" b="1" i="1" dirty="0" smtClean="0">
              <a:solidFill>
                <a:srgbClr val="FF0000"/>
              </a:solidFill>
              <a:latin typeface="Century Gothic" pitchFamily="34" charset="0"/>
              <a:ea typeface="+mn-ea"/>
              <a:cs typeface="+mn-cs"/>
            </a:rPr>
            <a:t>непроверяемые</a:t>
          </a:r>
          <a:endParaRPr lang="ru-RU" sz="2800" b="1" i="1" dirty="0">
            <a:solidFill>
              <a:srgbClr val="FF0000"/>
            </a:solidFill>
            <a:latin typeface="Century Gothic" pitchFamily="34" charset="0"/>
            <a:ea typeface="+mn-ea"/>
            <a:cs typeface="+mn-cs"/>
          </a:endParaRPr>
        </a:p>
      </dgm:t>
    </dgm:pt>
    <dgm:pt modelId="{9B6A0C52-1853-46F4-BDAA-096096137522}" type="parTrans" cxnId="{C4CDECE4-F9F0-4F06-A1A0-8D4DE56E8A12}">
      <dgm:prSet/>
      <dgm:spPr>
        <a:xfrm>
          <a:off x="4143404" y="616787"/>
          <a:ext cx="2203270" cy="748981"/>
        </a:xfrm>
        <a:noFill/>
        <a:ln w="25400" cap="flat" cmpd="sng" algn="ctr">
          <a:solidFill>
            <a:srgbClr val="983DB1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46044471-BB3B-458B-A7B9-930B2D95F553}" type="sibTrans" cxnId="{C4CDECE4-F9F0-4F06-A1A0-8D4DE56E8A12}">
      <dgm:prSet/>
      <dgm:spPr/>
      <dgm:t>
        <a:bodyPr/>
        <a:lstStyle/>
        <a:p>
          <a:endParaRPr lang="ru-RU"/>
        </a:p>
      </dgm:t>
    </dgm:pt>
    <dgm:pt modelId="{B6214F43-0932-4B69-8D30-2802B15CAE2C}">
      <dgm:prSet phldrT="[Текст]" custT="1"/>
      <dgm:spPr>
        <a:xfrm>
          <a:off x="899671" y="0"/>
          <a:ext cx="6487464" cy="616787"/>
        </a:xfrm>
        <a:solidFill>
          <a:srgbClr val="833498"/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gm:spPr>
      <dgm:t>
        <a:bodyPr/>
        <a:lstStyle/>
        <a:p>
          <a:pPr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dirty="0" smtClean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Безударные гласные в корне</a:t>
          </a:r>
          <a:endParaRPr lang="ru-RU" sz="2800" dirty="0">
            <a:solidFill>
              <a:sysClr val="window" lastClr="FFFFFF"/>
            </a:solidFill>
            <a:latin typeface="Cambria"/>
            <a:ea typeface="+mn-ea"/>
            <a:cs typeface="+mn-cs"/>
          </a:endParaRPr>
        </a:p>
      </dgm:t>
    </dgm:pt>
    <dgm:pt modelId="{641FE6E1-E5EC-478E-A7F8-0E17BFF4C218}" type="sibTrans" cxnId="{0F841F63-4E44-4D84-A6CB-8441F89991DA}">
      <dgm:prSet/>
      <dgm:spPr/>
      <dgm:t>
        <a:bodyPr/>
        <a:lstStyle/>
        <a:p>
          <a:endParaRPr lang="ru-RU"/>
        </a:p>
      </dgm:t>
    </dgm:pt>
    <dgm:pt modelId="{6D9665E4-3975-498D-95D3-1CC71549ABBB}" type="parTrans" cxnId="{0F841F63-4E44-4D84-A6CB-8441F89991DA}">
      <dgm:prSet/>
      <dgm:spPr/>
      <dgm:t>
        <a:bodyPr/>
        <a:lstStyle/>
        <a:p>
          <a:endParaRPr lang="ru-RU"/>
        </a:p>
      </dgm:t>
    </dgm:pt>
    <dgm:pt modelId="{B351D34D-87AB-4D4C-9B80-8D12B0049B5C}" type="pres">
      <dgm:prSet presAssocID="{17FB202D-1443-45C7-80A8-96CCECCB396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F519D43-3DDF-4900-A644-7B094A16AD82}" type="pres">
      <dgm:prSet presAssocID="{17FB202D-1443-45C7-80A8-96CCECCB396C}" presName="hierFlow" presStyleCnt="0"/>
      <dgm:spPr/>
    </dgm:pt>
    <dgm:pt modelId="{F0675E23-6BA2-4B9E-956D-597FC1AB2C18}" type="pres">
      <dgm:prSet presAssocID="{17FB202D-1443-45C7-80A8-96CCECCB396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B29320FB-8BDB-4EFC-AF5F-03FE9ABEC10A}" type="pres">
      <dgm:prSet presAssocID="{B6214F43-0932-4B69-8D30-2802B15CAE2C}" presName="Name14" presStyleCnt="0"/>
      <dgm:spPr/>
    </dgm:pt>
    <dgm:pt modelId="{62B91727-0338-4E5D-BD66-D3D2BA046CBF}" type="pres">
      <dgm:prSet presAssocID="{B6214F43-0932-4B69-8D30-2802B15CAE2C}" presName="level1Shape" presStyleLbl="node0" presStyleIdx="0" presStyleCnt="1" custScaleX="178535" custScaleY="25461" custLinFactNeighborX="-285" custLinFactNeighborY="-38877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61462269-7557-443D-B435-15D1640A814C}" type="pres">
      <dgm:prSet presAssocID="{B6214F43-0932-4B69-8D30-2802B15CAE2C}" presName="hierChild2" presStyleCnt="0"/>
      <dgm:spPr/>
    </dgm:pt>
    <dgm:pt modelId="{E3E98B74-668A-4393-91E4-B2613116C0C0}" type="pres">
      <dgm:prSet presAssocID="{7749DE17-97A9-4963-8368-C56B53A15191}" presName="Name19" presStyleLbl="parChTrans1D2" presStyleIdx="0" presStyleCnt="2"/>
      <dgm:spPr>
        <a:custGeom>
          <a:avLst/>
          <a:gdLst/>
          <a:ahLst/>
          <a:cxnLst/>
          <a:rect l="0" t="0" r="0" b="0"/>
          <a:pathLst>
            <a:path>
              <a:moveTo>
                <a:pt x="2392896" y="0"/>
              </a:moveTo>
              <a:lnTo>
                <a:pt x="2392896" y="367392"/>
              </a:lnTo>
              <a:lnTo>
                <a:pt x="0" y="367392"/>
              </a:lnTo>
              <a:lnTo>
                <a:pt x="0" y="734785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FCB19F44-D613-4AB7-A4F6-96B1B8D1B41B}" type="pres">
      <dgm:prSet presAssocID="{5BB79463-2E43-42C3-B792-5A523753285D}" presName="Name21" presStyleCnt="0"/>
      <dgm:spPr/>
    </dgm:pt>
    <dgm:pt modelId="{593D4529-448C-4FE2-80BF-6A4335F94991}" type="pres">
      <dgm:prSet presAssocID="{5BB79463-2E43-42C3-B792-5A523753285D}" presName="level2Shape" presStyleLbl="node2" presStyleIdx="0" presStyleCnt="2" custScaleX="91160" custScaleY="23245" custLinFactNeighborX="1545" custLinFactNeighborY="-49196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95FA5366-4123-4A58-A3F0-74F006940B72}" type="pres">
      <dgm:prSet presAssocID="{5BB79463-2E43-42C3-B792-5A523753285D}" presName="hierChild3" presStyleCnt="0"/>
      <dgm:spPr/>
    </dgm:pt>
    <dgm:pt modelId="{7ECAD73B-F968-4C3D-ADC6-90038BB3C640}" type="pres">
      <dgm:prSet presAssocID="{9B6A0C52-1853-46F4-BDAA-096096137522}" presName="Name19" presStyleLbl="parChTrans1D2" presStyleIdx="1" presStyleCnt="2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4490"/>
              </a:lnTo>
              <a:lnTo>
                <a:pt x="2203270" y="374490"/>
              </a:lnTo>
              <a:lnTo>
                <a:pt x="2203270" y="748981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4778970C-812C-4352-99D6-250257558328}" type="pres">
      <dgm:prSet presAssocID="{B5595ED6-0C6D-464B-97CF-848928C5EECE}" presName="Name21" presStyleCnt="0"/>
      <dgm:spPr/>
    </dgm:pt>
    <dgm:pt modelId="{6FDAC58A-ED02-4361-9168-19C95DBBF136}" type="pres">
      <dgm:prSet presAssocID="{B5595ED6-0C6D-464B-97CF-848928C5EECE}" presName="level2Shape" presStyleLbl="node2" presStyleIdx="1" presStyleCnt="2" custScaleX="104795" custScaleY="21306" custLinFactNeighborX="54" custLinFactNeighborY="-48610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3271FCF7-B021-4823-B2CE-7C3999715070}" type="pres">
      <dgm:prSet presAssocID="{B5595ED6-0C6D-464B-97CF-848928C5EECE}" presName="hierChild3" presStyleCnt="0"/>
      <dgm:spPr/>
    </dgm:pt>
    <dgm:pt modelId="{17CD2B37-BA62-47DE-BFDC-1567C7C99697}" type="pres">
      <dgm:prSet presAssocID="{17FB202D-1443-45C7-80A8-96CCECCB396C}" presName="bgShapesFlow" presStyleCnt="0"/>
      <dgm:spPr/>
    </dgm:pt>
  </dgm:ptLst>
  <dgm:cxnLst>
    <dgm:cxn modelId="{C4CDECE4-F9F0-4F06-A1A0-8D4DE56E8A12}" srcId="{B6214F43-0932-4B69-8D30-2802B15CAE2C}" destId="{B5595ED6-0C6D-464B-97CF-848928C5EECE}" srcOrd="1" destOrd="0" parTransId="{9B6A0C52-1853-46F4-BDAA-096096137522}" sibTransId="{46044471-BB3B-458B-A7B9-930B2D95F553}"/>
    <dgm:cxn modelId="{7EE6EF31-5321-4133-9E4C-F52513A33BFB}" type="presOf" srcId="{5BB79463-2E43-42C3-B792-5A523753285D}" destId="{593D4529-448C-4FE2-80BF-6A4335F94991}" srcOrd="0" destOrd="0" presId="urn:microsoft.com/office/officeart/2005/8/layout/hierarchy6"/>
    <dgm:cxn modelId="{44CFDC11-A194-421C-AC71-B2109B78444B}" type="presOf" srcId="{17FB202D-1443-45C7-80A8-96CCECCB396C}" destId="{B351D34D-87AB-4D4C-9B80-8D12B0049B5C}" srcOrd="0" destOrd="0" presId="urn:microsoft.com/office/officeart/2005/8/layout/hierarchy6"/>
    <dgm:cxn modelId="{39452524-D8F3-4525-8BA9-5285E62F197F}" srcId="{B6214F43-0932-4B69-8D30-2802B15CAE2C}" destId="{5BB79463-2E43-42C3-B792-5A523753285D}" srcOrd="0" destOrd="0" parTransId="{7749DE17-97A9-4963-8368-C56B53A15191}" sibTransId="{99D916EE-B1D5-43F1-BED0-1DA4F484E96C}"/>
    <dgm:cxn modelId="{4E7A39AF-A37C-4250-926A-C2C1B8D7A78F}" type="presOf" srcId="{B5595ED6-0C6D-464B-97CF-848928C5EECE}" destId="{6FDAC58A-ED02-4361-9168-19C95DBBF136}" srcOrd="0" destOrd="0" presId="urn:microsoft.com/office/officeart/2005/8/layout/hierarchy6"/>
    <dgm:cxn modelId="{EF86DF4D-5ADB-4366-815F-7F2FE6F760A6}" type="presOf" srcId="{B6214F43-0932-4B69-8D30-2802B15CAE2C}" destId="{62B91727-0338-4E5D-BD66-D3D2BA046CBF}" srcOrd="0" destOrd="0" presId="urn:microsoft.com/office/officeart/2005/8/layout/hierarchy6"/>
    <dgm:cxn modelId="{2456DF23-7531-49E0-B636-E1FD1C364508}" type="presOf" srcId="{7749DE17-97A9-4963-8368-C56B53A15191}" destId="{E3E98B74-668A-4393-91E4-B2613116C0C0}" srcOrd="0" destOrd="0" presId="urn:microsoft.com/office/officeart/2005/8/layout/hierarchy6"/>
    <dgm:cxn modelId="{0F841F63-4E44-4D84-A6CB-8441F89991DA}" srcId="{17FB202D-1443-45C7-80A8-96CCECCB396C}" destId="{B6214F43-0932-4B69-8D30-2802B15CAE2C}" srcOrd="0" destOrd="0" parTransId="{6D9665E4-3975-498D-95D3-1CC71549ABBB}" sibTransId="{641FE6E1-E5EC-478E-A7F8-0E17BFF4C218}"/>
    <dgm:cxn modelId="{BD617C2A-39DE-4926-AEEB-BBF393019C6F}" type="presOf" srcId="{9B6A0C52-1853-46F4-BDAA-096096137522}" destId="{7ECAD73B-F968-4C3D-ADC6-90038BB3C640}" srcOrd="0" destOrd="0" presId="urn:microsoft.com/office/officeart/2005/8/layout/hierarchy6"/>
    <dgm:cxn modelId="{C3592B3F-438C-48AC-A370-D3034C08C469}" type="presParOf" srcId="{B351D34D-87AB-4D4C-9B80-8D12B0049B5C}" destId="{7F519D43-3DDF-4900-A644-7B094A16AD82}" srcOrd="0" destOrd="0" presId="urn:microsoft.com/office/officeart/2005/8/layout/hierarchy6"/>
    <dgm:cxn modelId="{CC1898A3-A6B1-405D-A378-2DB1DAD062EF}" type="presParOf" srcId="{7F519D43-3DDF-4900-A644-7B094A16AD82}" destId="{F0675E23-6BA2-4B9E-956D-597FC1AB2C18}" srcOrd="0" destOrd="0" presId="urn:microsoft.com/office/officeart/2005/8/layout/hierarchy6"/>
    <dgm:cxn modelId="{68E64FA9-C63A-40F9-AEA7-37B8AE4C614C}" type="presParOf" srcId="{F0675E23-6BA2-4B9E-956D-597FC1AB2C18}" destId="{B29320FB-8BDB-4EFC-AF5F-03FE9ABEC10A}" srcOrd="0" destOrd="0" presId="urn:microsoft.com/office/officeart/2005/8/layout/hierarchy6"/>
    <dgm:cxn modelId="{D5890EA2-E0A2-49A3-ADDA-91893E14D721}" type="presParOf" srcId="{B29320FB-8BDB-4EFC-AF5F-03FE9ABEC10A}" destId="{62B91727-0338-4E5D-BD66-D3D2BA046CBF}" srcOrd="0" destOrd="0" presId="urn:microsoft.com/office/officeart/2005/8/layout/hierarchy6"/>
    <dgm:cxn modelId="{8A755FDA-A25A-4171-A196-E963A51DC9DF}" type="presParOf" srcId="{B29320FB-8BDB-4EFC-AF5F-03FE9ABEC10A}" destId="{61462269-7557-443D-B435-15D1640A814C}" srcOrd="1" destOrd="0" presId="urn:microsoft.com/office/officeart/2005/8/layout/hierarchy6"/>
    <dgm:cxn modelId="{B0F1A1D1-B13D-403E-9E8D-2060620CB779}" type="presParOf" srcId="{61462269-7557-443D-B435-15D1640A814C}" destId="{E3E98B74-668A-4393-91E4-B2613116C0C0}" srcOrd="0" destOrd="0" presId="urn:microsoft.com/office/officeart/2005/8/layout/hierarchy6"/>
    <dgm:cxn modelId="{4F790D7D-0788-4D73-AE02-1F2D3B38490C}" type="presParOf" srcId="{61462269-7557-443D-B435-15D1640A814C}" destId="{FCB19F44-D613-4AB7-A4F6-96B1B8D1B41B}" srcOrd="1" destOrd="0" presId="urn:microsoft.com/office/officeart/2005/8/layout/hierarchy6"/>
    <dgm:cxn modelId="{E22843EC-C37D-4DDE-AC84-9728EFC2B085}" type="presParOf" srcId="{FCB19F44-D613-4AB7-A4F6-96B1B8D1B41B}" destId="{593D4529-448C-4FE2-80BF-6A4335F94991}" srcOrd="0" destOrd="0" presId="urn:microsoft.com/office/officeart/2005/8/layout/hierarchy6"/>
    <dgm:cxn modelId="{A9F936A6-5327-469A-97E0-FDD03561BC90}" type="presParOf" srcId="{FCB19F44-D613-4AB7-A4F6-96B1B8D1B41B}" destId="{95FA5366-4123-4A58-A3F0-74F006940B72}" srcOrd="1" destOrd="0" presId="urn:microsoft.com/office/officeart/2005/8/layout/hierarchy6"/>
    <dgm:cxn modelId="{60E1347B-C692-455B-857A-0FE54245BDB5}" type="presParOf" srcId="{61462269-7557-443D-B435-15D1640A814C}" destId="{7ECAD73B-F968-4C3D-ADC6-90038BB3C640}" srcOrd="2" destOrd="0" presId="urn:microsoft.com/office/officeart/2005/8/layout/hierarchy6"/>
    <dgm:cxn modelId="{FB78A044-D474-428B-8A95-923ED0316825}" type="presParOf" srcId="{61462269-7557-443D-B435-15D1640A814C}" destId="{4778970C-812C-4352-99D6-250257558328}" srcOrd="3" destOrd="0" presId="urn:microsoft.com/office/officeart/2005/8/layout/hierarchy6"/>
    <dgm:cxn modelId="{DA00AD0E-0668-4F27-8E71-049D88E51310}" type="presParOf" srcId="{4778970C-812C-4352-99D6-250257558328}" destId="{6FDAC58A-ED02-4361-9168-19C95DBBF136}" srcOrd="0" destOrd="0" presId="urn:microsoft.com/office/officeart/2005/8/layout/hierarchy6"/>
    <dgm:cxn modelId="{D91F8DA1-595D-4032-8565-A39EF1577D6E}" type="presParOf" srcId="{4778970C-812C-4352-99D6-250257558328}" destId="{3271FCF7-B021-4823-B2CE-7C3999715070}" srcOrd="1" destOrd="0" presId="urn:microsoft.com/office/officeart/2005/8/layout/hierarchy6"/>
    <dgm:cxn modelId="{CF091DCA-B962-4FBF-ACA1-4E100685DE0C}" type="presParOf" srcId="{B351D34D-87AB-4D4C-9B80-8D12B0049B5C}" destId="{17CD2B37-BA62-47DE-BFDC-1567C7C99697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2B91727-0338-4E5D-BD66-D3D2BA046CBF}">
      <dsp:nvSpPr>
        <dsp:cNvPr id="0" name=""/>
        <dsp:cNvSpPr/>
      </dsp:nvSpPr>
      <dsp:spPr>
        <a:xfrm>
          <a:off x="889315" y="15769"/>
          <a:ext cx="6487464" cy="616787"/>
        </a:xfrm>
        <a:prstGeom prst="roundRect">
          <a:avLst>
            <a:gd name="adj" fmla="val 10000"/>
          </a:avLst>
        </a:prstGeom>
        <a:solidFill>
          <a:srgbClr val="833498"/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Безударные гласные в корне</a:t>
          </a:r>
          <a:endParaRPr lang="ru-RU" sz="2800" kern="1200" dirty="0">
            <a:solidFill>
              <a:sysClr val="window" lastClr="FFFFFF"/>
            </a:solidFill>
            <a:latin typeface="Cambria"/>
            <a:ea typeface="+mn-ea"/>
            <a:cs typeface="+mn-cs"/>
          </a:endParaRPr>
        </a:p>
      </dsp:txBody>
      <dsp:txXfrm>
        <a:off x="889315" y="15769"/>
        <a:ext cx="6487464" cy="616787"/>
      </dsp:txXfrm>
    </dsp:sp>
    <dsp:sp modelId="{E3E98B74-668A-4393-91E4-B2613116C0C0}">
      <dsp:nvSpPr>
        <dsp:cNvPr id="0" name=""/>
        <dsp:cNvSpPr/>
      </dsp:nvSpPr>
      <dsp:spPr>
        <a:xfrm>
          <a:off x="1750507" y="632557"/>
          <a:ext cx="2382540" cy="719016"/>
        </a:xfrm>
        <a:custGeom>
          <a:avLst/>
          <a:gdLst/>
          <a:ahLst/>
          <a:cxnLst/>
          <a:rect l="0" t="0" r="0" b="0"/>
          <a:pathLst>
            <a:path>
              <a:moveTo>
                <a:pt x="2392896" y="0"/>
              </a:moveTo>
              <a:lnTo>
                <a:pt x="2392896" y="367392"/>
              </a:lnTo>
              <a:lnTo>
                <a:pt x="0" y="367392"/>
              </a:lnTo>
              <a:lnTo>
                <a:pt x="0" y="734785"/>
              </a:lnTo>
            </a:path>
          </a:pathLst>
        </a:custGeom>
        <a:noFill/>
        <a:ln w="25400" cap="flat" cmpd="sng" algn="ctr">
          <a:solidFill>
            <a:srgbClr val="983DB1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3D4529-448C-4FE2-80BF-6A4335F94991}">
      <dsp:nvSpPr>
        <dsp:cNvPr id="0" name=""/>
        <dsp:cNvSpPr/>
      </dsp:nvSpPr>
      <dsp:spPr>
        <a:xfrm>
          <a:off x="94257" y="1351573"/>
          <a:ext cx="3312500" cy="563105"/>
        </a:xfrm>
        <a:prstGeom prst="roundRect">
          <a:avLst>
            <a:gd name="adj" fmla="val 10000"/>
          </a:avLst>
        </a:prstGeom>
        <a:solidFill>
          <a:srgbClr val="C485D5">
            <a:lumMod val="20000"/>
            <a:lumOff val="80000"/>
          </a:srgb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solidFill>
                <a:srgbClr val="FF0000"/>
              </a:solidFill>
              <a:latin typeface="Century Gothic" pitchFamily="34" charset="0"/>
              <a:ea typeface="+mn-ea"/>
              <a:cs typeface="+mn-cs"/>
            </a:rPr>
            <a:t>проверяемые</a:t>
          </a:r>
          <a:endParaRPr lang="ru-RU" sz="2800" b="1" i="1" kern="1200" dirty="0">
            <a:solidFill>
              <a:srgbClr val="FF0000"/>
            </a:solidFill>
            <a:latin typeface="Century Gothic" pitchFamily="34" charset="0"/>
            <a:ea typeface="+mn-ea"/>
            <a:cs typeface="+mn-cs"/>
          </a:endParaRPr>
        </a:p>
      </dsp:txBody>
      <dsp:txXfrm>
        <a:off x="94257" y="1351573"/>
        <a:ext cx="3312500" cy="563105"/>
      </dsp:txXfrm>
    </dsp:sp>
    <dsp:sp modelId="{7ECAD73B-F968-4C3D-ADC6-90038BB3C640}">
      <dsp:nvSpPr>
        <dsp:cNvPr id="0" name=""/>
        <dsp:cNvSpPr/>
      </dsp:nvSpPr>
      <dsp:spPr>
        <a:xfrm>
          <a:off x="4133047" y="632557"/>
          <a:ext cx="2213626" cy="7332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4490"/>
              </a:lnTo>
              <a:lnTo>
                <a:pt x="2203270" y="374490"/>
              </a:lnTo>
              <a:lnTo>
                <a:pt x="2203270" y="748981"/>
              </a:lnTo>
            </a:path>
          </a:pathLst>
        </a:custGeom>
        <a:noFill/>
        <a:ln w="25400" cap="flat" cmpd="sng" algn="ctr">
          <a:solidFill>
            <a:srgbClr val="983DB1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DAC58A-ED02-4361-9168-19C95DBBF136}">
      <dsp:nvSpPr>
        <dsp:cNvPr id="0" name=""/>
        <dsp:cNvSpPr/>
      </dsp:nvSpPr>
      <dsp:spPr>
        <a:xfrm>
          <a:off x="4442695" y="1365769"/>
          <a:ext cx="3807958" cy="516133"/>
        </a:xfrm>
        <a:prstGeom prst="roundRect">
          <a:avLst>
            <a:gd name="adj" fmla="val 10000"/>
          </a:avLst>
        </a:prstGeom>
        <a:solidFill>
          <a:srgbClr val="C485D5">
            <a:lumMod val="20000"/>
            <a:lumOff val="80000"/>
          </a:srgb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solidFill>
                <a:srgbClr val="FF0000"/>
              </a:solidFill>
              <a:latin typeface="Century Gothic" pitchFamily="34" charset="0"/>
              <a:ea typeface="+mn-ea"/>
              <a:cs typeface="+mn-cs"/>
            </a:rPr>
            <a:t>непроверяемые</a:t>
          </a:r>
          <a:endParaRPr lang="ru-RU" sz="2800" b="1" i="1" kern="1200" dirty="0">
            <a:solidFill>
              <a:srgbClr val="FF0000"/>
            </a:solidFill>
            <a:latin typeface="Century Gothic" pitchFamily="34" charset="0"/>
            <a:ea typeface="+mn-ea"/>
            <a:cs typeface="+mn-cs"/>
          </a:endParaRPr>
        </a:p>
      </dsp:txBody>
      <dsp:txXfrm>
        <a:off x="4442695" y="1365769"/>
        <a:ext cx="3807958" cy="5161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52D7F4E-FA03-40A6-B38D-BD19601B8873}" type="datetimeFigureOut">
              <a:rPr lang="ru-RU"/>
              <a:pPr/>
              <a:t>24.12.2019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175A94B-13D3-4B65-A0F9-ECC669051F0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45639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556932"/>
            <a:ext cx="8424088" cy="1260000"/>
          </a:xfrm>
        </p:spPr>
        <p:txBody>
          <a:bodyPr/>
          <a:lstStyle>
            <a:lvl1pPr>
              <a:defRPr sz="8000" b="0">
                <a:solidFill>
                  <a:schemeClr val="bg2">
                    <a:lumMod val="25000"/>
                  </a:schemeClr>
                </a:solidFill>
                <a:effectLst/>
                <a:latin typeface="Cassandra" pitchFamily="66" charset="0"/>
                <a:ea typeface="Arial Unicode MS" pitchFamily="34" charset="-128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7180" y="3528591"/>
            <a:ext cx="6400800" cy="1260000"/>
          </a:xfrm>
        </p:spPr>
        <p:txBody>
          <a:bodyPr/>
          <a:lstStyle>
            <a:lvl1pPr marL="0" indent="0" algn="ctr">
              <a:buNone/>
              <a:defRPr sz="3600" i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6241" y="296652"/>
            <a:ext cx="7920000" cy="900113"/>
          </a:xfrm>
        </p:spPr>
        <p:txBody>
          <a:bodyPr/>
          <a:lstStyle>
            <a:lvl1pPr>
              <a:defRPr sz="6000" b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35596" y="1593342"/>
            <a:ext cx="7920000" cy="4428000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296652"/>
            <a:ext cx="7920000" cy="900113"/>
          </a:xfrm>
        </p:spPr>
        <p:txBody>
          <a:bodyPr/>
          <a:lstStyle>
            <a:lvl1pPr>
              <a:defRPr sz="6000" b="0" baseline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935596" y="1593342"/>
            <a:ext cx="7920000" cy="4248000"/>
          </a:xfrm>
        </p:spPr>
        <p:txBody>
          <a:bodyPr/>
          <a:lstStyle>
            <a:lvl1pPr marL="0" indent="0">
              <a:buNone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108000" indent="0">
              <a:buNone/>
              <a:defRPr/>
            </a:lvl2pPr>
            <a:lvl3pPr marL="108000" indent="0">
              <a:buNone/>
              <a:defRPr/>
            </a:lvl3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296652"/>
            <a:ext cx="7920000" cy="900113"/>
          </a:xfrm>
        </p:spPr>
        <p:txBody>
          <a:bodyPr/>
          <a:lstStyle>
            <a:lvl1pPr>
              <a:defRPr sz="6000" b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935596" y="1593342"/>
            <a:ext cx="7920000" cy="4428000"/>
          </a:xfrm>
        </p:spPr>
        <p:txBody>
          <a:bodyPr/>
          <a:lstStyle>
            <a:lvl1pPr marL="342000" indent="-342000">
              <a:buSzPct val="80000"/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741600" indent="-284400">
              <a:buSzPct val="80000"/>
              <a:buFont typeface="Wingdings" pitchFamily="2" charset="2"/>
              <a:buChar char="§"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 marL="1144800" indent="-230400">
              <a:buSzPct val="80000"/>
              <a:buFont typeface="Arial" pitchFamily="34" charset="0"/>
              <a:buChar char="•"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  <a:lvl4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296652"/>
            <a:ext cx="7920000" cy="900113"/>
          </a:xfrm>
        </p:spPr>
        <p:txBody>
          <a:bodyPr/>
          <a:lstStyle>
            <a:lvl1pPr>
              <a:defRPr sz="6000" b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35596" y="1592796"/>
            <a:ext cx="3780000" cy="4428000"/>
          </a:xfrm>
        </p:spPr>
        <p:txBody>
          <a:bodyPr/>
          <a:lstStyle>
            <a:lvl1pPr>
              <a:defRPr sz="320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>
              <a:defRPr sz="2800"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>
              <a:defRPr sz="2400"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6056" y="1592796"/>
            <a:ext cx="3780000" cy="4428000"/>
          </a:xfrm>
        </p:spPr>
        <p:txBody>
          <a:bodyPr/>
          <a:lstStyle>
            <a:lvl1pPr>
              <a:defRPr sz="320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>
              <a:defRPr sz="2800"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>
              <a:defRPr sz="2400"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971550" y="296863"/>
            <a:ext cx="7920038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971550" y="1631950"/>
            <a:ext cx="7920038" cy="442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4" r:id="rId1"/>
    <p:sldLayoutId id="2147483929" r:id="rId2"/>
    <p:sldLayoutId id="2147483930" r:id="rId3"/>
    <p:sldLayoutId id="2147483931" r:id="rId4"/>
    <p:sldLayoutId id="2147483932" r:id="rId5"/>
    <p:sldLayoutId id="2147483933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6000" kern="1200">
          <a:solidFill>
            <a:srgbClr val="4A452A"/>
          </a:solidFill>
          <a:latin typeface="Cassandra" pitchFamily="66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 2" pitchFamily="18" charset="2"/>
        <a:buChar char="·"/>
        <a:defRPr sz="3200" kern="1200">
          <a:solidFill>
            <a:srgbClr val="4A452A"/>
          </a:solidFill>
          <a:latin typeface="+mj-lt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 kern="1200">
          <a:solidFill>
            <a:srgbClr val="4A452A"/>
          </a:solidFill>
          <a:latin typeface="+mj-lt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4A452A"/>
          </a:solidFill>
          <a:latin typeface="+mj-lt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09575" y="836613"/>
            <a:ext cx="8424863" cy="1258887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Урок-практикум по подготовке к ЕГЭ. Правописание гласных в корне слова(задание 9 ). 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4003" y="1016732"/>
            <a:ext cx="842493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семинар, сертификат, сиреневый, стипендия, стремиться, </a:t>
            </a:r>
            <a:r>
              <a:rPr lang="ru-RU" sz="3200" dirty="0" smtClean="0"/>
              <a:t>суверенитет,</a:t>
            </a:r>
            <a:endParaRPr lang="ru-RU" sz="3200" dirty="0"/>
          </a:p>
          <a:p>
            <a:r>
              <a:rPr lang="ru-RU" sz="3200" dirty="0"/>
              <a:t>у</a:t>
            </a:r>
            <a:r>
              <a:rPr lang="ru-RU" sz="3200" dirty="0" smtClean="0"/>
              <a:t>трамбовать,</a:t>
            </a:r>
            <a:endParaRPr lang="ru-RU" sz="3200" dirty="0"/>
          </a:p>
          <a:p>
            <a:r>
              <a:rPr lang="ru-RU" sz="3200" dirty="0"/>
              <a:t>факультет, филармония, </a:t>
            </a:r>
            <a:r>
              <a:rPr lang="ru-RU" sz="3200" dirty="0" smtClean="0"/>
              <a:t>фестиваль,</a:t>
            </a:r>
            <a:endParaRPr lang="ru-RU" sz="3200" dirty="0"/>
          </a:p>
          <a:p>
            <a:r>
              <a:rPr lang="ru-RU" sz="3200" dirty="0"/>
              <a:t>шоколад, шовинизм, шоссе</a:t>
            </a:r>
            <a:r>
              <a:rPr lang="ru-RU" sz="3200" dirty="0" smtClean="0"/>
              <a:t>,</a:t>
            </a:r>
            <a:endParaRPr lang="ru-RU" sz="3200" dirty="0"/>
          </a:p>
          <a:p>
            <a:r>
              <a:rPr lang="ru-RU" sz="3200" dirty="0"/>
              <a:t>экипаж, экспонат, эксперимент, экскаватор, элемент, эксплуатация, экстремальный, экспедиция, эрудиция</a:t>
            </a:r>
          </a:p>
        </p:txBody>
      </p:sp>
    </p:spTree>
    <p:extLst>
      <p:ext uri="{BB962C8B-B14F-4D97-AF65-F5344CB8AC3E}">
        <p14:creationId xmlns="" xmlns:p14="http://schemas.microsoft.com/office/powerpoint/2010/main" val="294219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1331913" y="333375"/>
            <a:ext cx="7561262" cy="655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ru-RU" sz="6000">
                <a:solidFill>
                  <a:srgbClr val="002060"/>
                </a:solidFill>
                <a:latin typeface="Arial Black" pitchFamily="34" charset="0"/>
              </a:rPr>
              <a:t>I.</a:t>
            </a:r>
            <a:r>
              <a:rPr lang="en-US" altLang="ru-RU" sz="600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altLang="ru-RU" sz="6000">
                <a:solidFill>
                  <a:srgbClr val="C00000"/>
                </a:solidFill>
                <a:latin typeface="Arial Black" pitchFamily="34" charset="0"/>
              </a:rPr>
              <a:t>Корни, в которых написание гласной зависит от суффикса, следующего за корнем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1"/>
          <p:cNvSpPr>
            <a:spLocks noChangeArrowheads="1"/>
          </p:cNvSpPr>
          <p:nvPr/>
        </p:nvSpPr>
        <p:spPr bwMode="auto">
          <a:xfrm>
            <a:off x="2195513" y="612775"/>
            <a:ext cx="6264275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742950" algn="just" eaLnBrk="1" hangingPunct="1">
              <a:buFont typeface="Century Schoolbook" pitchFamily="18" charset="0"/>
              <a:buAutoNum type="arabicPeriod"/>
            </a:pPr>
            <a:r>
              <a:rPr lang="ru-RU" altLang="ru-RU" sz="4400" b="1" i="1" dirty="0">
                <a:latin typeface="Arial Black" pitchFamily="34" charset="0"/>
              </a:rPr>
              <a:t>-</a:t>
            </a:r>
            <a:r>
              <a:rPr lang="ru-RU" altLang="ru-RU" sz="4400" b="1" i="1" dirty="0" err="1">
                <a:latin typeface="Arial Black" pitchFamily="34" charset="0"/>
              </a:rPr>
              <a:t>бер</a:t>
            </a:r>
            <a:r>
              <a:rPr lang="ru-RU" altLang="ru-RU" sz="4400" b="1" i="1" dirty="0">
                <a:latin typeface="Arial Black" pitchFamily="34" charset="0"/>
              </a:rPr>
              <a:t>-/-</a:t>
            </a:r>
            <a:r>
              <a:rPr lang="ru-RU" altLang="ru-RU" sz="4400" b="1" i="1" dirty="0" err="1">
                <a:latin typeface="Arial Black" pitchFamily="34" charset="0"/>
              </a:rPr>
              <a:t>бир</a:t>
            </a:r>
            <a:r>
              <a:rPr lang="ru-RU" altLang="ru-RU" sz="4400" b="1" i="1" dirty="0">
                <a:latin typeface="Arial Black" pitchFamily="34" charset="0"/>
              </a:rPr>
              <a:t>-</a:t>
            </a:r>
            <a:endParaRPr lang="ru-RU" altLang="ru-RU" sz="4400" b="1" dirty="0">
              <a:latin typeface="Arial Black" pitchFamily="34" charset="0"/>
            </a:endParaRPr>
          </a:p>
          <a:p>
            <a:pPr marL="742950" indent="-742950" algn="just" eaLnBrk="1" hangingPunct="1">
              <a:buFont typeface="Century Schoolbook" pitchFamily="18" charset="0"/>
              <a:buAutoNum type="arabicPeriod"/>
            </a:pPr>
            <a:r>
              <a:rPr lang="ru-RU" altLang="ru-RU" sz="4400" b="1" i="1" dirty="0">
                <a:latin typeface="Arial Black" pitchFamily="34" charset="0"/>
              </a:rPr>
              <a:t>-</a:t>
            </a:r>
            <a:r>
              <a:rPr lang="ru-RU" altLang="ru-RU" sz="4400" b="1" i="1" dirty="0" err="1">
                <a:latin typeface="Arial Black" pitchFamily="34" charset="0"/>
              </a:rPr>
              <a:t>дер</a:t>
            </a:r>
            <a:r>
              <a:rPr lang="ru-RU" altLang="ru-RU" sz="4400" b="1" i="1" dirty="0">
                <a:latin typeface="Arial Black" pitchFamily="34" charset="0"/>
              </a:rPr>
              <a:t>-/-</a:t>
            </a:r>
            <a:r>
              <a:rPr lang="ru-RU" altLang="ru-RU" sz="4400" b="1" i="1" dirty="0" err="1">
                <a:latin typeface="Arial Black" pitchFamily="34" charset="0"/>
              </a:rPr>
              <a:t>дир</a:t>
            </a:r>
            <a:r>
              <a:rPr lang="ru-RU" altLang="ru-RU" sz="4400" b="1" i="1" dirty="0">
                <a:latin typeface="Arial Black" pitchFamily="34" charset="0"/>
              </a:rPr>
              <a:t>-</a:t>
            </a:r>
            <a:endParaRPr lang="ru-RU" altLang="ru-RU" sz="4400" b="1" dirty="0">
              <a:latin typeface="Arial Black" pitchFamily="34" charset="0"/>
            </a:endParaRPr>
          </a:p>
          <a:p>
            <a:pPr marL="742950" indent="-742950" algn="just" eaLnBrk="1" hangingPunct="1">
              <a:buFont typeface="Century Schoolbook" pitchFamily="18" charset="0"/>
              <a:buAutoNum type="arabicPeriod"/>
            </a:pPr>
            <a:r>
              <a:rPr lang="ru-RU" altLang="ru-RU" sz="4400" b="1" i="1" dirty="0">
                <a:latin typeface="Arial Black" pitchFamily="34" charset="0"/>
              </a:rPr>
              <a:t>-мер-/-мир-</a:t>
            </a:r>
            <a:endParaRPr lang="ru-RU" altLang="ru-RU" sz="4400" b="1" dirty="0">
              <a:latin typeface="Arial Black" pitchFamily="34" charset="0"/>
            </a:endParaRPr>
          </a:p>
          <a:p>
            <a:pPr marL="742950" indent="-742950" algn="just" eaLnBrk="1" hangingPunct="1">
              <a:buFont typeface="Century Schoolbook" pitchFamily="18" charset="0"/>
              <a:buAutoNum type="arabicPeriod"/>
            </a:pPr>
            <a:r>
              <a:rPr lang="ru-RU" altLang="ru-RU" sz="4400" b="1" i="1" dirty="0">
                <a:latin typeface="Arial Black" pitchFamily="34" charset="0"/>
              </a:rPr>
              <a:t>-пер-/-пир-</a:t>
            </a:r>
            <a:endParaRPr lang="ru-RU" altLang="ru-RU" sz="4400" b="1" dirty="0">
              <a:latin typeface="Arial Black" pitchFamily="34" charset="0"/>
            </a:endParaRPr>
          </a:p>
          <a:p>
            <a:pPr marL="742950" indent="-742950" algn="just" eaLnBrk="1" hangingPunct="1">
              <a:buFont typeface="Century Schoolbook" pitchFamily="18" charset="0"/>
              <a:buAutoNum type="arabicPeriod"/>
            </a:pPr>
            <a:r>
              <a:rPr lang="ru-RU" altLang="ru-RU" sz="4400" b="1" i="1" dirty="0">
                <a:latin typeface="Arial Black" pitchFamily="34" charset="0"/>
              </a:rPr>
              <a:t>-тер-/-тир-</a:t>
            </a:r>
            <a:endParaRPr lang="ru-RU" altLang="ru-RU" sz="4400" b="1" dirty="0">
              <a:latin typeface="Arial Black" pitchFamily="34" charset="0"/>
            </a:endParaRPr>
          </a:p>
          <a:p>
            <a:pPr marL="742950" indent="-742950" algn="just" eaLnBrk="1" hangingPunct="1">
              <a:buFont typeface="Century Schoolbook" pitchFamily="18" charset="0"/>
              <a:buAutoNum type="arabicPeriod"/>
            </a:pPr>
            <a:r>
              <a:rPr lang="ru-RU" altLang="ru-RU" sz="4400" b="1" i="1" dirty="0">
                <a:latin typeface="Arial Black" pitchFamily="34" charset="0"/>
              </a:rPr>
              <a:t>-</a:t>
            </a:r>
            <a:r>
              <a:rPr lang="ru-RU" altLang="ru-RU" sz="4400" b="1" i="1" dirty="0" err="1">
                <a:latin typeface="Arial Black" pitchFamily="34" charset="0"/>
              </a:rPr>
              <a:t>блест</a:t>
            </a:r>
            <a:r>
              <a:rPr lang="ru-RU" altLang="ru-RU" sz="4400" b="1" i="1" dirty="0">
                <a:latin typeface="Arial Black" pitchFamily="34" charset="0"/>
              </a:rPr>
              <a:t>-/-</a:t>
            </a:r>
            <a:r>
              <a:rPr lang="ru-RU" altLang="ru-RU" sz="4400" b="1" i="1" dirty="0" err="1">
                <a:latin typeface="Arial Black" pitchFamily="34" charset="0"/>
              </a:rPr>
              <a:t>блист</a:t>
            </a:r>
            <a:r>
              <a:rPr lang="ru-RU" altLang="ru-RU" sz="4400" b="1" i="1" dirty="0">
                <a:latin typeface="Arial Black" pitchFamily="34" charset="0"/>
              </a:rPr>
              <a:t>-</a:t>
            </a:r>
            <a:endParaRPr lang="ru-RU" altLang="ru-RU" sz="4400" b="1" dirty="0">
              <a:latin typeface="Arial Black" pitchFamily="34" charset="0"/>
            </a:endParaRPr>
          </a:p>
          <a:p>
            <a:pPr marL="742950" indent="-742950" algn="just" eaLnBrk="1" hangingPunct="1">
              <a:buFont typeface="Century Schoolbook" pitchFamily="18" charset="0"/>
              <a:buAutoNum type="arabicPeriod"/>
            </a:pPr>
            <a:r>
              <a:rPr lang="ru-RU" altLang="ru-RU" sz="4400" b="1" i="1" dirty="0">
                <a:latin typeface="Arial Black" pitchFamily="34" charset="0"/>
              </a:rPr>
              <a:t>-жег-/-жиг-</a:t>
            </a:r>
            <a:endParaRPr lang="ru-RU" altLang="ru-RU" sz="4400" b="1" dirty="0">
              <a:latin typeface="Arial Black" pitchFamily="34" charset="0"/>
            </a:endParaRPr>
          </a:p>
          <a:p>
            <a:pPr marL="742950" indent="-742950" algn="just" eaLnBrk="1" hangingPunct="1">
              <a:buFont typeface="Century Schoolbook" pitchFamily="18" charset="0"/>
              <a:buAutoNum type="arabicPeriod"/>
            </a:pPr>
            <a:r>
              <a:rPr lang="ru-RU" altLang="ru-RU" sz="4400" b="1" i="1" dirty="0">
                <a:latin typeface="Arial Black" pitchFamily="34" charset="0"/>
              </a:rPr>
              <a:t>-стел-/-</a:t>
            </a:r>
            <a:r>
              <a:rPr lang="ru-RU" altLang="ru-RU" sz="4400" b="1" i="1" dirty="0" err="1">
                <a:latin typeface="Arial Black" pitchFamily="34" charset="0"/>
              </a:rPr>
              <a:t>стил</a:t>
            </a:r>
            <a:r>
              <a:rPr lang="ru-RU" altLang="ru-RU" sz="4400" b="1" i="1" dirty="0">
                <a:latin typeface="Arial Black" pitchFamily="34" charset="0"/>
              </a:rPr>
              <a:t>-</a:t>
            </a:r>
            <a:endParaRPr lang="ru-RU" altLang="ru-RU" sz="4400" b="1" dirty="0">
              <a:latin typeface="Arial Black" pitchFamily="34" charset="0"/>
            </a:endParaRPr>
          </a:p>
          <a:p>
            <a:pPr marL="742950" indent="-742950" algn="just" eaLnBrk="1" hangingPunct="1">
              <a:buFont typeface="Century Schoolbook" pitchFamily="18" charset="0"/>
              <a:buAutoNum type="arabicPeriod"/>
            </a:pPr>
            <a:r>
              <a:rPr lang="ru-RU" altLang="ru-RU" sz="4400" b="1" i="1" dirty="0">
                <a:latin typeface="Arial Black" pitchFamily="34" charset="0"/>
              </a:rPr>
              <a:t>-чет-/-</a:t>
            </a:r>
            <a:r>
              <a:rPr lang="ru-RU" altLang="ru-RU" sz="4400" b="1" i="1" dirty="0" err="1">
                <a:latin typeface="Arial Black" pitchFamily="34" charset="0"/>
              </a:rPr>
              <a:t>чит</a:t>
            </a:r>
            <a:r>
              <a:rPr lang="ru-RU" altLang="ru-RU" sz="4400" b="1" i="1" dirty="0">
                <a:latin typeface="Arial Black" pitchFamily="34" charset="0"/>
              </a:rPr>
              <a:t>-</a:t>
            </a:r>
            <a:endParaRPr lang="ru-RU" altLang="ru-RU" sz="4400" b="1" dirty="0"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2"/>
          <p:cNvSpPr>
            <a:spLocks noChangeArrowheads="1"/>
          </p:cNvSpPr>
          <p:nvPr/>
        </p:nvSpPr>
        <p:spPr bwMode="auto">
          <a:xfrm>
            <a:off x="468313" y="692150"/>
            <a:ext cx="8100131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6000" dirty="0">
                <a:solidFill>
                  <a:srgbClr val="0070C0"/>
                </a:solidFill>
                <a:latin typeface="Arial Black" pitchFamily="34" charset="0"/>
              </a:rPr>
              <a:t>Пишется </a:t>
            </a:r>
            <a:r>
              <a:rPr lang="ru-RU" altLang="ru-RU" sz="6000" dirty="0">
                <a:solidFill>
                  <a:srgbClr val="FF0000"/>
                </a:solidFill>
                <a:latin typeface="Arial Black" pitchFamily="34" charset="0"/>
              </a:rPr>
              <a:t>И</a:t>
            </a:r>
            <a:r>
              <a:rPr lang="ru-RU" altLang="ru-RU" sz="6000" dirty="0">
                <a:solidFill>
                  <a:srgbClr val="0070C0"/>
                </a:solidFill>
                <a:latin typeface="Arial Black" pitchFamily="34" charset="0"/>
              </a:rPr>
              <a:t>, </a:t>
            </a:r>
          </a:p>
          <a:p>
            <a:pPr algn="ctr" eaLnBrk="1" hangingPunct="1"/>
            <a:r>
              <a:rPr lang="ru-RU" altLang="ru-RU" sz="6000" dirty="0">
                <a:solidFill>
                  <a:srgbClr val="0070C0"/>
                </a:solidFill>
                <a:latin typeface="Arial Black" pitchFamily="34" charset="0"/>
              </a:rPr>
              <a:t>если за корнем следует суффикс </a:t>
            </a:r>
            <a:r>
              <a:rPr lang="ru-RU" altLang="ru-RU" sz="6000" b="1" dirty="0">
                <a:solidFill>
                  <a:srgbClr val="FF0000"/>
                </a:solidFill>
                <a:latin typeface="Arial Black" pitchFamily="34" charset="0"/>
              </a:rPr>
              <a:t>-</a:t>
            </a:r>
            <a:r>
              <a:rPr lang="en-US" altLang="ru-RU" sz="6000" b="1" dirty="0">
                <a:solidFill>
                  <a:srgbClr val="FF0000"/>
                </a:solidFill>
                <a:latin typeface="Arial Black" pitchFamily="34" charset="0"/>
              </a:rPr>
              <a:t>â</a:t>
            </a:r>
            <a:r>
              <a:rPr lang="ru-RU" altLang="ru-RU" sz="6000" b="1" dirty="0">
                <a:solidFill>
                  <a:srgbClr val="FF0000"/>
                </a:solidFill>
                <a:latin typeface="Arial Black" pitchFamily="34" charset="0"/>
              </a:rPr>
              <a:t>-</a:t>
            </a:r>
            <a:endParaRPr lang="ru-RU" altLang="ru-RU" sz="6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684213" y="260350"/>
            <a:ext cx="7920037" cy="621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5400" i="1" smtClean="0">
                <a:latin typeface="Arial Black" panose="020B0A04020102020204" pitchFamily="34" charset="0"/>
              </a:rPr>
              <a:t>зам</a:t>
            </a:r>
            <a:r>
              <a:rPr lang="ru-RU" altLang="ru-RU" sz="5400" i="1" u="sng" smtClean="0">
                <a:solidFill>
                  <a:srgbClr val="FF0000"/>
                </a:solidFill>
                <a:latin typeface="Arial Black" panose="020B0A04020102020204" pitchFamily="34" charset="0"/>
              </a:rPr>
              <a:t>и</a:t>
            </a:r>
            <a:r>
              <a:rPr lang="ru-RU" altLang="ru-RU" sz="5400" i="1" smtClean="0">
                <a:latin typeface="Arial Black" panose="020B0A04020102020204" pitchFamily="34" charset="0"/>
              </a:rPr>
              <a:t>р</a:t>
            </a:r>
            <a:r>
              <a:rPr lang="en-US" altLang="ru-RU" sz="5400" i="1" u="dbl" smtClean="0">
                <a:solidFill>
                  <a:srgbClr val="002060"/>
                </a:solidFill>
                <a:latin typeface="Arial Black" panose="020B0A04020102020204" pitchFamily="34" charset="0"/>
              </a:rPr>
              <a:t>â</a:t>
            </a:r>
            <a:r>
              <a:rPr lang="ru-RU" altLang="ru-RU" sz="5400" i="1" smtClean="0">
                <a:latin typeface="Arial Black" panose="020B0A04020102020204" pitchFamily="34" charset="0"/>
              </a:rPr>
              <a:t>ть – </a:t>
            </a:r>
          </a:p>
          <a:p>
            <a:pPr algn="ctr" eaLnBrk="1" hangingPunct="1">
              <a:defRPr/>
            </a:pPr>
            <a:endParaRPr lang="ru-RU" altLang="ru-RU" sz="3200" i="1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 eaLnBrk="1" hangingPunct="1">
              <a:defRPr/>
            </a:pPr>
            <a:r>
              <a:rPr lang="ru-RU" altLang="ru-RU" sz="3200" i="1" smtClean="0">
                <a:solidFill>
                  <a:srgbClr val="002060"/>
                </a:solidFill>
                <a:latin typeface="Arial Black" panose="020B0A04020102020204" pitchFamily="34" charset="0"/>
              </a:rPr>
              <a:t>нет -</a:t>
            </a:r>
            <a:r>
              <a:rPr lang="en-US" altLang="ru-RU" sz="3200" i="1" smtClean="0">
                <a:solidFill>
                  <a:srgbClr val="002060"/>
                </a:solidFill>
                <a:latin typeface="Arial Black" panose="020B0A04020102020204" pitchFamily="34" charset="0"/>
              </a:rPr>
              <a:t>â</a:t>
            </a:r>
            <a:r>
              <a:rPr lang="ru-RU" altLang="ru-RU" sz="3200" i="1" smtClean="0">
                <a:solidFill>
                  <a:srgbClr val="002060"/>
                </a:solidFill>
                <a:latin typeface="Arial Black" panose="020B0A04020102020204" pitchFamily="34" charset="0"/>
              </a:rPr>
              <a:t>-</a:t>
            </a:r>
          </a:p>
          <a:p>
            <a:pPr algn="ctr" eaLnBrk="1" hangingPunct="1">
              <a:defRPr/>
            </a:pPr>
            <a:r>
              <a:rPr lang="ru-RU" altLang="ru-RU" sz="5400" i="1" smtClean="0">
                <a:latin typeface="Arial Black" panose="020B0A04020102020204" pitchFamily="34" charset="0"/>
              </a:rPr>
              <a:t>зам</a:t>
            </a:r>
            <a:r>
              <a:rPr lang="ru-RU" altLang="ru-RU" sz="5400" i="1" u="sng" smtClean="0">
                <a:solidFill>
                  <a:srgbClr val="FF0000"/>
                </a:solidFill>
                <a:latin typeface="Arial Black" panose="020B0A04020102020204" pitchFamily="34" charset="0"/>
              </a:rPr>
              <a:t>е</a:t>
            </a:r>
            <a:r>
              <a:rPr lang="ru-RU" altLang="ru-RU" sz="5400" i="1" smtClean="0">
                <a:latin typeface="Arial Black" panose="020B0A04020102020204" pitchFamily="34" charset="0"/>
              </a:rPr>
              <a:t>реть,</a:t>
            </a:r>
          </a:p>
          <a:p>
            <a:pPr algn="ctr" eaLnBrk="1" hangingPunct="1">
              <a:defRPr/>
            </a:pPr>
            <a:endParaRPr lang="ru-RU" altLang="ru-RU" sz="5400" i="1" smtClean="0">
              <a:latin typeface="Arial Black" panose="020B0A04020102020204" pitchFamily="34" charset="0"/>
            </a:endParaRPr>
          </a:p>
          <a:p>
            <a:pPr algn="ctr" eaLnBrk="1" hangingPunct="1">
              <a:defRPr/>
            </a:pPr>
            <a:r>
              <a:rPr lang="ru-RU" altLang="ru-RU" sz="5400" i="1" smtClean="0">
                <a:latin typeface="Arial Black" panose="020B0A04020102020204" pitchFamily="34" charset="0"/>
              </a:rPr>
              <a:t> бл</a:t>
            </a:r>
            <a:r>
              <a:rPr lang="ru-RU" altLang="ru-RU" sz="5400" i="1" u="sng" smtClean="0">
                <a:solidFill>
                  <a:srgbClr val="FF0000"/>
                </a:solidFill>
                <a:latin typeface="Arial Black" panose="020B0A04020102020204" pitchFamily="34" charset="0"/>
              </a:rPr>
              <a:t>и</a:t>
            </a:r>
            <a:r>
              <a:rPr lang="ru-RU" altLang="ru-RU" sz="5400" i="1" smtClean="0">
                <a:latin typeface="Arial Black" panose="020B0A04020102020204" pitchFamily="34" charset="0"/>
              </a:rPr>
              <a:t>ст</a:t>
            </a:r>
            <a:r>
              <a:rPr lang="en-US" altLang="ru-RU" sz="5400" i="1" u="dbl" smtClean="0">
                <a:solidFill>
                  <a:srgbClr val="002060"/>
                </a:solidFill>
                <a:latin typeface="Arial Black" panose="020B0A04020102020204" pitchFamily="34" charset="0"/>
              </a:rPr>
              <a:t>â</a:t>
            </a:r>
            <a:r>
              <a:rPr lang="ru-RU" altLang="ru-RU" sz="5400" i="1" smtClean="0">
                <a:latin typeface="Arial Black" panose="020B0A04020102020204" pitchFamily="34" charset="0"/>
              </a:rPr>
              <a:t>ть – </a:t>
            </a:r>
          </a:p>
          <a:p>
            <a:pPr algn="ctr" eaLnBrk="1" hangingPunct="1">
              <a:defRPr/>
            </a:pPr>
            <a:endParaRPr lang="ru-RU" altLang="ru-RU" sz="3200" i="1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 eaLnBrk="1" hangingPunct="1">
              <a:defRPr/>
            </a:pPr>
            <a:r>
              <a:rPr lang="ru-RU" altLang="ru-RU" sz="3200" i="1" smtClean="0">
                <a:solidFill>
                  <a:srgbClr val="002060"/>
                </a:solidFill>
                <a:latin typeface="Arial Black" panose="020B0A04020102020204" pitchFamily="34" charset="0"/>
              </a:rPr>
              <a:t>нет -</a:t>
            </a:r>
            <a:r>
              <a:rPr lang="en-US" altLang="ru-RU" sz="3200" i="1" smtClean="0">
                <a:solidFill>
                  <a:srgbClr val="002060"/>
                </a:solidFill>
                <a:latin typeface="Arial Black" panose="020B0A04020102020204" pitchFamily="34" charset="0"/>
              </a:rPr>
              <a:t>â</a:t>
            </a:r>
            <a:r>
              <a:rPr lang="ru-RU" altLang="ru-RU" sz="3200" i="1" smtClean="0">
                <a:solidFill>
                  <a:srgbClr val="002060"/>
                </a:solidFill>
                <a:latin typeface="Arial Black" panose="020B0A04020102020204" pitchFamily="34" charset="0"/>
              </a:rPr>
              <a:t>-</a:t>
            </a:r>
            <a:endParaRPr lang="ru-RU" altLang="ru-RU" sz="3200" i="1" smtClean="0">
              <a:latin typeface="Arial Black" panose="020B0A04020102020204" pitchFamily="34" charset="0"/>
            </a:endParaRPr>
          </a:p>
          <a:p>
            <a:pPr algn="ctr" eaLnBrk="1" hangingPunct="1">
              <a:defRPr/>
            </a:pPr>
            <a:r>
              <a:rPr lang="ru-RU" altLang="ru-RU" sz="5400" i="1" smtClean="0">
                <a:latin typeface="Arial Black" panose="020B0A04020102020204" pitchFamily="34" charset="0"/>
              </a:rPr>
              <a:t>бл</a:t>
            </a:r>
            <a:r>
              <a:rPr lang="ru-RU" altLang="ru-RU" sz="5400" i="1" u="sng" smtClean="0">
                <a:solidFill>
                  <a:srgbClr val="FF0000"/>
                </a:solidFill>
                <a:latin typeface="Arial Black" panose="020B0A04020102020204" pitchFamily="34" charset="0"/>
              </a:rPr>
              <a:t>е</a:t>
            </a:r>
            <a:r>
              <a:rPr lang="ru-RU" altLang="ru-RU" sz="5400" i="1" smtClean="0">
                <a:latin typeface="Arial Black" panose="020B0A04020102020204" pitchFamily="34" charset="0"/>
              </a:rPr>
              <a:t>стеть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1042988" y="1484313"/>
            <a:ext cx="7129462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6600" u="sng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Исключения:</a:t>
            </a:r>
            <a:r>
              <a:rPr lang="ru-RU" altLang="ru-RU" sz="66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 </a:t>
            </a:r>
            <a:r>
              <a:rPr lang="ru-RU" altLang="ru-RU" sz="6600" dirty="0" err="1" smtClean="0">
                <a:solidFill>
                  <a:srgbClr val="00B050"/>
                </a:solidFill>
                <a:latin typeface="Arial Black" panose="020B0A04020102020204" pitchFamily="34" charset="0"/>
              </a:rPr>
              <a:t>соч</a:t>
            </a:r>
            <a:r>
              <a:rPr lang="ru-RU" altLang="ru-RU" sz="6600" u="sng" dirty="0" err="1" smtClean="0">
                <a:solidFill>
                  <a:srgbClr val="00B050"/>
                </a:solidFill>
                <a:latin typeface="Arial Black" panose="020B0A04020102020204" pitchFamily="34" charset="0"/>
              </a:rPr>
              <a:t>е</a:t>
            </a:r>
            <a:r>
              <a:rPr lang="ru-RU" altLang="ru-RU" sz="6600" dirty="0" err="1" smtClean="0">
                <a:solidFill>
                  <a:srgbClr val="00B050"/>
                </a:solidFill>
                <a:latin typeface="Arial Black" panose="020B0A04020102020204" pitchFamily="34" charset="0"/>
              </a:rPr>
              <a:t>т</a:t>
            </a:r>
            <a:r>
              <a:rPr lang="en-US" altLang="ru-RU" sz="6600" u="dbl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â</a:t>
            </a:r>
            <a:r>
              <a:rPr lang="ru-RU" altLang="ru-RU" sz="6600" dirty="0" err="1" smtClean="0">
                <a:solidFill>
                  <a:srgbClr val="00B050"/>
                </a:solidFill>
                <a:latin typeface="Arial Black" panose="020B0A04020102020204" pitchFamily="34" charset="0"/>
              </a:rPr>
              <a:t>ть</a:t>
            </a:r>
            <a:r>
              <a:rPr lang="ru-RU" altLang="ru-RU" sz="66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, </a:t>
            </a:r>
            <a:r>
              <a:rPr lang="ru-RU" altLang="ru-RU" sz="6600" dirty="0" err="1" smtClean="0">
                <a:solidFill>
                  <a:srgbClr val="00B050"/>
                </a:solidFill>
                <a:latin typeface="Arial Black" panose="020B0A04020102020204" pitchFamily="34" charset="0"/>
              </a:rPr>
              <a:t>соч</a:t>
            </a:r>
            <a:r>
              <a:rPr lang="ru-RU" altLang="ru-RU" sz="6600" u="sng" dirty="0" err="1" smtClean="0">
                <a:solidFill>
                  <a:srgbClr val="00B050"/>
                </a:solidFill>
                <a:latin typeface="Arial Black" panose="020B0A04020102020204" pitchFamily="34" charset="0"/>
              </a:rPr>
              <a:t>е</a:t>
            </a:r>
            <a:r>
              <a:rPr lang="ru-RU" altLang="ru-RU" sz="6600" dirty="0" err="1" smtClean="0">
                <a:solidFill>
                  <a:srgbClr val="00B050"/>
                </a:solidFill>
                <a:latin typeface="Arial Black" panose="020B0A04020102020204" pitchFamily="34" charset="0"/>
              </a:rPr>
              <a:t>т</a:t>
            </a:r>
            <a:r>
              <a:rPr lang="en-US" altLang="ru-RU" sz="6600" u="dbl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â</a:t>
            </a:r>
            <a:r>
              <a:rPr lang="ru-RU" altLang="ru-RU" sz="6600" dirty="0" err="1" smtClean="0">
                <a:solidFill>
                  <a:srgbClr val="00B050"/>
                </a:solidFill>
                <a:latin typeface="Arial Black" panose="020B0A04020102020204" pitchFamily="34" charset="0"/>
              </a:rPr>
              <a:t>ние</a:t>
            </a:r>
            <a:endParaRPr lang="ru-RU" altLang="ru-RU" sz="6600" dirty="0" smtClean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24644"/>
            <a:ext cx="896448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b="1" dirty="0" smtClean="0"/>
              <a:t>ОБРАТИТЕ ВНИМАНИЕ!!!</a:t>
            </a:r>
          </a:p>
          <a:p>
            <a:endParaRPr lang="ru-RU" dirty="0" smtClean="0"/>
          </a:p>
          <a:p>
            <a:r>
              <a:rPr lang="ru-RU" sz="2000" b="1" dirty="0" smtClean="0"/>
              <a:t>1)Чередование </a:t>
            </a:r>
            <a:r>
              <a:rPr lang="ru-RU" sz="2000" b="1" i="1" dirty="0" smtClean="0"/>
              <a:t>и</a:t>
            </a:r>
            <a:r>
              <a:rPr lang="ru-RU" sz="2000" b="1" dirty="0" smtClean="0"/>
              <a:t>/</a:t>
            </a:r>
            <a:r>
              <a:rPr lang="ru-RU" sz="2000" b="1" i="1" dirty="0" smtClean="0"/>
              <a:t>е</a:t>
            </a:r>
            <a:r>
              <a:rPr lang="ru-RU" sz="2000" b="1" dirty="0" smtClean="0"/>
              <a:t> в корнях </a:t>
            </a:r>
            <a:r>
              <a:rPr lang="ru-RU" sz="2000" b="1" i="1" dirty="0" smtClean="0"/>
              <a:t>мир-</a:t>
            </a:r>
            <a:r>
              <a:rPr lang="ru-RU" sz="2000" b="1" dirty="0" smtClean="0"/>
              <a:t>/</a:t>
            </a:r>
            <a:r>
              <a:rPr lang="ru-RU" sz="2000" b="1" i="1" dirty="0" smtClean="0"/>
              <a:t>мер-</a:t>
            </a:r>
            <a:r>
              <a:rPr lang="ru-RU" sz="2000" b="1" dirty="0" smtClean="0"/>
              <a:t> характерно только для слов со значениями «мёртвый», «умирать», «замереть, стать неподвижным» и т.п.</a:t>
            </a:r>
          </a:p>
          <a:p>
            <a:r>
              <a:rPr lang="ru-RU" sz="2000" b="1" i="1" dirty="0" smtClean="0"/>
              <a:t>Вымирать – вымереть, замирать – замереть.</a:t>
            </a:r>
            <a:endParaRPr lang="ru-RU" sz="2000" b="1" dirty="0" smtClean="0"/>
          </a:p>
          <a:p>
            <a:r>
              <a:rPr lang="ru-RU" sz="2000" b="1" dirty="0" smtClean="0"/>
              <a:t>В словах с корнем </a:t>
            </a:r>
            <a:r>
              <a:rPr lang="ru-RU" sz="2000" b="1" i="1" dirty="0" smtClean="0"/>
              <a:t>мир-</a:t>
            </a:r>
            <a:r>
              <a:rPr lang="ru-RU" sz="2000" b="1" dirty="0" smtClean="0"/>
              <a:t> со значением «отсутствие войны, вражды» всегда пишется </a:t>
            </a:r>
            <a:r>
              <a:rPr lang="ru-RU" sz="2000" b="1" i="1" dirty="0" smtClean="0"/>
              <a:t>и</a:t>
            </a:r>
            <a:r>
              <a:rPr lang="ru-RU" sz="2000" b="1" dirty="0" smtClean="0"/>
              <a:t>.</a:t>
            </a:r>
          </a:p>
          <a:p>
            <a:r>
              <a:rPr lang="ru-RU" sz="2000" b="1" i="1" dirty="0" smtClean="0"/>
              <a:t>Мир, мирный, усмирять.</a:t>
            </a:r>
            <a:endParaRPr lang="ru-RU" sz="2000" b="1" dirty="0" smtClean="0"/>
          </a:p>
          <a:p>
            <a:r>
              <a:rPr lang="ru-RU" sz="2000" b="1" dirty="0" smtClean="0"/>
              <a:t>В словах с корнем </a:t>
            </a:r>
            <a:r>
              <a:rPr lang="ru-RU" sz="2000" b="1" i="1" dirty="0" smtClean="0"/>
              <a:t>мер-</a:t>
            </a:r>
            <a:r>
              <a:rPr lang="ru-RU" sz="2000" b="1" dirty="0" smtClean="0"/>
              <a:t> со значением «мерить, измерять» всегда пишется </a:t>
            </a:r>
            <a:r>
              <a:rPr lang="ru-RU" sz="2000" b="1" i="1" dirty="0" smtClean="0"/>
              <a:t>е</a:t>
            </a:r>
            <a:r>
              <a:rPr lang="ru-RU" sz="2000" b="1" dirty="0" smtClean="0"/>
              <a:t>.</a:t>
            </a:r>
          </a:p>
          <a:p>
            <a:r>
              <a:rPr lang="ru-RU" sz="2000" b="1" i="1" dirty="0" smtClean="0"/>
              <a:t>Мерить, измерять, примерять платье, мерило.</a:t>
            </a:r>
            <a:endParaRPr lang="ru-RU" sz="2000" b="1" dirty="0" smtClean="0"/>
          </a:p>
          <a:p>
            <a:endParaRPr lang="ru-RU" sz="2000" b="1" dirty="0" smtClean="0"/>
          </a:p>
          <a:p>
            <a:r>
              <a:rPr lang="ru-RU" sz="2000" b="1" dirty="0" smtClean="0"/>
              <a:t>2) Чередование </a:t>
            </a:r>
            <a:r>
              <a:rPr lang="ru-RU" sz="2000" b="1" i="1" dirty="0" smtClean="0"/>
              <a:t>и</a:t>
            </a:r>
            <a:r>
              <a:rPr lang="ru-RU" sz="2000" b="1" dirty="0" smtClean="0"/>
              <a:t>/</a:t>
            </a:r>
            <a:r>
              <a:rPr lang="ru-RU" sz="2000" b="1" i="1" dirty="0" smtClean="0"/>
              <a:t>е</a:t>
            </a:r>
            <a:r>
              <a:rPr lang="ru-RU" sz="2000" b="1" dirty="0" smtClean="0"/>
              <a:t> в корнях </a:t>
            </a:r>
            <a:r>
              <a:rPr lang="ru-RU" sz="2000" b="1" i="1" dirty="0" smtClean="0"/>
              <a:t>пир-</a:t>
            </a:r>
            <a:r>
              <a:rPr lang="ru-RU" sz="2000" b="1" dirty="0" smtClean="0"/>
              <a:t>/</a:t>
            </a:r>
            <a:r>
              <a:rPr lang="ru-RU" sz="2000" b="1" i="1" dirty="0" smtClean="0"/>
              <a:t>пер-</a:t>
            </a:r>
            <a:r>
              <a:rPr lang="ru-RU" sz="2000" b="1" dirty="0" smtClean="0"/>
              <a:t> характерно только для слов со значениями «закрыть», «открыть», «двигать», «выдаться вперёд, выдавиться» и т.п.</a:t>
            </a:r>
          </a:p>
          <a:p>
            <a:r>
              <a:rPr lang="ru-RU" sz="2000" b="1" i="1" dirty="0" smtClean="0"/>
              <a:t>Запирать – запереть, отпирать – отпереть, выпирать – выпереть.</a:t>
            </a:r>
            <a:endParaRPr lang="ru-RU" sz="2000" b="1" dirty="0" smtClean="0"/>
          </a:p>
          <a:p>
            <a:r>
              <a:rPr lang="ru-RU" sz="2000" b="1" dirty="0" smtClean="0"/>
              <a:t>В словах с корнем </a:t>
            </a:r>
            <a:r>
              <a:rPr lang="ru-RU" sz="2000" b="1" i="1" dirty="0" smtClean="0"/>
              <a:t>пир-</a:t>
            </a:r>
            <a:r>
              <a:rPr lang="ru-RU" sz="2000" b="1" dirty="0" smtClean="0"/>
              <a:t> со значением «обильное угощение, пиршество» всегда пишется </a:t>
            </a:r>
            <a:r>
              <a:rPr lang="ru-RU" sz="2000" b="1" i="1" dirty="0" smtClean="0"/>
              <a:t>и</a:t>
            </a:r>
            <a:r>
              <a:rPr lang="ru-RU" sz="2000" b="1" dirty="0" smtClean="0"/>
              <a:t>.</a:t>
            </a:r>
          </a:p>
          <a:p>
            <a:r>
              <a:rPr lang="ru-RU" sz="2000" b="1" i="1" dirty="0" smtClean="0"/>
              <a:t>            Пир, пировать.</a:t>
            </a:r>
            <a:endParaRPr lang="ru-RU" sz="20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1"/>
          <p:cNvSpPr>
            <a:spLocks noChangeArrowheads="1"/>
          </p:cNvSpPr>
          <p:nvPr/>
        </p:nvSpPr>
        <p:spPr bwMode="auto">
          <a:xfrm>
            <a:off x="611188" y="1412875"/>
            <a:ext cx="78486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/>
            <a:r>
              <a:rPr lang="ru-RU" altLang="ru-RU" sz="4800" b="1" i="1">
                <a:solidFill>
                  <a:srgbClr val="0070C0"/>
                </a:solidFill>
                <a:latin typeface="Arial Black" pitchFamily="34" charset="0"/>
              </a:rPr>
              <a:t>10. </a:t>
            </a:r>
            <a:r>
              <a:rPr lang="ru-RU" altLang="ru-RU" sz="6600" b="1" i="1">
                <a:solidFill>
                  <a:srgbClr val="0070C0"/>
                </a:solidFill>
                <a:latin typeface="Arial Black" pitchFamily="34" charset="0"/>
              </a:rPr>
              <a:t>-лаг-/-лож-</a:t>
            </a:r>
            <a:endParaRPr lang="ru-RU" altLang="ru-RU" sz="6600">
              <a:solidFill>
                <a:srgbClr val="0070C0"/>
              </a:solidFill>
              <a:latin typeface="Arial Black" pitchFamily="34" charset="0"/>
            </a:endParaRPr>
          </a:p>
          <a:p>
            <a:pPr algn="just" eaLnBrk="1" hangingPunct="1"/>
            <a:r>
              <a:rPr lang="ru-RU" altLang="ru-RU" sz="4400" b="1" i="1">
                <a:solidFill>
                  <a:srgbClr val="0070C0"/>
                </a:solidFill>
                <a:latin typeface="Arial Black" pitchFamily="34" charset="0"/>
              </a:rPr>
              <a:t>11.  </a:t>
            </a:r>
            <a:r>
              <a:rPr lang="ru-RU" altLang="ru-RU" sz="6600" b="1" i="1">
                <a:solidFill>
                  <a:srgbClr val="0070C0"/>
                </a:solidFill>
                <a:latin typeface="Arial Black" pitchFamily="34" charset="0"/>
              </a:rPr>
              <a:t>-кас-/-кос-</a:t>
            </a:r>
            <a:endParaRPr lang="ru-RU" altLang="ru-RU" sz="660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1"/>
          <p:cNvSpPr>
            <a:spLocks noChangeArrowheads="1"/>
          </p:cNvSpPr>
          <p:nvPr/>
        </p:nvSpPr>
        <p:spPr bwMode="auto">
          <a:xfrm>
            <a:off x="755650" y="549275"/>
            <a:ext cx="7416800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6000" b="1">
                <a:solidFill>
                  <a:srgbClr val="0070C0"/>
                </a:solidFill>
                <a:latin typeface="Arial Black" pitchFamily="34" charset="0"/>
              </a:rPr>
              <a:t>Пишется </a:t>
            </a:r>
            <a:r>
              <a:rPr lang="ru-RU" altLang="ru-RU" sz="6000" b="1">
                <a:solidFill>
                  <a:srgbClr val="FF0000"/>
                </a:solidFill>
                <a:latin typeface="Arial Black" pitchFamily="34" charset="0"/>
              </a:rPr>
              <a:t>А</a:t>
            </a:r>
            <a:r>
              <a:rPr lang="ru-RU" altLang="ru-RU" sz="6000" b="1">
                <a:solidFill>
                  <a:srgbClr val="0070C0"/>
                </a:solidFill>
                <a:latin typeface="Arial Black" pitchFamily="34" charset="0"/>
              </a:rPr>
              <a:t>, </a:t>
            </a:r>
          </a:p>
          <a:p>
            <a:pPr algn="ctr" eaLnBrk="1" hangingPunct="1"/>
            <a:r>
              <a:rPr lang="ru-RU" altLang="ru-RU" sz="6000" b="1">
                <a:solidFill>
                  <a:srgbClr val="0070C0"/>
                </a:solidFill>
                <a:latin typeface="Arial Black" pitchFamily="34" charset="0"/>
              </a:rPr>
              <a:t>если за корнем следует суффикс </a:t>
            </a:r>
            <a:r>
              <a:rPr lang="ru-RU" altLang="ru-RU" sz="6000" b="1">
                <a:solidFill>
                  <a:srgbClr val="FF0000"/>
                </a:solidFill>
                <a:latin typeface="Arial Black" pitchFamily="34" charset="0"/>
              </a:rPr>
              <a:t>-</a:t>
            </a:r>
            <a:r>
              <a:rPr lang="en-US" altLang="ru-RU" sz="6000" b="1">
                <a:solidFill>
                  <a:srgbClr val="FF0000"/>
                </a:solidFill>
                <a:latin typeface="Arial Black" pitchFamily="34" charset="0"/>
              </a:rPr>
              <a:t>â</a:t>
            </a:r>
            <a:r>
              <a:rPr lang="ru-RU" altLang="ru-RU" sz="6000" b="1">
                <a:solidFill>
                  <a:srgbClr val="FF0000"/>
                </a:solidFill>
                <a:latin typeface="Arial Black" pitchFamily="34" charset="0"/>
              </a:rPr>
              <a:t>-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одержимое 2"/>
          <p:cNvSpPr>
            <a:spLocks noGrp="1"/>
          </p:cNvSpPr>
          <p:nvPr>
            <p:ph idx="1"/>
          </p:nvPr>
        </p:nvSpPr>
        <p:spPr>
          <a:xfrm>
            <a:off x="117475" y="179388"/>
            <a:ext cx="8836025" cy="6678612"/>
          </a:xfrm>
        </p:spPr>
        <p:txBody>
          <a:bodyPr/>
          <a:lstStyle/>
          <a:p>
            <a:pPr indent="457200" algn="just">
              <a:spcBef>
                <a:spcPct val="0"/>
              </a:spcBef>
              <a:buFont typeface="Wingdings 2" pitchFamily="18" charset="2"/>
              <a:buNone/>
            </a:pP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Bef>
                <a:spcPct val="0"/>
              </a:spcBef>
              <a:buFont typeface="Wingdings 2" pitchFamily="18" charset="2"/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Задание 9 формулируется следующим образом:</a:t>
            </a:r>
          </a:p>
          <a:p>
            <a:pPr indent="457200">
              <a:spcBef>
                <a:spcPct val="0"/>
              </a:spcBef>
              <a:buNone/>
            </a:pPr>
            <a:endParaRPr lang="ru-RU" sz="2800" b="1" i="1" dirty="0" smtClean="0">
              <a:solidFill>
                <a:schemeClr val="tx1"/>
              </a:solidFill>
            </a:endParaRPr>
          </a:p>
          <a:p>
            <a:pPr indent="457200">
              <a:spcBef>
                <a:spcPct val="0"/>
              </a:spcBef>
              <a:buNone/>
            </a:pPr>
            <a:r>
              <a:rPr lang="ru-RU" sz="2800" b="1" i="1" dirty="0" smtClean="0">
                <a:solidFill>
                  <a:schemeClr val="tx1"/>
                </a:solidFill>
              </a:rPr>
              <a:t>Укажите варианты ответов, в которых во всех словах одного ряда пропущена безударная чередующаяся гласная корня. Запишите номера ответов.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800100" indent="-457200">
              <a:spcBef>
                <a:spcPct val="0"/>
              </a:spcBef>
              <a:buNone/>
            </a:pP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800100" indent="-457200">
              <a:spcBef>
                <a:spcPct val="0"/>
              </a:spcBef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Варианты заданий</a:t>
            </a:r>
          </a:p>
          <a:p>
            <a:pPr marL="800100" indent="-4572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безударная проверяемая гласная корня</a:t>
            </a:r>
          </a:p>
          <a:p>
            <a:pPr marL="800100" indent="-4572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безударная непроверяемая гласная корня.</a:t>
            </a:r>
          </a:p>
          <a:p>
            <a:pPr marL="800100" indent="-4572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безударная чередующаяся гласная корня</a:t>
            </a:r>
          </a:p>
          <a:p>
            <a:pPr indent="0">
              <a:spcBef>
                <a:spcPct val="0"/>
              </a:spcBef>
              <a:buNone/>
            </a:pP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1331913" y="188913"/>
            <a:ext cx="7704137" cy="634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just" eaLnBrk="1" hangingPunct="1">
              <a:defRPr/>
            </a:pPr>
            <a:r>
              <a:rPr lang="ru-RU" altLang="ru-RU" sz="6000" b="1" i="1" smtClean="0">
                <a:solidFill>
                  <a:srgbClr val="0070C0"/>
                </a:solidFill>
                <a:latin typeface="Arial Black" panose="020B0A04020102020204" pitchFamily="34" charset="0"/>
              </a:rPr>
              <a:t>к</a:t>
            </a:r>
            <a:r>
              <a:rPr lang="ru-RU" altLang="ru-RU" sz="6000" b="1" i="1" u="sng" smtClean="0">
                <a:solidFill>
                  <a:srgbClr val="FF0000"/>
                </a:solidFill>
                <a:latin typeface="Arial Black" panose="020B0A04020102020204" pitchFamily="34" charset="0"/>
              </a:rPr>
              <a:t>а</a:t>
            </a:r>
            <a:r>
              <a:rPr lang="ru-RU" altLang="ru-RU" sz="6000" b="1" i="1" smtClean="0">
                <a:solidFill>
                  <a:srgbClr val="0070C0"/>
                </a:solidFill>
                <a:latin typeface="Arial Black" panose="020B0A04020102020204" pitchFamily="34" charset="0"/>
              </a:rPr>
              <a:t>с</a:t>
            </a:r>
            <a:r>
              <a:rPr lang="en-US" altLang="ru-RU" sz="6000" b="1" i="1" u="dbl" smtClean="0">
                <a:solidFill>
                  <a:srgbClr val="0070C0"/>
                </a:solidFill>
                <a:latin typeface="Arial Black" panose="020B0A04020102020204" pitchFamily="34" charset="0"/>
              </a:rPr>
              <a:t>â</a:t>
            </a:r>
            <a:r>
              <a:rPr lang="ru-RU" altLang="ru-RU" sz="6000" b="1" i="1" smtClean="0">
                <a:solidFill>
                  <a:srgbClr val="0070C0"/>
                </a:solidFill>
                <a:latin typeface="Arial Black" panose="020B0A04020102020204" pitchFamily="34" charset="0"/>
              </a:rPr>
              <a:t>ться </a:t>
            </a:r>
          </a:p>
          <a:p>
            <a:pPr algn="just" eaLnBrk="1" hangingPunct="1">
              <a:defRPr/>
            </a:pPr>
            <a:r>
              <a:rPr lang="ru-RU" altLang="ru-RU" sz="2800" b="1" i="1" smtClean="0">
                <a:solidFill>
                  <a:srgbClr val="0070C0"/>
                </a:solidFill>
                <a:latin typeface="Arial Black" panose="020B0A04020102020204" pitchFamily="34" charset="0"/>
              </a:rPr>
              <a:t>    </a:t>
            </a:r>
          </a:p>
          <a:p>
            <a:pPr algn="just" eaLnBrk="1" hangingPunct="1">
              <a:defRPr/>
            </a:pPr>
            <a:r>
              <a:rPr lang="ru-RU" altLang="ru-RU" sz="2800" b="1" i="1" smtClean="0">
                <a:solidFill>
                  <a:srgbClr val="002060"/>
                </a:solidFill>
                <a:latin typeface="Arial Black" panose="020B0A04020102020204" pitchFamily="34" charset="0"/>
              </a:rPr>
              <a:t>  нет -</a:t>
            </a:r>
            <a:r>
              <a:rPr lang="en-US" altLang="ru-RU" sz="2800" b="1" i="1" smtClean="0">
                <a:solidFill>
                  <a:srgbClr val="002060"/>
                </a:solidFill>
                <a:latin typeface="Arial Black" panose="020B0A04020102020204" pitchFamily="34" charset="0"/>
              </a:rPr>
              <a:t>â-</a:t>
            </a:r>
            <a:endParaRPr lang="ru-RU" altLang="ru-RU" sz="2800" b="1" i="1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just" eaLnBrk="1" hangingPunct="1">
              <a:defRPr/>
            </a:pPr>
            <a:r>
              <a:rPr lang="ru-RU" altLang="ru-RU" sz="6000" b="1" i="1" smtClean="0">
                <a:solidFill>
                  <a:srgbClr val="0070C0"/>
                </a:solidFill>
                <a:latin typeface="Arial Black" panose="020B0A04020102020204" pitchFamily="34" charset="0"/>
              </a:rPr>
              <a:t>к</a:t>
            </a:r>
            <a:r>
              <a:rPr lang="ru-RU" altLang="ru-RU" sz="6000" b="1" i="1" u="sng" smtClean="0">
                <a:solidFill>
                  <a:srgbClr val="FF0000"/>
                </a:solidFill>
                <a:latin typeface="Arial Black" panose="020B0A04020102020204" pitchFamily="34" charset="0"/>
              </a:rPr>
              <a:t>о</a:t>
            </a:r>
            <a:r>
              <a:rPr lang="ru-RU" altLang="ru-RU" sz="6000" b="1" i="1" smtClean="0">
                <a:solidFill>
                  <a:srgbClr val="0070C0"/>
                </a:solidFill>
                <a:latin typeface="Arial Black" panose="020B0A04020102020204" pitchFamily="34" charset="0"/>
              </a:rPr>
              <a:t>снуться</a:t>
            </a:r>
            <a:r>
              <a:rPr lang="ru-RU" altLang="ru-RU" sz="5400" b="1" i="1" smtClean="0">
                <a:solidFill>
                  <a:srgbClr val="0070C0"/>
                </a:solidFill>
                <a:latin typeface="Arial Black" panose="020B0A04020102020204" pitchFamily="34" charset="0"/>
              </a:rPr>
              <a:t>,</a:t>
            </a:r>
            <a:endParaRPr lang="ru-RU" altLang="ru-RU" sz="5400" b="1" smtClean="0">
              <a:solidFill>
                <a:srgbClr val="0070C0"/>
              </a:solidFill>
              <a:latin typeface="Arial Black" panose="020B0A04020102020204" pitchFamily="34" charset="0"/>
            </a:endParaRPr>
          </a:p>
          <a:p>
            <a:pPr algn="just" eaLnBrk="1" hangingPunct="1">
              <a:defRPr/>
            </a:pPr>
            <a:r>
              <a:rPr lang="ru-RU" altLang="ru-RU" sz="5400" b="1" i="1" smtClean="0">
                <a:solidFill>
                  <a:srgbClr val="0070C0"/>
                </a:solidFill>
                <a:latin typeface="Arial Black" panose="020B0A04020102020204" pitchFamily="34" charset="0"/>
              </a:rPr>
              <a:t>   </a:t>
            </a:r>
          </a:p>
          <a:p>
            <a:pPr algn="just" eaLnBrk="1" hangingPunct="1">
              <a:defRPr/>
            </a:pPr>
            <a:r>
              <a:rPr lang="ru-RU" altLang="ru-RU" sz="6000" b="1" i="1" smtClean="0">
                <a:solidFill>
                  <a:srgbClr val="0070C0"/>
                </a:solidFill>
                <a:latin typeface="Arial Black" panose="020B0A04020102020204" pitchFamily="34" charset="0"/>
              </a:rPr>
              <a:t>предл</a:t>
            </a:r>
            <a:r>
              <a:rPr lang="ru-RU" altLang="ru-RU" sz="6000" b="1" i="1" u="sng" smtClean="0">
                <a:solidFill>
                  <a:srgbClr val="FF0000"/>
                </a:solidFill>
                <a:latin typeface="Arial Black" panose="020B0A04020102020204" pitchFamily="34" charset="0"/>
              </a:rPr>
              <a:t>а</a:t>
            </a:r>
            <a:r>
              <a:rPr lang="ru-RU" altLang="ru-RU" sz="6000" b="1" i="1" smtClean="0">
                <a:solidFill>
                  <a:srgbClr val="0070C0"/>
                </a:solidFill>
                <a:latin typeface="Arial Black" panose="020B0A04020102020204" pitchFamily="34" charset="0"/>
              </a:rPr>
              <a:t>г</a:t>
            </a:r>
            <a:r>
              <a:rPr lang="en-US" altLang="ru-RU" sz="6000" b="1" i="1" u="dbl" smtClean="0">
                <a:solidFill>
                  <a:srgbClr val="0070C0"/>
                </a:solidFill>
                <a:latin typeface="Arial Black" panose="020B0A04020102020204" pitchFamily="34" charset="0"/>
              </a:rPr>
              <a:t>â</a:t>
            </a:r>
            <a:r>
              <a:rPr lang="ru-RU" altLang="ru-RU" sz="6000" b="1" i="1" smtClean="0">
                <a:solidFill>
                  <a:srgbClr val="0070C0"/>
                </a:solidFill>
                <a:latin typeface="Arial Black" panose="020B0A04020102020204" pitchFamily="34" charset="0"/>
              </a:rPr>
              <a:t>ть</a:t>
            </a:r>
          </a:p>
          <a:p>
            <a:pPr algn="just" eaLnBrk="1" hangingPunct="1">
              <a:defRPr/>
            </a:pPr>
            <a:r>
              <a:rPr lang="ru-RU" altLang="ru-RU" sz="2800" b="1" i="1" smtClean="0">
                <a:solidFill>
                  <a:srgbClr val="0070C0"/>
                </a:solidFill>
                <a:latin typeface="Arial Black" panose="020B0A04020102020204" pitchFamily="34" charset="0"/>
              </a:rPr>
              <a:t>                   </a:t>
            </a:r>
          </a:p>
          <a:p>
            <a:pPr algn="just" eaLnBrk="1" hangingPunct="1">
              <a:defRPr/>
            </a:pPr>
            <a:r>
              <a:rPr lang="ru-RU" altLang="ru-RU" sz="2800" b="1" i="1" smtClean="0">
                <a:solidFill>
                  <a:srgbClr val="0070C0"/>
                </a:solidFill>
                <a:latin typeface="Arial Black" panose="020B0A04020102020204" pitchFamily="34" charset="0"/>
              </a:rPr>
              <a:t>                     </a:t>
            </a:r>
            <a:r>
              <a:rPr lang="ru-RU" altLang="ru-RU" sz="2800" b="1" i="1" smtClean="0">
                <a:solidFill>
                  <a:srgbClr val="002060"/>
                </a:solidFill>
                <a:latin typeface="Arial Black" panose="020B0A04020102020204" pitchFamily="34" charset="0"/>
              </a:rPr>
              <a:t>нет -</a:t>
            </a:r>
            <a:r>
              <a:rPr lang="en-US" altLang="ru-RU" sz="2800" b="1" i="1" smtClean="0">
                <a:solidFill>
                  <a:srgbClr val="002060"/>
                </a:solidFill>
                <a:latin typeface="Arial Black" panose="020B0A04020102020204" pitchFamily="34" charset="0"/>
              </a:rPr>
              <a:t>â-</a:t>
            </a:r>
            <a:endParaRPr lang="ru-RU" altLang="ru-RU" sz="2800" b="1" i="1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just" eaLnBrk="1" hangingPunct="1">
              <a:defRPr/>
            </a:pPr>
            <a:r>
              <a:rPr lang="ru-RU" altLang="ru-RU" sz="5400" b="1" i="1" smtClean="0">
                <a:solidFill>
                  <a:srgbClr val="0070C0"/>
                </a:solidFill>
                <a:latin typeface="Arial Black" panose="020B0A04020102020204" pitchFamily="34" charset="0"/>
              </a:rPr>
              <a:t> </a:t>
            </a:r>
            <a:r>
              <a:rPr lang="ru-RU" altLang="ru-RU" sz="6000" b="1" i="1" smtClean="0">
                <a:solidFill>
                  <a:srgbClr val="0070C0"/>
                </a:solidFill>
                <a:latin typeface="Arial Black" panose="020B0A04020102020204" pitchFamily="34" charset="0"/>
              </a:rPr>
              <a:t>предл</a:t>
            </a:r>
            <a:r>
              <a:rPr lang="ru-RU" altLang="ru-RU" sz="6000" b="1" i="1" u="sng" smtClean="0">
                <a:solidFill>
                  <a:srgbClr val="FF0000"/>
                </a:solidFill>
                <a:latin typeface="Arial Black" panose="020B0A04020102020204" pitchFamily="34" charset="0"/>
              </a:rPr>
              <a:t>о</a:t>
            </a:r>
            <a:r>
              <a:rPr lang="ru-RU" altLang="ru-RU" sz="6000" b="1" i="1" smtClean="0">
                <a:solidFill>
                  <a:srgbClr val="0070C0"/>
                </a:solidFill>
                <a:latin typeface="Arial Black" panose="020B0A04020102020204" pitchFamily="34" charset="0"/>
              </a:rPr>
              <a:t>жить</a:t>
            </a:r>
            <a:endParaRPr lang="ru-RU" altLang="ru-RU" sz="6000" b="1" smtClean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2"/>
          <p:cNvSpPr>
            <a:spLocks noChangeArrowheads="1"/>
          </p:cNvSpPr>
          <p:nvPr/>
        </p:nvSpPr>
        <p:spPr bwMode="auto">
          <a:xfrm>
            <a:off x="1116013" y="1052513"/>
            <a:ext cx="76327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ru-RU" sz="6000" b="1">
                <a:solidFill>
                  <a:srgbClr val="002060"/>
                </a:solidFill>
                <a:latin typeface="Arial Black" pitchFamily="34" charset="0"/>
              </a:rPr>
              <a:t>II.</a:t>
            </a:r>
            <a:r>
              <a:rPr lang="en-US" altLang="ru-RU" sz="6000" b="1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altLang="ru-RU" sz="6000" b="1">
                <a:solidFill>
                  <a:srgbClr val="C00000"/>
                </a:solidFill>
                <a:latin typeface="Arial Black" pitchFamily="34" charset="0"/>
              </a:rPr>
              <a:t>Корни, </a:t>
            </a:r>
          </a:p>
          <a:p>
            <a:pPr algn="ctr" eaLnBrk="1" hangingPunct="1"/>
            <a:r>
              <a:rPr lang="ru-RU" altLang="ru-RU" sz="6000" b="1">
                <a:solidFill>
                  <a:srgbClr val="C00000"/>
                </a:solidFill>
                <a:latin typeface="Arial Black" pitchFamily="34" charset="0"/>
              </a:rPr>
              <a:t>в которых написание гласной зависит от ударения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1"/>
          <p:cNvSpPr>
            <a:spLocks noChangeArrowheads="1"/>
          </p:cNvSpPr>
          <p:nvPr/>
        </p:nvSpPr>
        <p:spPr bwMode="auto">
          <a:xfrm>
            <a:off x="971550" y="908050"/>
            <a:ext cx="72009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/>
            <a:r>
              <a:rPr lang="ru-RU" altLang="ru-RU" sz="3600">
                <a:solidFill>
                  <a:srgbClr val="0070C0"/>
                </a:solidFill>
                <a:latin typeface="Arial Black" pitchFamily="34" charset="0"/>
              </a:rPr>
              <a:t>12.</a:t>
            </a:r>
            <a:r>
              <a:rPr lang="ru-RU" altLang="ru-RU" sz="6000">
                <a:solidFill>
                  <a:srgbClr val="0070C0"/>
                </a:solidFill>
                <a:latin typeface="Arial Black" pitchFamily="34" charset="0"/>
              </a:rPr>
              <a:t>-</a:t>
            </a:r>
            <a:r>
              <a:rPr lang="ru-RU" altLang="ru-RU" sz="6000" b="1" i="1">
                <a:solidFill>
                  <a:srgbClr val="0070C0"/>
                </a:solidFill>
                <a:latin typeface="Arial Black" pitchFamily="34" charset="0"/>
              </a:rPr>
              <a:t>гар-/-гор-</a:t>
            </a:r>
            <a:endParaRPr lang="ru-RU" altLang="ru-RU" sz="6000">
              <a:solidFill>
                <a:srgbClr val="0070C0"/>
              </a:solidFill>
              <a:latin typeface="Arial Black" pitchFamily="34" charset="0"/>
            </a:endParaRPr>
          </a:p>
          <a:p>
            <a:pPr algn="just" eaLnBrk="1" hangingPunct="1"/>
            <a:r>
              <a:rPr lang="ru-RU" altLang="ru-RU" sz="3600" b="1">
                <a:solidFill>
                  <a:srgbClr val="0070C0"/>
                </a:solidFill>
                <a:latin typeface="Arial Black" pitchFamily="34" charset="0"/>
              </a:rPr>
              <a:t>13.</a:t>
            </a:r>
            <a:r>
              <a:rPr lang="ru-RU" altLang="ru-RU" sz="6000" b="1" i="1">
                <a:solidFill>
                  <a:srgbClr val="0070C0"/>
                </a:solidFill>
                <a:latin typeface="Arial Black" pitchFamily="34" charset="0"/>
              </a:rPr>
              <a:t>-клан-/-клон-</a:t>
            </a:r>
            <a:endParaRPr lang="ru-RU" altLang="ru-RU" sz="6000">
              <a:solidFill>
                <a:srgbClr val="0070C0"/>
              </a:solidFill>
              <a:latin typeface="Arial Black" pitchFamily="34" charset="0"/>
            </a:endParaRPr>
          </a:p>
          <a:p>
            <a:pPr algn="just" eaLnBrk="1" hangingPunct="1"/>
            <a:r>
              <a:rPr lang="ru-RU" altLang="ru-RU" sz="3600" b="1">
                <a:solidFill>
                  <a:srgbClr val="0070C0"/>
                </a:solidFill>
                <a:latin typeface="Arial Black" pitchFamily="34" charset="0"/>
              </a:rPr>
              <a:t>14.</a:t>
            </a:r>
            <a:r>
              <a:rPr lang="ru-RU" altLang="ru-RU" sz="6000" b="1" i="1">
                <a:solidFill>
                  <a:srgbClr val="0070C0"/>
                </a:solidFill>
                <a:latin typeface="Arial Black" pitchFamily="34" charset="0"/>
              </a:rPr>
              <a:t>-твар-/-твор-</a:t>
            </a:r>
          </a:p>
          <a:p>
            <a:pPr algn="just" eaLnBrk="1" hangingPunct="1"/>
            <a:r>
              <a:rPr lang="ru-RU" altLang="ru-RU" sz="3600" b="1">
                <a:solidFill>
                  <a:srgbClr val="0070C0"/>
                </a:solidFill>
                <a:latin typeface="Arial Black" pitchFamily="34" charset="0"/>
              </a:rPr>
              <a:t>15.</a:t>
            </a:r>
            <a:r>
              <a:rPr lang="ru-RU" altLang="ru-RU" sz="6000" b="1" i="1">
                <a:solidFill>
                  <a:srgbClr val="0070C0"/>
                </a:solidFill>
                <a:latin typeface="Arial Black" pitchFamily="34" charset="0"/>
              </a:rPr>
              <a:t>-плав-/-плов-</a:t>
            </a:r>
            <a:endParaRPr lang="ru-RU" altLang="ru-RU" sz="600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1"/>
          <p:cNvSpPr>
            <a:spLocks noChangeArrowheads="1"/>
          </p:cNvSpPr>
          <p:nvPr/>
        </p:nvSpPr>
        <p:spPr bwMode="auto">
          <a:xfrm>
            <a:off x="250825" y="260350"/>
            <a:ext cx="8497888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7200">
                <a:solidFill>
                  <a:srgbClr val="0070C0"/>
                </a:solidFill>
                <a:latin typeface="Arial Black" pitchFamily="34" charset="0"/>
              </a:rPr>
              <a:t>Под ударением – </a:t>
            </a:r>
            <a:r>
              <a:rPr lang="ru-RU" altLang="ru-RU" sz="7200">
                <a:solidFill>
                  <a:srgbClr val="FF0000"/>
                </a:solidFill>
                <a:latin typeface="Arial Black" pitchFamily="34" charset="0"/>
              </a:rPr>
              <a:t>А</a:t>
            </a:r>
            <a:r>
              <a:rPr lang="ru-RU" altLang="ru-RU" sz="7200">
                <a:solidFill>
                  <a:srgbClr val="0070C0"/>
                </a:solidFill>
                <a:latin typeface="Arial Black" pitchFamily="34" charset="0"/>
              </a:rPr>
              <a:t>,</a:t>
            </a:r>
          </a:p>
          <a:p>
            <a:pPr algn="ctr" eaLnBrk="1" hangingPunct="1"/>
            <a:r>
              <a:rPr lang="ru-RU" altLang="ru-RU" sz="7200">
                <a:solidFill>
                  <a:srgbClr val="0070C0"/>
                </a:solidFill>
                <a:latin typeface="Arial Black" pitchFamily="34" charset="0"/>
              </a:rPr>
              <a:t>без ударения – </a:t>
            </a:r>
            <a:r>
              <a:rPr lang="ru-RU" altLang="ru-RU" sz="7200">
                <a:solidFill>
                  <a:srgbClr val="FF0000"/>
                </a:solidFill>
                <a:latin typeface="Arial Black" pitchFamily="34" charset="0"/>
              </a:rPr>
              <a:t>О</a:t>
            </a:r>
            <a:r>
              <a:rPr lang="ru-RU" altLang="ru-RU" sz="7200">
                <a:solidFill>
                  <a:srgbClr val="0070C0"/>
                </a:solidFill>
                <a:latin typeface="Arial Black" pitchFamily="34" charset="0"/>
              </a:rPr>
              <a:t>.</a:t>
            </a:r>
          </a:p>
          <a:p>
            <a:pPr algn="ctr" eaLnBrk="1" hangingPunct="1"/>
            <a:r>
              <a:rPr lang="ru-RU" altLang="ru-RU" sz="7200">
                <a:solidFill>
                  <a:srgbClr val="00B050"/>
                </a:solidFill>
                <a:latin typeface="Arial Black" pitchFamily="34" charset="0"/>
              </a:rPr>
              <a:t>Исключение:</a:t>
            </a:r>
            <a:r>
              <a:rPr lang="ru-RU" altLang="ru-RU" sz="720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ru-RU" altLang="ru-RU" sz="7200">
                <a:solidFill>
                  <a:srgbClr val="00B050"/>
                </a:solidFill>
                <a:latin typeface="Arial Black" pitchFamily="34" charset="0"/>
              </a:rPr>
              <a:t>у́тв</a:t>
            </a:r>
            <a:r>
              <a:rPr lang="ru-RU" altLang="ru-RU" sz="7200" u="sng">
                <a:solidFill>
                  <a:srgbClr val="FF0000"/>
                </a:solidFill>
                <a:latin typeface="Arial Black" pitchFamily="34" charset="0"/>
              </a:rPr>
              <a:t>а</a:t>
            </a:r>
            <a:r>
              <a:rPr lang="ru-RU" altLang="ru-RU" sz="7200">
                <a:solidFill>
                  <a:srgbClr val="00B050"/>
                </a:solidFill>
                <a:latin typeface="Arial Black" pitchFamily="34" charset="0"/>
              </a:rPr>
              <a:t>рь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рямоугольник 1"/>
          <p:cNvSpPr>
            <a:spLocks noChangeArrowheads="1"/>
          </p:cNvSpPr>
          <p:nvPr/>
        </p:nvSpPr>
        <p:spPr bwMode="auto">
          <a:xfrm>
            <a:off x="684213" y="404813"/>
            <a:ext cx="8064500" cy="424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5400" b="1" i="1">
                <a:solidFill>
                  <a:srgbClr val="0070C0"/>
                </a:solidFill>
                <a:latin typeface="Arial Black" pitchFamily="34" charset="0"/>
              </a:rPr>
              <a:t>-плав-/-плов-</a:t>
            </a:r>
            <a:endParaRPr lang="ru-RU" altLang="ru-RU" sz="5400">
              <a:solidFill>
                <a:srgbClr val="0070C0"/>
              </a:solidFill>
              <a:latin typeface="Arial Black" pitchFamily="34" charset="0"/>
            </a:endParaRPr>
          </a:p>
          <a:p>
            <a:pPr algn="ctr" eaLnBrk="1" hangingPunct="1"/>
            <a:r>
              <a:rPr lang="ru-RU" altLang="ru-RU" sz="5400">
                <a:solidFill>
                  <a:srgbClr val="0070C0"/>
                </a:solidFill>
                <a:latin typeface="Arial Black" pitchFamily="34" charset="0"/>
              </a:rPr>
              <a:t>Без ударения </a:t>
            </a:r>
            <a:r>
              <a:rPr lang="ru-RU" altLang="ru-RU" sz="5400">
                <a:solidFill>
                  <a:srgbClr val="FF0000"/>
                </a:solidFill>
                <a:latin typeface="Arial Black" pitchFamily="34" charset="0"/>
              </a:rPr>
              <a:t>О</a:t>
            </a:r>
            <a:r>
              <a:rPr lang="ru-RU" altLang="ru-RU" sz="5400">
                <a:solidFill>
                  <a:srgbClr val="0070C0"/>
                </a:solidFill>
                <a:latin typeface="Arial Black" pitchFamily="34" charset="0"/>
              </a:rPr>
              <a:t> пишется только в словах:</a:t>
            </a:r>
          </a:p>
          <a:p>
            <a:pPr algn="just" eaLnBrk="1" hangingPunct="1"/>
            <a:r>
              <a:rPr lang="ru-RU" altLang="ru-RU" sz="5400" i="1">
                <a:solidFill>
                  <a:srgbClr val="FF0000"/>
                </a:solidFill>
                <a:latin typeface="Arial Black" pitchFamily="34" charset="0"/>
              </a:rPr>
              <a:t>Пл</a:t>
            </a:r>
            <a:r>
              <a:rPr lang="ru-RU" altLang="ru-RU" sz="5400" i="1" u="sng">
                <a:solidFill>
                  <a:srgbClr val="FF0000"/>
                </a:solidFill>
                <a:latin typeface="Arial Black" pitchFamily="34" charset="0"/>
              </a:rPr>
              <a:t>о</a:t>
            </a:r>
            <a:r>
              <a:rPr lang="ru-RU" altLang="ru-RU" sz="5400" i="1">
                <a:solidFill>
                  <a:srgbClr val="FF0000"/>
                </a:solidFill>
                <a:latin typeface="Arial Black" pitchFamily="34" charset="0"/>
              </a:rPr>
              <a:t>ве́ц, пл</a:t>
            </a:r>
            <a:r>
              <a:rPr lang="ru-RU" altLang="ru-RU" sz="5400" i="1" u="sng">
                <a:solidFill>
                  <a:srgbClr val="FF0000"/>
                </a:solidFill>
                <a:latin typeface="Arial Black" pitchFamily="34" charset="0"/>
              </a:rPr>
              <a:t>о</a:t>
            </a:r>
            <a:r>
              <a:rPr lang="ru-RU" altLang="ru-RU" sz="5400" i="1">
                <a:solidFill>
                  <a:srgbClr val="FF0000"/>
                </a:solidFill>
                <a:latin typeface="Arial Black" pitchFamily="34" charset="0"/>
              </a:rPr>
              <a:t>вчи́ха</a:t>
            </a:r>
            <a:endParaRPr lang="ru-RU" altLang="ru-RU" sz="540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ds05.infourok.ru/uploads/ex/122e/000409cd-44af9d39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613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Прямоугольник 1"/>
          <p:cNvSpPr>
            <a:spLocks noChangeArrowheads="1"/>
          </p:cNvSpPr>
          <p:nvPr/>
        </p:nvSpPr>
        <p:spPr bwMode="auto">
          <a:xfrm>
            <a:off x="900113" y="2459038"/>
            <a:ext cx="705643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6600">
                <a:solidFill>
                  <a:srgbClr val="0070C0"/>
                </a:solidFill>
                <a:latin typeface="Arial Black" pitchFamily="34" charset="0"/>
              </a:rPr>
              <a:t>16.-</a:t>
            </a:r>
            <a:r>
              <a:rPr lang="ru-RU" altLang="ru-RU" sz="6600" b="1" i="1">
                <a:solidFill>
                  <a:srgbClr val="0070C0"/>
                </a:solidFill>
                <a:latin typeface="Arial Black" pitchFamily="34" charset="0"/>
              </a:rPr>
              <a:t>зар-/-зор-</a:t>
            </a:r>
            <a:endParaRPr lang="ru-RU" altLang="ru-RU" sz="66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Прямоугольник 1"/>
          <p:cNvSpPr>
            <a:spLocks noChangeArrowheads="1"/>
          </p:cNvSpPr>
          <p:nvPr/>
        </p:nvSpPr>
        <p:spPr bwMode="auto">
          <a:xfrm>
            <a:off x="250825" y="260350"/>
            <a:ext cx="8497888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7200">
                <a:solidFill>
                  <a:srgbClr val="0070C0"/>
                </a:solidFill>
                <a:latin typeface="Arial Black" pitchFamily="34" charset="0"/>
              </a:rPr>
              <a:t>Под ударением – </a:t>
            </a:r>
            <a:r>
              <a:rPr lang="ru-RU" altLang="ru-RU" sz="7200">
                <a:solidFill>
                  <a:srgbClr val="FF0000"/>
                </a:solidFill>
                <a:latin typeface="Arial Black" pitchFamily="34" charset="0"/>
              </a:rPr>
              <a:t>О</a:t>
            </a:r>
            <a:r>
              <a:rPr lang="ru-RU" altLang="ru-RU" sz="7200">
                <a:solidFill>
                  <a:srgbClr val="0070C0"/>
                </a:solidFill>
                <a:latin typeface="Arial Black" pitchFamily="34" charset="0"/>
              </a:rPr>
              <a:t>,</a:t>
            </a:r>
          </a:p>
          <a:p>
            <a:pPr algn="ctr" eaLnBrk="1" hangingPunct="1"/>
            <a:r>
              <a:rPr lang="ru-RU" altLang="ru-RU" sz="7200">
                <a:solidFill>
                  <a:srgbClr val="0070C0"/>
                </a:solidFill>
                <a:latin typeface="Arial Black" pitchFamily="34" charset="0"/>
              </a:rPr>
              <a:t>без ударения – </a:t>
            </a:r>
            <a:r>
              <a:rPr lang="ru-RU" altLang="ru-RU" sz="7200">
                <a:solidFill>
                  <a:srgbClr val="FF0000"/>
                </a:solidFill>
                <a:latin typeface="Arial Black" pitchFamily="34" charset="0"/>
              </a:rPr>
              <a:t>А</a:t>
            </a:r>
            <a:r>
              <a:rPr lang="ru-RU" altLang="ru-RU" sz="7200">
                <a:solidFill>
                  <a:srgbClr val="0070C0"/>
                </a:solidFill>
                <a:latin typeface="Arial Black" pitchFamily="34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1"/>
          <p:cNvSpPr>
            <a:spLocks noChangeArrowheads="1"/>
          </p:cNvSpPr>
          <p:nvPr/>
        </p:nvSpPr>
        <p:spPr bwMode="auto">
          <a:xfrm>
            <a:off x="250825" y="260350"/>
            <a:ext cx="8497888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8800" smtClean="0">
                <a:solidFill>
                  <a:srgbClr val="0070C0"/>
                </a:solidFill>
                <a:latin typeface="Arial Black" panose="020B0A04020102020204" pitchFamily="34" charset="0"/>
              </a:rPr>
              <a:t>з</a:t>
            </a:r>
            <a:r>
              <a:rPr lang="ru-RU" altLang="ru-RU" sz="8800" u="sng" smtClean="0">
                <a:solidFill>
                  <a:srgbClr val="FF0000"/>
                </a:solidFill>
                <a:latin typeface="Arial Black" panose="020B0A04020102020204" pitchFamily="34" charset="0"/>
              </a:rPr>
              <a:t>А</a:t>
            </a:r>
            <a:r>
              <a:rPr lang="ru-RU" altLang="ru-RU" sz="8800" smtClean="0">
                <a:solidFill>
                  <a:srgbClr val="0070C0"/>
                </a:solidFill>
                <a:latin typeface="Arial Black" panose="020B0A04020102020204" pitchFamily="34" charset="0"/>
              </a:rPr>
              <a:t>ря́</a:t>
            </a:r>
          </a:p>
          <a:p>
            <a:pPr algn="ctr" eaLnBrk="1" hangingPunct="1">
              <a:defRPr/>
            </a:pPr>
            <a:r>
              <a:rPr lang="ru-RU" altLang="ru-RU" sz="8800" smtClean="0">
                <a:solidFill>
                  <a:srgbClr val="0070C0"/>
                </a:solidFill>
                <a:latin typeface="Arial Black" panose="020B0A04020102020204" pitchFamily="34" charset="0"/>
              </a:rPr>
              <a:t>оз</a:t>
            </a:r>
            <a:r>
              <a:rPr lang="ru-RU" altLang="ru-RU" sz="8800" u="sng" smtClean="0">
                <a:solidFill>
                  <a:srgbClr val="FF0000"/>
                </a:solidFill>
                <a:latin typeface="Arial Black" panose="020B0A04020102020204" pitchFamily="34" charset="0"/>
              </a:rPr>
              <a:t>А</a:t>
            </a:r>
            <a:r>
              <a:rPr lang="ru-RU" altLang="ru-RU" sz="8800" smtClean="0">
                <a:solidFill>
                  <a:srgbClr val="0070C0"/>
                </a:solidFill>
                <a:latin typeface="Arial Black" panose="020B0A04020102020204" pitchFamily="34" charset="0"/>
              </a:rPr>
              <a:t>ри́л</a:t>
            </a:r>
          </a:p>
          <a:p>
            <a:pPr marL="457200" algn="ctr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8800" smtClean="0">
                <a:solidFill>
                  <a:srgbClr val="0070C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</a:t>
            </a:r>
            <a:r>
              <a:rPr lang="ru-RU" sz="8800" u="dbl" smtClean="0">
                <a:solidFill>
                  <a:srgbClr val="FF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8800" u="dbl" smtClean="0">
                <a:solidFill>
                  <a:srgbClr val="0070C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́</a:t>
            </a:r>
            <a:r>
              <a:rPr lang="ru-RU" sz="8800" smtClean="0">
                <a:solidFill>
                  <a:srgbClr val="0070C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рька</a:t>
            </a:r>
            <a:endParaRPr lang="ru-RU" sz="8000" smtClean="0">
              <a:solidFill>
                <a:srgbClr val="0070C0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Прямоугольник 1"/>
          <p:cNvSpPr>
            <a:spLocks noChangeArrowheads="1"/>
          </p:cNvSpPr>
          <p:nvPr/>
        </p:nvSpPr>
        <p:spPr bwMode="auto">
          <a:xfrm>
            <a:off x="1042988" y="1484313"/>
            <a:ext cx="7129462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6600" u="sng">
                <a:solidFill>
                  <a:srgbClr val="00B050"/>
                </a:solidFill>
                <a:latin typeface="Arial Black" pitchFamily="34" charset="0"/>
              </a:rPr>
              <a:t>Исключение:</a:t>
            </a:r>
            <a:r>
              <a:rPr lang="ru-RU" altLang="ru-RU" sz="6600">
                <a:solidFill>
                  <a:srgbClr val="00B050"/>
                </a:solidFill>
                <a:latin typeface="Arial Black" pitchFamily="34" charset="0"/>
              </a:rPr>
              <a:t> з</a:t>
            </a:r>
            <a:r>
              <a:rPr lang="ru-RU" altLang="ru-RU" sz="6600" u="sng">
                <a:solidFill>
                  <a:srgbClr val="FF0000"/>
                </a:solidFill>
                <a:latin typeface="Arial Black" pitchFamily="34" charset="0"/>
              </a:rPr>
              <a:t>О</a:t>
            </a:r>
            <a:r>
              <a:rPr lang="ru-RU" altLang="ru-RU" sz="6600">
                <a:solidFill>
                  <a:srgbClr val="00B050"/>
                </a:solidFill>
                <a:latin typeface="Arial Black" pitchFamily="34" charset="0"/>
              </a:rPr>
              <a:t>рева́ть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624" y="476672"/>
            <a:ext cx="8568952" cy="1476164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Задание 9. </a:t>
            </a:r>
            <a:endParaRPr lang="ru-RU" sz="5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880828"/>
            <a:ext cx="856895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Что требуется знать?</a:t>
            </a:r>
          </a:p>
          <a:p>
            <a:pPr lvl="0"/>
            <a:endParaRPr lang="ru-RU" sz="2800" b="1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ru-RU" sz="3200" b="1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Правописание </a:t>
            </a:r>
            <a:r>
              <a:rPr lang="ru-RU" sz="3200" b="1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корней с проверяемой безударной гласной; </a:t>
            </a:r>
            <a:r>
              <a:rPr lang="ru-RU" sz="3200" b="1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 правописание </a:t>
            </a:r>
            <a:r>
              <a:rPr lang="ru-RU" sz="3200" b="1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корней с чередующейся </a:t>
            </a:r>
            <a:r>
              <a:rPr lang="ru-RU" sz="3200" b="1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гласной; словарные </a:t>
            </a:r>
            <a:r>
              <a:rPr lang="ru-RU" sz="3200" b="1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слова с </a:t>
            </a:r>
            <a:r>
              <a:rPr lang="ru-RU" sz="3200" b="1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непроверяемыми безударными </a:t>
            </a:r>
            <a:r>
              <a:rPr lang="ru-RU" sz="3200" b="1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гласными  в </a:t>
            </a:r>
            <a:r>
              <a:rPr lang="ru-RU" sz="3200" b="1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корне, требующими </a:t>
            </a:r>
            <a:r>
              <a:rPr lang="ru-RU" sz="3200" b="1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запоминания.</a:t>
            </a:r>
          </a:p>
        </p:txBody>
      </p:sp>
    </p:spTree>
    <p:extLst>
      <p:ext uri="{BB962C8B-B14F-4D97-AF65-F5344CB8AC3E}">
        <p14:creationId xmlns="" xmlns:p14="http://schemas.microsoft.com/office/powerpoint/2010/main" val="2299240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Прямоугольник 1"/>
          <p:cNvSpPr>
            <a:spLocks noChangeArrowheads="1"/>
          </p:cNvSpPr>
          <p:nvPr/>
        </p:nvSpPr>
        <p:spPr bwMode="auto">
          <a:xfrm>
            <a:off x="827088" y="908050"/>
            <a:ext cx="8135937" cy="591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ru-RU" sz="5400">
                <a:solidFill>
                  <a:srgbClr val="002060"/>
                </a:solidFill>
                <a:latin typeface="Arial Black" pitchFamily="34" charset="0"/>
              </a:rPr>
              <a:t>III.</a:t>
            </a:r>
            <a:r>
              <a:rPr lang="en-US" altLang="ru-RU" sz="540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altLang="ru-RU" sz="5400">
                <a:solidFill>
                  <a:srgbClr val="C00000"/>
                </a:solidFill>
                <a:latin typeface="Arial Black" pitchFamily="34" charset="0"/>
              </a:rPr>
              <a:t>Корни, в которых написание гласной зависит от </a:t>
            </a:r>
            <a:r>
              <a:rPr lang="ru-RU" altLang="ru-RU" sz="5400" b="1">
                <a:solidFill>
                  <a:srgbClr val="C00000"/>
                </a:solidFill>
                <a:latin typeface="Arial Black" pitchFamily="34" charset="0"/>
              </a:rPr>
              <a:t>буквы</a:t>
            </a:r>
            <a:r>
              <a:rPr lang="ru-RU" altLang="ru-RU" sz="5400">
                <a:solidFill>
                  <a:srgbClr val="C00000"/>
                </a:solidFill>
                <a:latin typeface="Arial Black" pitchFamily="34" charset="0"/>
              </a:rPr>
              <a:t>(букв), стоящей (стоящих) за гласной</a:t>
            </a:r>
          </a:p>
          <a:p>
            <a:pPr algn="just" eaLnBrk="1" hangingPunct="1"/>
            <a:r>
              <a:rPr lang="ru-RU" altLang="ru-RU" sz="5400">
                <a:solidFill>
                  <a:srgbClr val="FF0000"/>
                </a:solidFill>
                <a:latin typeface="Arial Black" pitchFamily="34" charset="0"/>
              </a:rPr>
              <a:t> 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Прямоугольник 2"/>
          <p:cNvSpPr>
            <a:spLocks noChangeArrowheads="1"/>
          </p:cNvSpPr>
          <p:nvPr/>
        </p:nvSpPr>
        <p:spPr bwMode="auto">
          <a:xfrm>
            <a:off x="179388" y="188913"/>
            <a:ext cx="8640762" cy="581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/>
            <a:r>
              <a:rPr lang="ru-RU" altLang="ru-RU" sz="3200" b="1" i="1">
                <a:solidFill>
                  <a:srgbClr val="0070C0"/>
                </a:solidFill>
                <a:latin typeface="Arial Black" pitchFamily="34" charset="0"/>
              </a:rPr>
              <a:t>17.</a:t>
            </a:r>
          </a:p>
          <a:p>
            <a:pPr algn="just" eaLnBrk="1" hangingPunct="1"/>
            <a:r>
              <a:rPr lang="ru-RU" altLang="ru-RU" sz="6000" b="1" i="1">
                <a:solidFill>
                  <a:srgbClr val="0070C0"/>
                </a:solidFill>
                <a:latin typeface="Arial Black" pitchFamily="34" charset="0"/>
              </a:rPr>
              <a:t>-раст- (-ращ-)/-рос-</a:t>
            </a:r>
            <a:endParaRPr lang="ru-RU" altLang="ru-RU" sz="6000">
              <a:solidFill>
                <a:srgbClr val="0070C0"/>
              </a:solidFill>
              <a:latin typeface="Arial Black" pitchFamily="34" charset="0"/>
            </a:endParaRPr>
          </a:p>
          <a:p>
            <a:pPr algn="just" eaLnBrk="1" hangingPunct="1"/>
            <a:endParaRPr lang="ru-RU" altLang="ru-RU">
              <a:solidFill>
                <a:srgbClr val="0070C0"/>
              </a:solidFill>
              <a:latin typeface="Arial Black" pitchFamily="34" charset="0"/>
            </a:endParaRPr>
          </a:p>
          <a:p>
            <a:pPr algn="just" eaLnBrk="1" hangingPunct="1"/>
            <a:r>
              <a:rPr lang="ru-RU" altLang="ru-RU">
                <a:solidFill>
                  <a:srgbClr val="0070C0"/>
                </a:solidFill>
                <a:latin typeface="Arial Black" pitchFamily="34" charset="0"/>
              </a:rPr>
              <a:t>Пишется </a:t>
            </a:r>
            <a:r>
              <a:rPr lang="ru-RU" altLang="ru-RU">
                <a:solidFill>
                  <a:srgbClr val="FF0000"/>
                </a:solidFill>
                <a:latin typeface="Arial Black" pitchFamily="34" charset="0"/>
              </a:rPr>
              <a:t>А</a:t>
            </a:r>
            <a:r>
              <a:rPr lang="ru-RU" altLang="ru-RU">
                <a:solidFill>
                  <a:srgbClr val="0070C0"/>
                </a:solidFill>
                <a:latin typeface="Arial Black" pitchFamily="34" charset="0"/>
              </a:rPr>
              <a:t> перед </a:t>
            </a:r>
            <a:r>
              <a:rPr lang="ru-RU" altLang="ru-RU" b="1">
                <a:solidFill>
                  <a:srgbClr val="FF0000"/>
                </a:solidFill>
                <a:latin typeface="Arial Black" pitchFamily="34" charset="0"/>
              </a:rPr>
              <a:t>ст</a:t>
            </a:r>
            <a:r>
              <a:rPr lang="ru-RU" altLang="ru-RU">
                <a:solidFill>
                  <a:srgbClr val="0070C0"/>
                </a:solidFill>
                <a:latin typeface="Arial Black" pitchFamily="34" charset="0"/>
              </a:rPr>
              <a:t>, </a:t>
            </a:r>
            <a:r>
              <a:rPr lang="ru-RU" altLang="ru-RU" b="1">
                <a:solidFill>
                  <a:srgbClr val="FF0000"/>
                </a:solidFill>
                <a:latin typeface="Arial Black" pitchFamily="34" charset="0"/>
              </a:rPr>
              <a:t>щ</a:t>
            </a:r>
            <a:r>
              <a:rPr lang="ru-RU" altLang="ru-RU">
                <a:solidFill>
                  <a:srgbClr val="0070C0"/>
                </a:solidFill>
                <a:latin typeface="Arial Black" pitchFamily="34" charset="0"/>
              </a:rPr>
              <a:t>. </a:t>
            </a:r>
          </a:p>
          <a:p>
            <a:pPr algn="just" eaLnBrk="1" hangingPunct="1"/>
            <a:r>
              <a:rPr lang="ru-RU" altLang="ru-RU">
                <a:solidFill>
                  <a:srgbClr val="0070C0"/>
                </a:solidFill>
                <a:latin typeface="Arial Black" pitchFamily="34" charset="0"/>
              </a:rPr>
              <a:t>В остальных случаях – </a:t>
            </a:r>
            <a:r>
              <a:rPr lang="ru-RU" altLang="ru-RU">
                <a:solidFill>
                  <a:srgbClr val="FF0000"/>
                </a:solidFill>
                <a:latin typeface="Arial Black" pitchFamily="34" charset="0"/>
              </a:rPr>
              <a:t>О</a:t>
            </a:r>
          </a:p>
          <a:p>
            <a:pPr algn="just" eaLnBrk="1" hangingPunct="1"/>
            <a:r>
              <a:rPr lang="ru-RU" altLang="ru-RU" i="1">
                <a:solidFill>
                  <a:srgbClr val="0070C0"/>
                </a:solidFill>
                <a:latin typeface="Arial Black" pitchFamily="34" charset="0"/>
              </a:rPr>
              <a:t>Р</a:t>
            </a:r>
            <a:r>
              <a:rPr lang="ru-RU" altLang="ru-RU" i="1" u="sng">
                <a:solidFill>
                  <a:srgbClr val="C00000"/>
                </a:solidFill>
                <a:latin typeface="Arial Black" pitchFamily="34" charset="0"/>
              </a:rPr>
              <a:t>а</a:t>
            </a:r>
            <a:r>
              <a:rPr lang="ru-RU" altLang="ru-RU" i="1">
                <a:solidFill>
                  <a:srgbClr val="0070C0"/>
                </a:solidFill>
                <a:latin typeface="Arial Black" pitchFamily="34" charset="0"/>
              </a:rPr>
              <a:t>сти́, ср</a:t>
            </a:r>
            <a:r>
              <a:rPr lang="ru-RU" altLang="ru-RU" i="1" u="sng">
                <a:solidFill>
                  <a:srgbClr val="C00000"/>
                </a:solidFill>
                <a:latin typeface="Arial Black" pitchFamily="34" charset="0"/>
              </a:rPr>
              <a:t>а</a:t>
            </a:r>
            <a:r>
              <a:rPr lang="ru-RU" altLang="ru-RU" i="1">
                <a:solidFill>
                  <a:srgbClr val="0070C0"/>
                </a:solidFill>
                <a:latin typeface="Arial Black" pitchFamily="34" charset="0"/>
              </a:rPr>
              <a:t>ще́ние – р</a:t>
            </a:r>
            <a:r>
              <a:rPr lang="ru-RU" altLang="ru-RU" i="1" u="sng">
                <a:solidFill>
                  <a:srgbClr val="C00000"/>
                </a:solidFill>
                <a:latin typeface="Arial Black" pitchFamily="34" charset="0"/>
              </a:rPr>
              <a:t>о</a:t>
            </a:r>
            <a:r>
              <a:rPr lang="ru-RU" altLang="ru-RU" i="1">
                <a:solidFill>
                  <a:srgbClr val="0070C0"/>
                </a:solidFill>
                <a:latin typeface="Arial Black" pitchFamily="34" charset="0"/>
              </a:rPr>
              <a:t>сла́</a:t>
            </a:r>
            <a:endParaRPr lang="ru-RU" altLang="ru-RU" u="sng">
              <a:solidFill>
                <a:srgbClr val="0070C0"/>
              </a:solidFill>
              <a:latin typeface="Arial Black" pitchFamily="34" charset="0"/>
            </a:endParaRPr>
          </a:p>
          <a:p>
            <a:pPr algn="just" eaLnBrk="1" hangingPunct="1"/>
            <a:r>
              <a:rPr lang="ru-RU" altLang="ru-RU" u="sng">
                <a:solidFill>
                  <a:srgbClr val="00B050"/>
                </a:solidFill>
                <a:latin typeface="Arial Black" pitchFamily="34" charset="0"/>
              </a:rPr>
              <a:t>Исключения:</a:t>
            </a:r>
            <a:r>
              <a:rPr lang="ru-RU" altLang="ru-RU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ru-RU" altLang="ru-RU" i="1">
                <a:solidFill>
                  <a:srgbClr val="00B050"/>
                </a:solidFill>
                <a:latin typeface="Arial Black" pitchFamily="34" charset="0"/>
              </a:rPr>
              <a:t>р</a:t>
            </a:r>
            <a:r>
              <a:rPr lang="ru-RU" altLang="ru-RU" i="1" u="sng">
                <a:solidFill>
                  <a:srgbClr val="C00000"/>
                </a:solidFill>
                <a:latin typeface="Arial Black" pitchFamily="34" charset="0"/>
              </a:rPr>
              <a:t>о</a:t>
            </a:r>
            <a:r>
              <a:rPr lang="ru-RU" altLang="ru-RU" i="1">
                <a:solidFill>
                  <a:srgbClr val="00B050"/>
                </a:solidFill>
                <a:latin typeface="Arial Black" pitchFamily="34" charset="0"/>
              </a:rPr>
              <a:t>сто́к, р</a:t>
            </a:r>
            <a:r>
              <a:rPr lang="ru-RU" altLang="ru-RU" i="1" u="sng">
                <a:solidFill>
                  <a:srgbClr val="C00000"/>
                </a:solidFill>
                <a:latin typeface="Arial Black" pitchFamily="34" charset="0"/>
              </a:rPr>
              <a:t>о</a:t>
            </a:r>
            <a:r>
              <a:rPr lang="ru-RU" altLang="ru-RU" i="1">
                <a:solidFill>
                  <a:srgbClr val="00B050"/>
                </a:solidFill>
                <a:latin typeface="Arial Black" pitchFamily="34" charset="0"/>
              </a:rPr>
              <a:t>стовщи́к, подр</a:t>
            </a:r>
            <a:r>
              <a:rPr lang="ru-RU" altLang="ru-RU" i="1" u="sng">
                <a:solidFill>
                  <a:srgbClr val="C00000"/>
                </a:solidFill>
                <a:latin typeface="Arial Black" pitchFamily="34" charset="0"/>
              </a:rPr>
              <a:t>о</a:t>
            </a:r>
            <a:r>
              <a:rPr lang="ru-RU" altLang="ru-RU" i="1">
                <a:solidFill>
                  <a:srgbClr val="00B050"/>
                </a:solidFill>
                <a:latin typeface="Arial Black" pitchFamily="34" charset="0"/>
              </a:rPr>
              <a:t>стко́вый, Р</a:t>
            </a:r>
            <a:r>
              <a:rPr lang="ru-RU" altLang="ru-RU" i="1" u="sng">
                <a:solidFill>
                  <a:srgbClr val="C00000"/>
                </a:solidFill>
                <a:latin typeface="Arial Black" pitchFamily="34" charset="0"/>
              </a:rPr>
              <a:t>о</a:t>
            </a:r>
            <a:r>
              <a:rPr lang="ru-RU" altLang="ru-RU" i="1">
                <a:solidFill>
                  <a:srgbClr val="00B050"/>
                </a:solidFill>
                <a:latin typeface="Arial Black" pitchFamily="34" charset="0"/>
              </a:rPr>
              <a:t>сто́в, Р</a:t>
            </a:r>
            <a:r>
              <a:rPr lang="ru-RU" altLang="ru-RU" i="1" u="sng">
                <a:solidFill>
                  <a:srgbClr val="C00000"/>
                </a:solidFill>
                <a:latin typeface="Arial Black" pitchFamily="34" charset="0"/>
              </a:rPr>
              <a:t>о</a:t>
            </a:r>
            <a:r>
              <a:rPr lang="ru-RU" altLang="ru-RU" i="1">
                <a:solidFill>
                  <a:srgbClr val="00B050"/>
                </a:solidFill>
                <a:latin typeface="Arial Black" pitchFamily="34" charset="0"/>
              </a:rPr>
              <a:t>стисла́в, о́тр</a:t>
            </a:r>
            <a:r>
              <a:rPr lang="ru-RU" altLang="ru-RU" i="1" u="sng">
                <a:solidFill>
                  <a:srgbClr val="C00000"/>
                </a:solidFill>
                <a:latin typeface="Arial Black" pitchFamily="34" charset="0"/>
              </a:rPr>
              <a:t>а</a:t>
            </a:r>
            <a:r>
              <a:rPr lang="ru-RU" altLang="ru-RU" i="1">
                <a:solidFill>
                  <a:srgbClr val="00B050"/>
                </a:solidFill>
                <a:latin typeface="Arial Black" pitchFamily="34" charset="0"/>
              </a:rPr>
              <a:t>сль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1"/>
          <p:cNvSpPr>
            <a:spLocks noChangeArrowheads="1"/>
          </p:cNvSpPr>
          <p:nvPr/>
        </p:nvSpPr>
        <p:spPr bwMode="auto">
          <a:xfrm>
            <a:off x="107950" y="115888"/>
            <a:ext cx="8928100" cy="655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defRPr/>
            </a:pPr>
            <a:r>
              <a:rPr lang="ru-RU" altLang="ru-RU" sz="3600" b="1" i="1" smtClean="0">
                <a:solidFill>
                  <a:srgbClr val="0070C0"/>
                </a:solidFill>
                <a:latin typeface="Arial Black" panose="020B0A04020102020204" pitchFamily="34" charset="0"/>
              </a:rPr>
              <a:t>18.    </a:t>
            </a:r>
            <a:r>
              <a:rPr lang="ru-RU" altLang="ru-RU" sz="6000" b="1" i="1" smtClean="0">
                <a:solidFill>
                  <a:srgbClr val="0070C0"/>
                </a:solidFill>
                <a:latin typeface="Arial Black" panose="020B0A04020102020204" pitchFamily="34" charset="0"/>
              </a:rPr>
              <a:t>-скак-/-скоч-</a:t>
            </a:r>
            <a:endParaRPr lang="ru-RU" altLang="ru-RU" sz="6000" smtClean="0">
              <a:solidFill>
                <a:srgbClr val="0070C0"/>
              </a:solidFill>
              <a:latin typeface="Arial Black" panose="020B0A04020102020204" pitchFamily="34" charset="0"/>
            </a:endParaRPr>
          </a:p>
          <a:p>
            <a:pPr algn="just" eaLnBrk="1" hangingPunct="1">
              <a:defRPr/>
            </a:pPr>
            <a:r>
              <a:rPr lang="ru-RU" altLang="ru-RU" sz="6000" smtClean="0">
                <a:solidFill>
                  <a:srgbClr val="0070C0"/>
                </a:solidFill>
                <a:latin typeface="Arial Black" panose="020B0A04020102020204" pitchFamily="34" charset="0"/>
              </a:rPr>
              <a:t>Пишется </a:t>
            </a:r>
            <a:r>
              <a:rPr lang="ru-RU" altLang="ru-RU" sz="6000" smtClean="0">
                <a:solidFill>
                  <a:srgbClr val="FF0000"/>
                </a:solidFill>
                <a:latin typeface="Arial Black" panose="020B0A04020102020204" pitchFamily="34" charset="0"/>
              </a:rPr>
              <a:t>А</a:t>
            </a:r>
            <a:r>
              <a:rPr lang="ru-RU" altLang="ru-RU" sz="6000" smtClean="0">
                <a:solidFill>
                  <a:srgbClr val="0070C0"/>
                </a:solidFill>
                <a:latin typeface="Arial Black" panose="020B0A04020102020204" pitchFamily="34" charset="0"/>
              </a:rPr>
              <a:t> перед </a:t>
            </a:r>
            <a:r>
              <a:rPr lang="ru-RU" altLang="ru-RU" sz="6000" b="1" smtClean="0">
                <a:solidFill>
                  <a:srgbClr val="00B050"/>
                </a:solidFill>
                <a:latin typeface="Arial Black" panose="020B0A04020102020204" pitchFamily="34" charset="0"/>
              </a:rPr>
              <a:t>К</a:t>
            </a:r>
            <a:r>
              <a:rPr lang="ru-RU" altLang="ru-RU" sz="6000" smtClean="0">
                <a:solidFill>
                  <a:srgbClr val="0070C0"/>
                </a:solidFill>
                <a:latin typeface="Arial Black" panose="020B0A04020102020204" pitchFamily="34" charset="0"/>
              </a:rPr>
              <a:t>,</a:t>
            </a:r>
          </a:p>
          <a:p>
            <a:pPr algn="just" eaLnBrk="1" hangingPunct="1">
              <a:defRPr/>
            </a:pPr>
            <a:r>
              <a:rPr lang="ru-RU" altLang="ru-RU" sz="6000" smtClean="0">
                <a:solidFill>
                  <a:srgbClr val="0070C0"/>
                </a:solidFill>
                <a:latin typeface="Arial Black" panose="020B0A04020102020204" pitchFamily="34" charset="0"/>
              </a:rPr>
              <a:t>пишется </a:t>
            </a:r>
            <a:r>
              <a:rPr lang="ru-RU" altLang="ru-RU" sz="6000" smtClean="0">
                <a:solidFill>
                  <a:srgbClr val="FF0000"/>
                </a:solidFill>
                <a:latin typeface="Arial Black" panose="020B0A04020102020204" pitchFamily="34" charset="0"/>
              </a:rPr>
              <a:t>О</a:t>
            </a:r>
            <a:r>
              <a:rPr lang="ru-RU" altLang="ru-RU" sz="6000" smtClean="0">
                <a:solidFill>
                  <a:srgbClr val="0070C0"/>
                </a:solidFill>
                <a:latin typeface="Arial Black" panose="020B0A04020102020204" pitchFamily="34" charset="0"/>
              </a:rPr>
              <a:t> перед </a:t>
            </a:r>
            <a:r>
              <a:rPr lang="ru-RU" altLang="ru-RU" sz="6000" b="1" smtClean="0">
                <a:solidFill>
                  <a:srgbClr val="00B050"/>
                </a:solidFill>
                <a:latin typeface="Arial Black" panose="020B0A04020102020204" pitchFamily="34" charset="0"/>
              </a:rPr>
              <a:t>Ч</a:t>
            </a:r>
            <a:endParaRPr lang="ru-RU" altLang="ru-RU" sz="6000" smtClean="0">
              <a:solidFill>
                <a:srgbClr val="00B050"/>
              </a:solidFill>
              <a:latin typeface="Arial Black" panose="020B0A04020102020204" pitchFamily="34" charset="0"/>
            </a:endParaRPr>
          </a:p>
          <a:p>
            <a:pPr algn="ctr">
              <a:defRPr/>
            </a:pPr>
            <a:r>
              <a:rPr lang="ru-RU" sz="6000" smtClean="0">
                <a:solidFill>
                  <a:srgbClr val="0070C0"/>
                </a:solidFill>
                <a:latin typeface="Arial Black" panose="020B0A04020102020204" pitchFamily="34" charset="0"/>
              </a:rPr>
              <a:t>Ск</a:t>
            </a:r>
            <a:r>
              <a:rPr lang="ru-RU" sz="6000" u="sng" smtClean="0">
                <a:solidFill>
                  <a:srgbClr val="FF0000"/>
                </a:solidFill>
                <a:latin typeface="Arial Black" panose="020B0A04020102020204" pitchFamily="34" charset="0"/>
              </a:rPr>
              <a:t>а</a:t>
            </a:r>
            <a:r>
              <a:rPr lang="ru-RU" sz="6000" u="dbl" smtClean="0">
                <a:solidFill>
                  <a:srgbClr val="00B050"/>
                </a:solidFill>
                <a:latin typeface="Arial Black" panose="020B0A04020102020204" pitchFamily="34" charset="0"/>
              </a:rPr>
              <a:t>к</a:t>
            </a:r>
            <a:r>
              <a:rPr lang="ru-RU" sz="6000" smtClean="0">
                <a:solidFill>
                  <a:srgbClr val="0070C0"/>
                </a:solidFill>
                <a:latin typeface="Arial Black" panose="020B0A04020102020204" pitchFamily="34" charset="0"/>
              </a:rPr>
              <a:t>а</a:t>
            </a:r>
            <a:r>
              <a:rPr lang="en-US" sz="6000" smtClean="0">
                <a:solidFill>
                  <a:srgbClr val="0070C0"/>
                </a:solidFill>
                <a:latin typeface="Arial Black" panose="020B0A04020102020204" pitchFamily="34" charset="0"/>
              </a:rPr>
              <a:t>́</a:t>
            </a:r>
            <a:r>
              <a:rPr lang="ru-RU" sz="6000" smtClean="0">
                <a:solidFill>
                  <a:srgbClr val="0070C0"/>
                </a:solidFill>
                <a:latin typeface="Arial Black" panose="020B0A04020102020204" pitchFamily="34" charset="0"/>
              </a:rPr>
              <a:t>ть – вск</a:t>
            </a:r>
            <a:r>
              <a:rPr lang="ru-RU" sz="6000" u="sng" smtClean="0">
                <a:solidFill>
                  <a:srgbClr val="FF0000"/>
                </a:solidFill>
                <a:latin typeface="Arial Black" panose="020B0A04020102020204" pitchFamily="34" charset="0"/>
              </a:rPr>
              <a:t>о</a:t>
            </a:r>
            <a:r>
              <a:rPr lang="ru-RU" sz="6000" u="dbl" smtClean="0">
                <a:solidFill>
                  <a:srgbClr val="00B050"/>
                </a:solidFill>
                <a:latin typeface="Arial Black" panose="020B0A04020102020204" pitchFamily="34" charset="0"/>
              </a:rPr>
              <a:t>ч</a:t>
            </a:r>
            <a:r>
              <a:rPr lang="ru-RU" sz="6000" smtClean="0">
                <a:solidFill>
                  <a:srgbClr val="0070C0"/>
                </a:solidFill>
                <a:latin typeface="Arial Black" panose="020B0A04020102020204" pitchFamily="34" charset="0"/>
              </a:rPr>
              <a:t>и</a:t>
            </a:r>
            <a:r>
              <a:rPr lang="en-US" sz="6000" smtClean="0">
                <a:solidFill>
                  <a:srgbClr val="0070C0"/>
                </a:solidFill>
                <a:latin typeface="Arial Black" panose="020B0A04020102020204" pitchFamily="34" charset="0"/>
              </a:rPr>
              <a:t>́</a:t>
            </a:r>
            <a:r>
              <a:rPr lang="ru-RU" sz="6000" smtClean="0">
                <a:solidFill>
                  <a:srgbClr val="0070C0"/>
                </a:solidFill>
                <a:latin typeface="Arial Black" panose="020B0A04020102020204" pitchFamily="34" charset="0"/>
              </a:rPr>
              <a:t>ть</a:t>
            </a:r>
          </a:p>
          <a:p>
            <a:pPr algn="just" eaLnBrk="1" hangingPunct="1">
              <a:defRPr/>
            </a:pPr>
            <a:endParaRPr lang="ru-RU" altLang="ru-RU" sz="6000" i="1" u="sng" smtClean="0">
              <a:solidFill>
                <a:srgbClr val="00B050"/>
              </a:solidFill>
              <a:latin typeface="Arial Black" panose="020B0A04020102020204" pitchFamily="34" charset="0"/>
            </a:endParaRPr>
          </a:p>
          <a:p>
            <a:pPr algn="ctr" eaLnBrk="1" hangingPunct="1">
              <a:defRPr/>
            </a:pPr>
            <a:r>
              <a:rPr lang="ru-RU" altLang="ru-RU" sz="6000" i="1" u="sng" smtClean="0">
                <a:solidFill>
                  <a:srgbClr val="00B050"/>
                </a:solidFill>
                <a:latin typeface="Arial Black" panose="020B0A04020102020204" pitchFamily="34" charset="0"/>
              </a:rPr>
              <a:t>Исключения:</a:t>
            </a:r>
            <a:r>
              <a:rPr lang="ru-RU" altLang="ru-RU" sz="6000" i="1" smtClean="0">
                <a:solidFill>
                  <a:srgbClr val="00B050"/>
                </a:solidFill>
                <a:latin typeface="Arial Black" panose="020B0A04020102020204" pitchFamily="34" charset="0"/>
              </a:rPr>
              <a:t> </a:t>
            </a:r>
          </a:p>
          <a:p>
            <a:pPr algn="ctr">
              <a:defRPr/>
            </a:pPr>
            <a:r>
              <a:rPr lang="ru-RU" sz="6000" smtClean="0">
                <a:solidFill>
                  <a:srgbClr val="0070C0"/>
                </a:solidFill>
                <a:latin typeface="Arial Black" panose="020B0A04020102020204" pitchFamily="34" charset="0"/>
              </a:rPr>
              <a:t>Ск</a:t>
            </a:r>
            <a:r>
              <a:rPr lang="ru-RU" sz="6000" u="sng" smtClean="0">
                <a:solidFill>
                  <a:srgbClr val="FF0000"/>
                </a:solidFill>
                <a:latin typeface="Arial Black" panose="020B0A04020102020204" pitchFamily="34" charset="0"/>
              </a:rPr>
              <a:t>а</a:t>
            </a:r>
            <a:r>
              <a:rPr lang="ru-RU" sz="6000" u="dbl" smtClean="0">
                <a:solidFill>
                  <a:srgbClr val="00B050"/>
                </a:solidFill>
                <a:latin typeface="Arial Black" panose="020B0A04020102020204" pitchFamily="34" charset="0"/>
              </a:rPr>
              <a:t>ч</a:t>
            </a:r>
            <a:r>
              <a:rPr lang="ru-RU" sz="6000" smtClean="0">
                <a:solidFill>
                  <a:srgbClr val="0070C0"/>
                </a:solidFill>
                <a:latin typeface="Arial Black" panose="020B0A04020102020204" pitchFamily="34" charset="0"/>
              </a:rPr>
              <a:t>о</a:t>
            </a:r>
            <a:r>
              <a:rPr lang="en-US" sz="6000" smtClean="0">
                <a:solidFill>
                  <a:srgbClr val="0070C0"/>
                </a:solidFill>
                <a:latin typeface="Arial Black" panose="020B0A04020102020204" pitchFamily="34" charset="0"/>
              </a:rPr>
              <a:t>́</a:t>
            </a:r>
            <a:r>
              <a:rPr lang="ru-RU" sz="6000" smtClean="0">
                <a:solidFill>
                  <a:srgbClr val="0070C0"/>
                </a:solidFill>
                <a:latin typeface="Arial Black" panose="020B0A04020102020204" pitchFamily="34" charset="0"/>
              </a:rPr>
              <a:t>к, ск</a:t>
            </a:r>
            <a:r>
              <a:rPr lang="ru-RU" sz="6000" u="sng" smtClean="0">
                <a:solidFill>
                  <a:srgbClr val="FF0000"/>
                </a:solidFill>
                <a:latin typeface="Arial Black" panose="020B0A04020102020204" pitchFamily="34" charset="0"/>
              </a:rPr>
              <a:t>а</a:t>
            </a:r>
            <a:r>
              <a:rPr lang="ru-RU" sz="6000" u="dbl" smtClean="0">
                <a:solidFill>
                  <a:srgbClr val="00B050"/>
                </a:solidFill>
                <a:latin typeface="Arial Black" panose="020B0A04020102020204" pitchFamily="34" charset="0"/>
              </a:rPr>
              <a:t>ч</a:t>
            </a:r>
            <a:r>
              <a:rPr lang="ru-RU" sz="6000" smtClean="0">
                <a:solidFill>
                  <a:srgbClr val="0070C0"/>
                </a:solidFill>
                <a:latin typeface="Arial Black" panose="020B0A04020102020204" pitchFamily="34" charset="0"/>
              </a:rPr>
              <a:t>у</a:t>
            </a:r>
            <a:r>
              <a:rPr lang="en-US" sz="6000" smtClean="0">
                <a:latin typeface="Arial Black" panose="020B0A04020102020204" pitchFamily="34" charset="0"/>
              </a:rPr>
              <a:t>́</a:t>
            </a:r>
            <a:endParaRPr lang="ru-RU" sz="6000" smtClean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Прямоугольник 1"/>
          <p:cNvSpPr>
            <a:spLocks noChangeArrowheads="1"/>
          </p:cNvSpPr>
          <p:nvPr/>
        </p:nvSpPr>
        <p:spPr bwMode="auto">
          <a:xfrm>
            <a:off x="179388" y="549275"/>
            <a:ext cx="8496300" cy="517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ru-RU" sz="6600">
                <a:solidFill>
                  <a:srgbClr val="002060"/>
                </a:solidFill>
                <a:latin typeface="Arial Black" pitchFamily="34" charset="0"/>
              </a:rPr>
              <a:t>IV.</a:t>
            </a:r>
            <a:r>
              <a:rPr lang="en-US" altLang="ru-RU" sz="660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altLang="ru-RU" sz="6600">
                <a:solidFill>
                  <a:srgbClr val="C00000"/>
                </a:solidFill>
                <a:latin typeface="Arial Black" pitchFamily="34" charset="0"/>
              </a:rPr>
              <a:t>Корни, </a:t>
            </a:r>
          </a:p>
          <a:p>
            <a:pPr algn="ctr" eaLnBrk="1" hangingPunct="1"/>
            <a:r>
              <a:rPr lang="ru-RU" altLang="ru-RU" sz="6600">
                <a:solidFill>
                  <a:srgbClr val="C00000"/>
                </a:solidFill>
                <a:latin typeface="Arial Black" pitchFamily="34" charset="0"/>
              </a:rPr>
              <a:t>в которых написание гласной зависит от </a:t>
            </a:r>
            <a:r>
              <a:rPr lang="ru-RU" altLang="ru-RU" sz="6600" b="1">
                <a:solidFill>
                  <a:srgbClr val="C00000"/>
                </a:solidFill>
                <a:latin typeface="Arial Black" pitchFamily="34" charset="0"/>
              </a:rPr>
              <a:t>смысла</a:t>
            </a:r>
            <a:endParaRPr lang="ru-RU" altLang="ru-RU" sz="660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Прямоугольник 1"/>
          <p:cNvSpPr>
            <a:spLocks noChangeArrowheads="1"/>
          </p:cNvSpPr>
          <p:nvPr/>
        </p:nvSpPr>
        <p:spPr bwMode="auto">
          <a:xfrm>
            <a:off x="250825" y="-3175"/>
            <a:ext cx="8785225" cy="581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3200" b="1" i="1">
                <a:solidFill>
                  <a:srgbClr val="0070C0"/>
                </a:solidFill>
                <a:latin typeface="Arial Black" pitchFamily="34" charset="0"/>
              </a:rPr>
              <a:t>19.  </a:t>
            </a:r>
            <a:r>
              <a:rPr lang="ru-RU" altLang="ru-RU" sz="4800" b="1" i="1">
                <a:solidFill>
                  <a:srgbClr val="0070C0"/>
                </a:solidFill>
                <a:latin typeface="Arial Black" pitchFamily="34" charset="0"/>
              </a:rPr>
              <a:t>-мак-/-мок-</a:t>
            </a:r>
            <a:endParaRPr lang="ru-RU" altLang="ru-RU" sz="4800">
              <a:solidFill>
                <a:srgbClr val="0070C0"/>
              </a:solidFill>
              <a:latin typeface="Arial Black" pitchFamily="34" charset="0"/>
            </a:endParaRPr>
          </a:p>
          <a:p>
            <a:pPr algn="ctr" eaLnBrk="1" hangingPunct="1"/>
            <a:endParaRPr lang="ru-RU" altLang="ru-RU" sz="2800">
              <a:solidFill>
                <a:srgbClr val="0070C0"/>
              </a:solidFill>
              <a:latin typeface="Arial Black" pitchFamily="34" charset="0"/>
            </a:endParaRPr>
          </a:p>
          <a:p>
            <a:pPr algn="ctr" eaLnBrk="1" hangingPunct="1"/>
            <a:r>
              <a:rPr lang="ru-RU" altLang="ru-RU" sz="2800">
                <a:solidFill>
                  <a:srgbClr val="0070C0"/>
                </a:solidFill>
                <a:latin typeface="Arial Black" pitchFamily="34" charset="0"/>
              </a:rPr>
              <a:t>м</a:t>
            </a:r>
            <a:r>
              <a:rPr lang="ru-RU" altLang="ru-RU" sz="2800" b="1" u="sng">
                <a:solidFill>
                  <a:srgbClr val="0070C0"/>
                </a:solidFill>
                <a:latin typeface="Arial Black" pitchFamily="34" charset="0"/>
              </a:rPr>
              <a:t>а</a:t>
            </a:r>
            <a:r>
              <a:rPr lang="ru-RU" altLang="ru-RU" sz="2800">
                <a:solidFill>
                  <a:srgbClr val="0070C0"/>
                </a:solidFill>
                <a:latin typeface="Arial Black" pitchFamily="34" charset="0"/>
              </a:rPr>
              <a:t>к = «погружать в жидкость», «макать»</a:t>
            </a:r>
          </a:p>
          <a:p>
            <a:pPr algn="ctr" eaLnBrk="1" hangingPunct="1"/>
            <a:r>
              <a:rPr lang="ru-RU" altLang="ru-RU" sz="2800">
                <a:solidFill>
                  <a:srgbClr val="0070C0"/>
                </a:solidFill>
                <a:latin typeface="Arial Black" pitchFamily="34" charset="0"/>
              </a:rPr>
              <a:t>м</a:t>
            </a:r>
            <a:r>
              <a:rPr lang="ru-RU" altLang="ru-RU" sz="2800" b="1" u="sng">
                <a:solidFill>
                  <a:srgbClr val="0070C0"/>
                </a:solidFill>
                <a:latin typeface="Arial Black" pitchFamily="34" charset="0"/>
              </a:rPr>
              <a:t>о</a:t>
            </a:r>
            <a:r>
              <a:rPr lang="ru-RU" altLang="ru-RU" sz="2800">
                <a:solidFill>
                  <a:srgbClr val="0070C0"/>
                </a:solidFill>
                <a:latin typeface="Arial Black" pitchFamily="34" charset="0"/>
              </a:rPr>
              <a:t>к = «пропускать жидкость», «мокнуть»</a:t>
            </a:r>
          </a:p>
          <a:p>
            <a:pPr algn="just" eaLnBrk="1" hangingPunct="1"/>
            <a:endParaRPr lang="ru-RU" altLang="ru-RU" sz="4800" i="1">
              <a:solidFill>
                <a:srgbClr val="0070C0"/>
              </a:solidFill>
              <a:latin typeface="Arial Black" pitchFamily="34" charset="0"/>
            </a:endParaRPr>
          </a:p>
          <a:p>
            <a:pPr algn="just" eaLnBrk="1" hangingPunct="1"/>
            <a:endParaRPr lang="ru-RU" altLang="ru-RU" sz="4800" i="1">
              <a:solidFill>
                <a:srgbClr val="0070C0"/>
              </a:solidFill>
              <a:latin typeface="Arial Black" pitchFamily="34" charset="0"/>
            </a:endParaRPr>
          </a:p>
          <a:p>
            <a:pPr algn="just" eaLnBrk="1" hangingPunct="1"/>
            <a:r>
              <a:rPr lang="ru-RU" altLang="ru-RU" sz="4800" i="1">
                <a:solidFill>
                  <a:srgbClr val="0070C0"/>
                </a:solidFill>
                <a:latin typeface="Arial Black" pitchFamily="34" charset="0"/>
              </a:rPr>
              <a:t>М</a:t>
            </a:r>
            <a:r>
              <a:rPr lang="ru-RU" altLang="ru-RU" sz="4800" i="1" u="sng">
                <a:solidFill>
                  <a:srgbClr val="FF0000"/>
                </a:solidFill>
                <a:latin typeface="Arial Black" pitchFamily="34" charset="0"/>
              </a:rPr>
              <a:t>а</a:t>
            </a:r>
            <a:r>
              <a:rPr lang="ru-RU" altLang="ru-RU" sz="4800" i="1">
                <a:solidFill>
                  <a:srgbClr val="0070C0"/>
                </a:solidFill>
                <a:latin typeface="Arial Black" pitchFamily="34" charset="0"/>
              </a:rPr>
              <a:t>ка́ть</a:t>
            </a:r>
            <a:r>
              <a:rPr lang="ru-RU" altLang="ru-RU" sz="4800">
                <a:solidFill>
                  <a:srgbClr val="0070C0"/>
                </a:solidFill>
                <a:latin typeface="Arial Black" pitchFamily="34" charset="0"/>
              </a:rPr>
              <a:t> (хлеб в молоко) </a:t>
            </a:r>
          </a:p>
          <a:p>
            <a:pPr algn="just" eaLnBrk="1" hangingPunct="1"/>
            <a:endParaRPr lang="ru-RU" altLang="ru-RU" sz="4800">
              <a:solidFill>
                <a:srgbClr val="0070C0"/>
              </a:solidFill>
              <a:latin typeface="Arial Black" pitchFamily="34" charset="0"/>
            </a:endParaRPr>
          </a:p>
          <a:p>
            <a:pPr algn="just" eaLnBrk="1" hangingPunct="1"/>
            <a:r>
              <a:rPr lang="ru-RU" altLang="ru-RU" sz="4800" i="1">
                <a:solidFill>
                  <a:srgbClr val="0070C0"/>
                </a:solidFill>
                <a:latin typeface="Arial Black" pitchFamily="34" charset="0"/>
              </a:rPr>
              <a:t>Вы́м</a:t>
            </a:r>
            <a:r>
              <a:rPr lang="ru-RU" altLang="ru-RU" sz="4800" i="1" u="sng">
                <a:solidFill>
                  <a:srgbClr val="FF0000"/>
                </a:solidFill>
                <a:latin typeface="Arial Black" pitchFamily="34" charset="0"/>
              </a:rPr>
              <a:t>о</a:t>
            </a:r>
            <a:r>
              <a:rPr lang="ru-RU" altLang="ru-RU" sz="4800" i="1">
                <a:solidFill>
                  <a:srgbClr val="0070C0"/>
                </a:solidFill>
                <a:latin typeface="Arial Black" pitchFamily="34" charset="0"/>
              </a:rPr>
              <a:t>кнуть</a:t>
            </a:r>
            <a:r>
              <a:rPr lang="ru-RU" altLang="ru-RU" sz="4800">
                <a:solidFill>
                  <a:srgbClr val="0070C0"/>
                </a:solidFill>
                <a:latin typeface="Arial Black" pitchFamily="34" charset="0"/>
              </a:rPr>
              <a:t>(под дождем)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Прямоугольник 1"/>
          <p:cNvSpPr>
            <a:spLocks noChangeArrowheads="1"/>
          </p:cNvSpPr>
          <p:nvPr/>
        </p:nvSpPr>
        <p:spPr bwMode="auto">
          <a:xfrm>
            <a:off x="971550" y="549275"/>
            <a:ext cx="7704138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3200" b="1" i="1">
                <a:solidFill>
                  <a:srgbClr val="0070C0"/>
                </a:solidFill>
                <a:latin typeface="Arial Black" pitchFamily="34" charset="0"/>
              </a:rPr>
              <a:t>20.       </a:t>
            </a:r>
            <a:r>
              <a:rPr lang="ru-RU" altLang="ru-RU" sz="4800" b="1" i="1">
                <a:solidFill>
                  <a:srgbClr val="0070C0"/>
                </a:solidFill>
                <a:latin typeface="Arial Black" pitchFamily="34" charset="0"/>
              </a:rPr>
              <a:t>-равн-/-ровн-</a:t>
            </a:r>
            <a:endParaRPr lang="ru-RU" altLang="ru-RU" sz="4800">
              <a:solidFill>
                <a:srgbClr val="0070C0"/>
              </a:solidFill>
              <a:latin typeface="Arial Black" pitchFamily="34" charset="0"/>
            </a:endParaRPr>
          </a:p>
          <a:p>
            <a:pPr algn="just" eaLnBrk="1" hangingPunct="1"/>
            <a:r>
              <a:rPr lang="ru-RU" altLang="ru-RU" sz="2400">
                <a:solidFill>
                  <a:srgbClr val="0070C0"/>
                </a:solidFill>
                <a:latin typeface="Arial Black" pitchFamily="34" charset="0"/>
              </a:rPr>
              <a:t>Р</a:t>
            </a:r>
            <a:r>
              <a:rPr lang="ru-RU" altLang="ru-RU" sz="2400" b="1" u="sng">
                <a:solidFill>
                  <a:srgbClr val="0070C0"/>
                </a:solidFill>
                <a:latin typeface="Arial Black" pitchFamily="34" charset="0"/>
              </a:rPr>
              <a:t>а</a:t>
            </a:r>
            <a:r>
              <a:rPr lang="ru-RU" altLang="ru-RU" sz="2400">
                <a:solidFill>
                  <a:srgbClr val="0070C0"/>
                </a:solidFill>
                <a:latin typeface="Arial Black" pitchFamily="34" charset="0"/>
              </a:rPr>
              <a:t>вн = «равный, одинаковый, наравне»</a:t>
            </a:r>
          </a:p>
          <a:p>
            <a:pPr algn="just" eaLnBrk="1" hangingPunct="1"/>
            <a:r>
              <a:rPr lang="ru-RU" altLang="ru-RU" sz="2400">
                <a:solidFill>
                  <a:srgbClr val="0070C0"/>
                </a:solidFill>
                <a:latin typeface="Arial Black" pitchFamily="34" charset="0"/>
              </a:rPr>
              <a:t>р</a:t>
            </a:r>
            <a:r>
              <a:rPr lang="ru-RU" altLang="ru-RU" sz="2400" b="1" u="sng">
                <a:solidFill>
                  <a:srgbClr val="0070C0"/>
                </a:solidFill>
                <a:latin typeface="Arial Black" pitchFamily="34" charset="0"/>
              </a:rPr>
              <a:t>о</a:t>
            </a:r>
            <a:r>
              <a:rPr lang="ru-RU" altLang="ru-RU" sz="2400">
                <a:solidFill>
                  <a:srgbClr val="0070C0"/>
                </a:solidFill>
                <a:latin typeface="Arial Black" pitchFamily="34" charset="0"/>
              </a:rPr>
              <a:t>вн = «ровный, гладкий, прямой»</a:t>
            </a:r>
          </a:p>
          <a:p>
            <a:pPr algn="just" eaLnBrk="1" hangingPunct="1"/>
            <a:endParaRPr lang="ru-RU" altLang="ru-RU" sz="4800" i="1">
              <a:solidFill>
                <a:srgbClr val="0070C0"/>
              </a:solidFill>
              <a:latin typeface="Arial Black" pitchFamily="34" charset="0"/>
            </a:endParaRPr>
          </a:p>
          <a:p>
            <a:pPr algn="ctr" eaLnBrk="1" hangingPunct="1"/>
            <a:r>
              <a:rPr lang="ru-RU" altLang="ru-RU" sz="7200" i="1">
                <a:solidFill>
                  <a:srgbClr val="0070C0"/>
                </a:solidFill>
                <a:latin typeface="Arial Black" pitchFamily="34" charset="0"/>
              </a:rPr>
              <a:t>Вы́р</a:t>
            </a:r>
            <a:r>
              <a:rPr lang="ru-RU" altLang="ru-RU" sz="7200" i="1" u="sng">
                <a:solidFill>
                  <a:srgbClr val="FF0000"/>
                </a:solidFill>
                <a:latin typeface="Arial Black" pitchFamily="34" charset="0"/>
              </a:rPr>
              <a:t>о</a:t>
            </a:r>
            <a:r>
              <a:rPr lang="ru-RU" altLang="ru-RU" sz="7200" i="1">
                <a:solidFill>
                  <a:srgbClr val="0070C0"/>
                </a:solidFill>
                <a:latin typeface="Arial Black" pitchFamily="34" charset="0"/>
              </a:rPr>
              <a:t>внять </a:t>
            </a:r>
            <a:r>
              <a:rPr lang="ru-RU" altLang="ru-RU" sz="4800">
                <a:solidFill>
                  <a:srgbClr val="0070C0"/>
                </a:solidFill>
                <a:latin typeface="Arial Black" pitchFamily="34" charset="0"/>
              </a:rPr>
              <a:t>(поверхность) –</a:t>
            </a:r>
            <a:r>
              <a:rPr lang="ru-RU" altLang="ru-RU" sz="7200" i="1">
                <a:solidFill>
                  <a:srgbClr val="0070C0"/>
                </a:solidFill>
                <a:latin typeface="Arial Black" pitchFamily="34" charset="0"/>
              </a:rPr>
              <a:t>ур</a:t>
            </a:r>
            <a:r>
              <a:rPr lang="ru-RU" altLang="ru-RU" sz="7200" i="1" u="sng">
                <a:solidFill>
                  <a:srgbClr val="FF0000"/>
                </a:solidFill>
                <a:latin typeface="Arial Black" pitchFamily="34" charset="0"/>
              </a:rPr>
              <a:t>а</a:t>
            </a:r>
            <a:r>
              <a:rPr lang="ru-RU" altLang="ru-RU" sz="7200" i="1">
                <a:solidFill>
                  <a:srgbClr val="0070C0"/>
                </a:solidFill>
                <a:latin typeface="Arial Black" pitchFamily="34" charset="0"/>
              </a:rPr>
              <a:t>вня́ть</a:t>
            </a:r>
            <a:endParaRPr lang="ru-RU" altLang="ru-RU" sz="720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Прямоугольник 1"/>
          <p:cNvSpPr>
            <a:spLocks noChangeArrowheads="1"/>
          </p:cNvSpPr>
          <p:nvPr/>
        </p:nvSpPr>
        <p:spPr bwMode="auto">
          <a:xfrm>
            <a:off x="250825" y="476250"/>
            <a:ext cx="8893175" cy="526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4800">
                <a:solidFill>
                  <a:srgbClr val="C00000"/>
                </a:solidFill>
                <a:latin typeface="Arial Black" pitchFamily="34" charset="0"/>
              </a:rPr>
              <a:t>Отдельную группу составляют корни с чередованием </a:t>
            </a:r>
          </a:p>
          <a:p>
            <a:pPr algn="ctr" eaLnBrk="1" hangingPunct="1"/>
            <a:r>
              <a:rPr lang="ru-RU" altLang="ru-RU" sz="4800">
                <a:solidFill>
                  <a:srgbClr val="0070C0"/>
                </a:solidFill>
                <a:latin typeface="Arial Black" pitchFamily="34" charset="0"/>
              </a:rPr>
              <a:t>а</a:t>
            </a:r>
            <a:r>
              <a:rPr lang="ru-RU" altLang="ru-RU" sz="480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altLang="ru-RU" sz="4800">
                <a:solidFill>
                  <a:srgbClr val="0070C0"/>
                </a:solidFill>
                <a:latin typeface="Arial Black" pitchFamily="34" charset="0"/>
              </a:rPr>
              <a:t>(я)</a:t>
            </a:r>
            <a:r>
              <a:rPr lang="ru-RU" altLang="ru-RU" sz="4800">
                <a:solidFill>
                  <a:srgbClr val="C00000"/>
                </a:solidFill>
                <a:latin typeface="Arial Black" pitchFamily="34" charset="0"/>
              </a:rPr>
              <a:t> — </a:t>
            </a:r>
            <a:r>
              <a:rPr lang="ru-RU" altLang="ru-RU" sz="4800">
                <a:solidFill>
                  <a:srgbClr val="0070C0"/>
                </a:solidFill>
                <a:latin typeface="Arial Black" pitchFamily="34" charset="0"/>
              </a:rPr>
              <a:t>им</a:t>
            </a:r>
            <a:r>
              <a:rPr lang="ru-RU" altLang="ru-RU" sz="4800">
                <a:solidFill>
                  <a:srgbClr val="C00000"/>
                </a:solidFill>
                <a:latin typeface="Arial Black" pitchFamily="34" charset="0"/>
              </a:rPr>
              <a:t> или </a:t>
            </a:r>
            <a:r>
              <a:rPr lang="ru-RU" altLang="ru-RU" sz="4800">
                <a:solidFill>
                  <a:srgbClr val="0070C0"/>
                </a:solidFill>
                <a:latin typeface="Arial Black" pitchFamily="34" charset="0"/>
              </a:rPr>
              <a:t>а (я)</a:t>
            </a:r>
            <a:r>
              <a:rPr lang="ru-RU" altLang="ru-RU" sz="4800">
                <a:solidFill>
                  <a:srgbClr val="C00000"/>
                </a:solidFill>
                <a:latin typeface="Arial Black" pitchFamily="34" charset="0"/>
              </a:rPr>
              <a:t> — </a:t>
            </a:r>
            <a:r>
              <a:rPr lang="ru-RU" altLang="ru-RU" sz="4800">
                <a:solidFill>
                  <a:srgbClr val="0070C0"/>
                </a:solidFill>
                <a:latin typeface="Arial Black" pitchFamily="34" charset="0"/>
              </a:rPr>
              <a:t>ин</a:t>
            </a:r>
            <a:r>
              <a:rPr lang="ru-RU" altLang="ru-RU" sz="4800">
                <a:solidFill>
                  <a:srgbClr val="C00000"/>
                </a:solidFill>
                <a:latin typeface="Arial Black" pitchFamily="34" charset="0"/>
              </a:rPr>
              <a:t>. </a:t>
            </a:r>
          </a:p>
          <a:p>
            <a:pPr algn="ctr" eaLnBrk="1" hangingPunct="1"/>
            <a:r>
              <a:rPr lang="ru-RU" altLang="ru-RU" sz="4800">
                <a:solidFill>
                  <a:srgbClr val="C00000"/>
                </a:solidFill>
                <a:latin typeface="Arial Black" pitchFamily="34" charset="0"/>
              </a:rPr>
              <a:t>Буква </a:t>
            </a:r>
            <a:r>
              <a:rPr lang="ru-RU" altLang="ru-RU" sz="4800">
                <a:solidFill>
                  <a:srgbClr val="0070C0"/>
                </a:solidFill>
                <a:latin typeface="Arial Black" pitchFamily="34" charset="0"/>
              </a:rPr>
              <a:t>И</a:t>
            </a:r>
            <a:r>
              <a:rPr lang="ru-RU" altLang="ru-RU" sz="4800">
                <a:solidFill>
                  <a:srgbClr val="C00000"/>
                </a:solidFill>
                <a:latin typeface="Arial Black" pitchFamily="34" charset="0"/>
              </a:rPr>
              <a:t> пишется в том случае, когда за корнем следует суффикс -</a:t>
            </a:r>
            <a:r>
              <a:rPr lang="en-US" altLang="ru-RU" sz="4800">
                <a:solidFill>
                  <a:srgbClr val="C00000"/>
                </a:solidFill>
                <a:latin typeface="Arial Black" pitchFamily="34" charset="0"/>
              </a:rPr>
              <a:t>â</a:t>
            </a:r>
            <a:r>
              <a:rPr lang="ru-RU" altLang="ru-RU" sz="4800">
                <a:solidFill>
                  <a:srgbClr val="C00000"/>
                </a:solidFill>
                <a:latin typeface="Arial Black" pitchFamily="34" charset="0"/>
              </a:rPr>
              <a:t>-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Прямоугольник 1"/>
          <p:cNvSpPr>
            <a:spLocks noChangeArrowheads="1"/>
          </p:cNvSpPr>
          <p:nvPr/>
        </p:nvSpPr>
        <p:spPr bwMode="auto">
          <a:xfrm>
            <a:off x="323850" y="260350"/>
            <a:ext cx="8208963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6000" smtClean="0">
                <a:solidFill>
                  <a:srgbClr val="FF0000"/>
                </a:solidFill>
                <a:latin typeface="Arial Black" panose="020B0A04020102020204" pitchFamily="34" charset="0"/>
              </a:rPr>
              <a:t>-а(я) – им-</a:t>
            </a:r>
          </a:p>
          <a:p>
            <a:pPr algn="ctr" eaLnBrk="1" hangingPunct="1">
              <a:defRPr/>
            </a:pPr>
            <a:r>
              <a:rPr lang="ru-RU" altLang="ru-RU" sz="6000" smtClean="0">
                <a:solidFill>
                  <a:srgbClr val="FF0000"/>
                </a:solidFill>
                <a:latin typeface="Arial Black" panose="020B0A04020102020204" pitchFamily="34" charset="0"/>
              </a:rPr>
              <a:t>-а(я)  – ин - </a:t>
            </a:r>
          </a:p>
          <a:p>
            <a:pPr algn="ctr" eaLnBrk="1" hangingPunct="1">
              <a:defRPr/>
            </a:pPr>
            <a:r>
              <a:rPr lang="ru-RU" altLang="ru-RU" sz="6000" smtClean="0">
                <a:solidFill>
                  <a:srgbClr val="0070C0"/>
                </a:solidFill>
                <a:latin typeface="Arial Black" panose="020B0A04020102020204" pitchFamily="34" charset="0"/>
              </a:rPr>
              <a:t>Сж</a:t>
            </a:r>
            <a:r>
              <a:rPr lang="ru-RU" altLang="ru-RU" sz="6000" smtClean="0">
                <a:solidFill>
                  <a:srgbClr val="FF0000"/>
                </a:solidFill>
                <a:latin typeface="Arial Black" panose="020B0A04020102020204" pitchFamily="34" charset="0"/>
              </a:rPr>
              <a:t>а</a:t>
            </a:r>
            <a:r>
              <a:rPr lang="ru-RU" altLang="ru-RU" sz="6000" smtClean="0">
                <a:solidFill>
                  <a:srgbClr val="0070C0"/>
                </a:solidFill>
                <a:latin typeface="Arial Black" panose="020B0A04020102020204" pitchFamily="34" charset="0"/>
              </a:rPr>
              <a:t>ть - сж</a:t>
            </a:r>
            <a:r>
              <a:rPr lang="ru-RU" altLang="ru-RU" sz="6000" smtClean="0">
                <a:solidFill>
                  <a:srgbClr val="FF0000"/>
                </a:solidFill>
                <a:latin typeface="Arial Black" panose="020B0A04020102020204" pitchFamily="34" charset="0"/>
              </a:rPr>
              <a:t>им</a:t>
            </a:r>
            <a:r>
              <a:rPr lang="en-US" altLang="ru-RU" sz="6000" u="dbl" smtClean="0">
                <a:solidFill>
                  <a:srgbClr val="0070C0"/>
                </a:solidFill>
                <a:latin typeface="Arial Black" panose="020B0A04020102020204" pitchFamily="34" charset="0"/>
              </a:rPr>
              <a:t>â</a:t>
            </a:r>
            <a:r>
              <a:rPr lang="ru-RU" altLang="ru-RU" sz="6000" smtClean="0">
                <a:solidFill>
                  <a:srgbClr val="0070C0"/>
                </a:solidFill>
                <a:latin typeface="Arial Black" panose="020B0A04020102020204" pitchFamily="34" charset="0"/>
              </a:rPr>
              <a:t>ть</a:t>
            </a:r>
          </a:p>
          <a:p>
            <a:pPr algn="ctr" eaLnBrk="1" hangingPunct="1">
              <a:defRPr/>
            </a:pPr>
            <a:r>
              <a:rPr lang="ru-RU" altLang="ru-RU" sz="6000" smtClean="0">
                <a:solidFill>
                  <a:srgbClr val="0070C0"/>
                </a:solidFill>
                <a:latin typeface="Arial Black" panose="020B0A04020102020204" pitchFamily="34" charset="0"/>
              </a:rPr>
              <a:t>нан</a:t>
            </a:r>
            <a:r>
              <a:rPr lang="ru-RU" altLang="ru-RU" sz="6000" smtClean="0">
                <a:solidFill>
                  <a:srgbClr val="FF0000"/>
                </a:solidFill>
                <a:latin typeface="Arial Black" panose="020B0A04020102020204" pitchFamily="34" charset="0"/>
              </a:rPr>
              <a:t>я</a:t>
            </a:r>
            <a:r>
              <a:rPr lang="ru-RU" altLang="ru-RU" sz="6000" smtClean="0">
                <a:solidFill>
                  <a:srgbClr val="0070C0"/>
                </a:solidFill>
                <a:latin typeface="Arial Black" panose="020B0A04020102020204" pitchFamily="34" charset="0"/>
              </a:rPr>
              <a:t>ть - нан</a:t>
            </a:r>
            <a:r>
              <a:rPr lang="ru-RU" altLang="ru-RU" sz="6000" smtClean="0">
                <a:solidFill>
                  <a:srgbClr val="FF0000"/>
                </a:solidFill>
                <a:latin typeface="Arial Black" panose="020B0A04020102020204" pitchFamily="34" charset="0"/>
              </a:rPr>
              <a:t>им</a:t>
            </a:r>
            <a:r>
              <a:rPr lang="en-US" altLang="ru-RU" sz="6000" u="dbl" smtClean="0">
                <a:solidFill>
                  <a:srgbClr val="0070C0"/>
                </a:solidFill>
                <a:latin typeface="Arial Black" panose="020B0A04020102020204" pitchFamily="34" charset="0"/>
              </a:rPr>
              <a:t>â</a:t>
            </a:r>
            <a:r>
              <a:rPr lang="ru-RU" altLang="ru-RU" sz="6000" smtClean="0">
                <a:solidFill>
                  <a:srgbClr val="0070C0"/>
                </a:solidFill>
                <a:latin typeface="Arial Black" panose="020B0A04020102020204" pitchFamily="34" charset="0"/>
              </a:rPr>
              <a:t>ть</a:t>
            </a:r>
          </a:p>
          <a:p>
            <a:pPr algn="ctr" eaLnBrk="1" hangingPunct="1">
              <a:defRPr/>
            </a:pPr>
            <a:r>
              <a:rPr lang="ru-RU" altLang="ru-RU" sz="6000" smtClean="0">
                <a:solidFill>
                  <a:srgbClr val="0070C0"/>
                </a:solidFill>
                <a:latin typeface="Arial Black" panose="020B0A04020102020204" pitchFamily="34" charset="0"/>
              </a:rPr>
              <a:t>сн</a:t>
            </a:r>
            <a:r>
              <a:rPr lang="ru-RU" altLang="ru-RU" sz="6000" smtClean="0">
                <a:solidFill>
                  <a:srgbClr val="FF0000"/>
                </a:solidFill>
                <a:latin typeface="Arial Black" panose="020B0A04020102020204" pitchFamily="34" charset="0"/>
              </a:rPr>
              <a:t>я</a:t>
            </a:r>
            <a:r>
              <a:rPr lang="ru-RU" altLang="ru-RU" sz="6000" smtClean="0">
                <a:solidFill>
                  <a:srgbClr val="0070C0"/>
                </a:solidFill>
                <a:latin typeface="Arial Black" panose="020B0A04020102020204" pitchFamily="34" charset="0"/>
              </a:rPr>
              <a:t>ть -  сн</a:t>
            </a:r>
            <a:r>
              <a:rPr lang="ru-RU" altLang="ru-RU" sz="6000" smtClean="0">
                <a:solidFill>
                  <a:srgbClr val="FF0000"/>
                </a:solidFill>
                <a:latin typeface="Arial Black" panose="020B0A04020102020204" pitchFamily="34" charset="0"/>
              </a:rPr>
              <a:t>им</a:t>
            </a:r>
            <a:r>
              <a:rPr lang="en-US" altLang="ru-RU" sz="6000" u="dbl" smtClean="0">
                <a:solidFill>
                  <a:srgbClr val="0070C0"/>
                </a:solidFill>
                <a:latin typeface="Arial Black" panose="020B0A04020102020204" pitchFamily="34" charset="0"/>
              </a:rPr>
              <a:t>â</a:t>
            </a:r>
            <a:r>
              <a:rPr lang="ru-RU" altLang="ru-RU" sz="6000" smtClean="0">
                <a:solidFill>
                  <a:srgbClr val="0070C0"/>
                </a:solidFill>
                <a:latin typeface="Arial Black" panose="020B0A04020102020204" pitchFamily="34" charset="0"/>
              </a:rPr>
              <a:t>ть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Прямоугольник 1"/>
          <p:cNvSpPr>
            <a:spLocks noChangeArrowheads="1"/>
          </p:cNvSpPr>
          <p:nvPr/>
        </p:nvSpPr>
        <p:spPr bwMode="auto">
          <a:xfrm>
            <a:off x="323850" y="260350"/>
            <a:ext cx="87122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6000">
                <a:solidFill>
                  <a:srgbClr val="FF0000"/>
                </a:solidFill>
                <a:latin typeface="Arial Black" pitchFamily="34" charset="0"/>
              </a:rPr>
              <a:t>-а(я) – им-</a:t>
            </a:r>
          </a:p>
          <a:p>
            <a:pPr algn="ctr" eaLnBrk="1" hangingPunct="1"/>
            <a:r>
              <a:rPr lang="ru-RU" altLang="ru-RU" sz="6000">
                <a:solidFill>
                  <a:srgbClr val="FF0000"/>
                </a:solidFill>
                <a:latin typeface="Arial Black" pitchFamily="34" charset="0"/>
              </a:rPr>
              <a:t>-а(я)  – ин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58888" y="2492375"/>
            <a:ext cx="7561262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solidFill>
                  <a:srgbClr val="0070C0"/>
                </a:solidFill>
                <a:latin typeface="Arial Black" panose="020B0A04020102020204" pitchFamily="34" charset="0"/>
              </a:rPr>
              <a:t>Прим</a:t>
            </a:r>
            <a:r>
              <a:rPr lang="ru-RU" sz="4400" dirty="0">
                <a:solidFill>
                  <a:srgbClr val="FF0000"/>
                </a:solidFill>
                <a:latin typeface="Arial Black" panose="020B0A04020102020204" pitchFamily="34" charset="0"/>
              </a:rPr>
              <a:t>я</a:t>
            </a:r>
            <a:r>
              <a:rPr lang="ru-RU" sz="4400" dirty="0">
                <a:solidFill>
                  <a:srgbClr val="0070C0"/>
                </a:solidFill>
                <a:latin typeface="Arial Black" panose="020B0A04020102020204" pitchFamily="34" charset="0"/>
              </a:rPr>
              <a:t>ть</a:t>
            </a:r>
            <a:r>
              <a:rPr lang="ru-RU" sz="4400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ru-RU" sz="4400" dirty="0">
                <a:solidFill>
                  <a:srgbClr val="0070C0"/>
                </a:solidFill>
                <a:latin typeface="Arial Black" panose="020B0A04020102020204" pitchFamily="34" charset="0"/>
              </a:rPr>
              <a:t>—</a:t>
            </a:r>
            <a:r>
              <a:rPr lang="ru-RU" sz="4400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ru-RU" sz="4400" dirty="0" err="1">
                <a:solidFill>
                  <a:srgbClr val="0070C0"/>
                </a:solidFill>
                <a:latin typeface="Arial Black" panose="020B0A04020102020204" pitchFamily="34" charset="0"/>
              </a:rPr>
              <a:t>прим</a:t>
            </a:r>
            <a:r>
              <a:rPr lang="ru-RU" sz="4400" u="sng" dirty="0" err="1">
                <a:solidFill>
                  <a:srgbClr val="FF0000"/>
                </a:solidFill>
                <a:latin typeface="Arial Black" panose="020B0A04020102020204" pitchFamily="34" charset="0"/>
              </a:rPr>
              <a:t>и</a:t>
            </a:r>
            <a:r>
              <a:rPr lang="ru-RU" sz="4400" dirty="0" err="1">
                <a:solidFill>
                  <a:srgbClr val="0070C0"/>
                </a:solidFill>
                <a:latin typeface="Arial Black" panose="020B0A04020102020204" pitchFamily="34" charset="0"/>
              </a:rPr>
              <a:t>н</a:t>
            </a:r>
            <a:r>
              <a:rPr lang="ru-RU" sz="4400" u="dbl" dirty="0" err="1">
                <a:solidFill>
                  <a:srgbClr val="0070C0"/>
                </a:solidFill>
                <a:latin typeface="Arial Black" panose="020B0A04020102020204" pitchFamily="34" charset="0"/>
              </a:rPr>
              <a:t>â</a:t>
            </a:r>
            <a:r>
              <a:rPr lang="ru-RU" sz="4400" dirty="0" err="1">
                <a:solidFill>
                  <a:srgbClr val="0070C0"/>
                </a:solidFill>
                <a:latin typeface="Arial Black" panose="020B0A04020102020204" pitchFamily="34" charset="0"/>
              </a:rPr>
              <a:t>ть</a:t>
            </a:r>
            <a:r>
              <a:rPr lang="ru-RU" sz="4400" dirty="0">
                <a:solidFill>
                  <a:srgbClr val="0070C0"/>
                </a:solidFill>
                <a:latin typeface="Arial Black" panose="020B0A04020102020204" pitchFamily="34" charset="0"/>
              </a:rPr>
              <a:t>, </a:t>
            </a:r>
          </a:p>
          <a:p>
            <a:pPr>
              <a:defRPr/>
            </a:pPr>
            <a:r>
              <a:rPr lang="ru-RU" sz="4400" dirty="0">
                <a:solidFill>
                  <a:srgbClr val="0070C0"/>
                </a:solidFill>
                <a:latin typeface="Arial Black" panose="020B0A04020102020204" pitchFamily="34" charset="0"/>
              </a:rPr>
              <a:t>пож</a:t>
            </a:r>
            <a:r>
              <a:rPr lang="ru-RU" sz="4400" dirty="0">
                <a:solidFill>
                  <a:srgbClr val="FF0000"/>
                </a:solidFill>
                <a:latin typeface="Arial Black" panose="020B0A04020102020204" pitchFamily="34" charset="0"/>
              </a:rPr>
              <a:t>а</a:t>
            </a:r>
            <a:r>
              <a:rPr lang="ru-RU" sz="4400" dirty="0">
                <a:solidFill>
                  <a:srgbClr val="0070C0"/>
                </a:solidFill>
                <a:latin typeface="Arial Black" panose="020B0A04020102020204" pitchFamily="34" charset="0"/>
              </a:rPr>
              <a:t>ть</a:t>
            </a:r>
            <a:r>
              <a:rPr lang="ru-RU" sz="4400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ru-RU" sz="4400" dirty="0">
                <a:solidFill>
                  <a:srgbClr val="0070C0"/>
                </a:solidFill>
                <a:latin typeface="Arial Black" panose="020B0A04020102020204" pitchFamily="34" charset="0"/>
              </a:rPr>
              <a:t>— </a:t>
            </a:r>
            <a:r>
              <a:rPr lang="ru-RU" sz="4400" dirty="0" err="1">
                <a:solidFill>
                  <a:srgbClr val="0070C0"/>
                </a:solidFill>
                <a:latin typeface="Arial Black" panose="020B0A04020102020204" pitchFamily="34" charset="0"/>
              </a:rPr>
              <a:t>пож</a:t>
            </a:r>
            <a:r>
              <a:rPr lang="ru-RU" sz="4400" dirty="0" err="1">
                <a:solidFill>
                  <a:srgbClr val="FF0000"/>
                </a:solidFill>
                <a:latin typeface="Arial Black" panose="020B0A04020102020204" pitchFamily="34" charset="0"/>
              </a:rPr>
              <a:t>и</a:t>
            </a:r>
            <a:r>
              <a:rPr lang="ru-RU" sz="4400" dirty="0" err="1">
                <a:solidFill>
                  <a:srgbClr val="0070C0"/>
                </a:solidFill>
                <a:latin typeface="Arial Black" panose="020B0A04020102020204" pitchFamily="34" charset="0"/>
              </a:rPr>
              <a:t>н</a:t>
            </a:r>
            <a:r>
              <a:rPr lang="ru-RU" sz="4400" u="dbl" dirty="0" err="1">
                <a:solidFill>
                  <a:srgbClr val="0070C0"/>
                </a:solidFill>
                <a:latin typeface="Arial Black" panose="020B0A04020102020204" pitchFamily="34" charset="0"/>
              </a:rPr>
              <a:t>â</a:t>
            </a:r>
            <a:r>
              <a:rPr lang="ru-RU" sz="4400" dirty="0" err="1">
                <a:solidFill>
                  <a:srgbClr val="0070C0"/>
                </a:solidFill>
                <a:latin typeface="Arial Black" panose="020B0A04020102020204" pitchFamily="34" charset="0"/>
              </a:rPr>
              <a:t>ть</a:t>
            </a:r>
            <a:r>
              <a:rPr lang="ru-RU" sz="4400" dirty="0">
                <a:solidFill>
                  <a:srgbClr val="0070C0"/>
                </a:solidFill>
                <a:latin typeface="Arial Black" panose="020B0A04020102020204" pitchFamily="34" charset="0"/>
              </a:rPr>
              <a:t>,</a:t>
            </a:r>
            <a:r>
              <a:rPr lang="ru-RU" sz="4400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</a:p>
          <a:p>
            <a:pPr>
              <a:defRPr/>
            </a:pPr>
            <a:r>
              <a:rPr lang="ru-RU" sz="4400" dirty="0">
                <a:solidFill>
                  <a:srgbClr val="0070C0"/>
                </a:solidFill>
                <a:latin typeface="Arial Black" panose="020B0A04020102020204" pitchFamily="34" charset="0"/>
              </a:rPr>
              <a:t>нач</a:t>
            </a:r>
            <a:r>
              <a:rPr lang="ru-RU" sz="4400" dirty="0">
                <a:solidFill>
                  <a:srgbClr val="FF0000"/>
                </a:solidFill>
                <a:latin typeface="Arial Black" panose="020B0A04020102020204" pitchFamily="34" charset="0"/>
              </a:rPr>
              <a:t>а</a:t>
            </a:r>
            <a:r>
              <a:rPr lang="ru-RU" sz="4400" dirty="0">
                <a:solidFill>
                  <a:srgbClr val="0070C0"/>
                </a:solidFill>
                <a:latin typeface="Arial Black" panose="020B0A04020102020204" pitchFamily="34" charset="0"/>
              </a:rPr>
              <a:t>ть</a:t>
            </a:r>
            <a:r>
              <a:rPr lang="ru-RU" sz="4400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ru-RU" sz="4400" dirty="0">
                <a:solidFill>
                  <a:srgbClr val="0070C0"/>
                </a:solidFill>
                <a:latin typeface="Arial Black" panose="020B0A04020102020204" pitchFamily="34" charset="0"/>
              </a:rPr>
              <a:t>—</a:t>
            </a:r>
            <a:r>
              <a:rPr lang="ru-RU" sz="4400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ru-RU" sz="4400" dirty="0" err="1">
                <a:solidFill>
                  <a:srgbClr val="0070C0"/>
                </a:solidFill>
                <a:latin typeface="Arial Black" panose="020B0A04020102020204" pitchFamily="34" charset="0"/>
              </a:rPr>
              <a:t>нач</a:t>
            </a:r>
            <a:r>
              <a:rPr lang="ru-RU" sz="4400" dirty="0" err="1">
                <a:solidFill>
                  <a:srgbClr val="FF0000"/>
                </a:solidFill>
                <a:latin typeface="Arial Black" panose="020B0A04020102020204" pitchFamily="34" charset="0"/>
              </a:rPr>
              <a:t>и</a:t>
            </a:r>
            <a:r>
              <a:rPr lang="ru-RU" sz="4400" dirty="0" err="1">
                <a:solidFill>
                  <a:srgbClr val="0070C0"/>
                </a:solidFill>
                <a:latin typeface="Arial Black" panose="020B0A04020102020204" pitchFamily="34" charset="0"/>
              </a:rPr>
              <a:t>н</a:t>
            </a:r>
            <a:r>
              <a:rPr lang="ru-RU" sz="4400" u="dbl" dirty="0" err="1">
                <a:solidFill>
                  <a:srgbClr val="0070C0"/>
                </a:solidFill>
                <a:latin typeface="Arial Black" panose="020B0A04020102020204" pitchFamily="34" charset="0"/>
              </a:rPr>
              <a:t>â</a:t>
            </a:r>
            <a:r>
              <a:rPr lang="ru-RU" sz="4400" dirty="0" err="1">
                <a:solidFill>
                  <a:srgbClr val="0070C0"/>
                </a:solidFill>
                <a:latin typeface="Arial Black" panose="020B0A04020102020204" pitchFamily="34" charset="0"/>
              </a:rPr>
              <a:t>ть</a:t>
            </a:r>
            <a:r>
              <a:rPr lang="ru-RU" sz="4400" dirty="0">
                <a:solidFill>
                  <a:srgbClr val="0070C0"/>
                </a:solidFill>
                <a:latin typeface="Arial Black" panose="020B0A04020102020204" pitchFamily="34" charset="0"/>
              </a:rPr>
              <a:t>,</a:t>
            </a:r>
            <a:r>
              <a:rPr lang="ru-RU" sz="4400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</a:p>
          <a:p>
            <a:pPr>
              <a:defRPr/>
            </a:pPr>
            <a:r>
              <a:rPr lang="ru-RU" sz="4400" dirty="0">
                <a:solidFill>
                  <a:srgbClr val="0070C0"/>
                </a:solidFill>
                <a:latin typeface="Arial Black" panose="020B0A04020102020204" pitchFamily="34" charset="0"/>
              </a:rPr>
              <a:t>прокл</a:t>
            </a:r>
            <a:r>
              <a:rPr lang="ru-RU" sz="4400" dirty="0">
                <a:solidFill>
                  <a:srgbClr val="FF0000"/>
                </a:solidFill>
                <a:latin typeface="Arial Black" panose="020B0A04020102020204" pitchFamily="34" charset="0"/>
              </a:rPr>
              <a:t>я</a:t>
            </a:r>
            <a:r>
              <a:rPr lang="ru-RU" sz="4400" dirty="0">
                <a:solidFill>
                  <a:srgbClr val="0070C0"/>
                </a:solidFill>
                <a:latin typeface="Arial Black" panose="020B0A04020102020204" pitchFamily="34" charset="0"/>
              </a:rPr>
              <a:t>сть</a:t>
            </a:r>
            <a:r>
              <a:rPr lang="ru-RU" sz="4400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ru-RU" sz="4400" dirty="0">
                <a:solidFill>
                  <a:srgbClr val="0070C0"/>
                </a:solidFill>
                <a:latin typeface="Arial Black" panose="020B0A04020102020204" pitchFamily="34" charset="0"/>
              </a:rPr>
              <a:t>— </a:t>
            </a:r>
            <a:r>
              <a:rPr lang="ru-RU" sz="4400" dirty="0" err="1">
                <a:solidFill>
                  <a:srgbClr val="0070C0"/>
                </a:solidFill>
                <a:latin typeface="Arial Black" panose="020B0A04020102020204" pitchFamily="34" charset="0"/>
              </a:rPr>
              <a:t>прокл</a:t>
            </a:r>
            <a:r>
              <a:rPr lang="ru-RU" sz="4400" dirty="0" err="1">
                <a:solidFill>
                  <a:srgbClr val="FF0000"/>
                </a:solidFill>
                <a:latin typeface="Arial Black" panose="020B0A04020102020204" pitchFamily="34" charset="0"/>
              </a:rPr>
              <a:t>и</a:t>
            </a:r>
            <a:r>
              <a:rPr lang="ru-RU" sz="4400" dirty="0" err="1">
                <a:solidFill>
                  <a:srgbClr val="0070C0"/>
                </a:solidFill>
                <a:latin typeface="Arial Black" panose="020B0A04020102020204" pitchFamily="34" charset="0"/>
              </a:rPr>
              <a:t>н</a:t>
            </a:r>
            <a:r>
              <a:rPr lang="ru-RU" sz="4400" u="dbl" dirty="0" err="1">
                <a:solidFill>
                  <a:srgbClr val="0070C0"/>
                </a:solidFill>
                <a:latin typeface="Arial Black" panose="020B0A04020102020204" pitchFamily="34" charset="0"/>
              </a:rPr>
              <a:t>â</a:t>
            </a:r>
            <a:r>
              <a:rPr lang="ru-RU" sz="4400" dirty="0" err="1">
                <a:solidFill>
                  <a:srgbClr val="0070C0"/>
                </a:solidFill>
                <a:latin typeface="Arial Black" panose="020B0A04020102020204" pitchFamily="34" charset="0"/>
              </a:rPr>
              <a:t>ть</a:t>
            </a:r>
            <a:r>
              <a:rPr lang="ru-RU" sz="4400" dirty="0">
                <a:solidFill>
                  <a:srgbClr val="0070C0"/>
                </a:solidFill>
                <a:latin typeface="Arial Black" panose="020B0A04020102020204" pitchFamily="34" charset="0"/>
              </a:rPr>
              <a:t>,</a:t>
            </a:r>
            <a:r>
              <a:rPr lang="ru-RU" sz="4400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</a:p>
          <a:p>
            <a:pPr>
              <a:defRPr/>
            </a:pPr>
            <a:r>
              <a:rPr lang="ru-RU" sz="4400" dirty="0">
                <a:solidFill>
                  <a:srgbClr val="0070C0"/>
                </a:solidFill>
                <a:latin typeface="Arial Black" panose="020B0A04020102020204" pitchFamily="34" charset="0"/>
              </a:rPr>
              <a:t>расп</a:t>
            </a:r>
            <a:r>
              <a:rPr lang="ru-RU" sz="4400" dirty="0">
                <a:solidFill>
                  <a:srgbClr val="FF0000"/>
                </a:solidFill>
                <a:latin typeface="Arial Black" panose="020B0A04020102020204" pitchFamily="34" charset="0"/>
              </a:rPr>
              <a:t>я</a:t>
            </a:r>
            <a:r>
              <a:rPr lang="ru-RU" sz="4400" dirty="0">
                <a:solidFill>
                  <a:srgbClr val="0070C0"/>
                </a:solidFill>
                <a:latin typeface="Arial Black" panose="020B0A04020102020204" pitchFamily="34" charset="0"/>
              </a:rPr>
              <a:t>ть</a:t>
            </a:r>
            <a:r>
              <a:rPr lang="ru-RU" sz="4400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ru-RU" sz="4400" dirty="0">
                <a:solidFill>
                  <a:srgbClr val="0070C0"/>
                </a:solidFill>
                <a:latin typeface="Arial Black" panose="020B0A04020102020204" pitchFamily="34" charset="0"/>
              </a:rPr>
              <a:t>— </a:t>
            </a:r>
            <a:r>
              <a:rPr lang="ru-RU" sz="4400" dirty="0" err="1">
                <a:solidFill>
                  <a:srgbClr val="0070C0"/>
                </a:solidFill>
                <a:latin typeface="Arial Black" panose="020B0A04020102020204" pitchFamily="34" charset="0"/>
              </a:rPr>
              <a:t>расп</a:t>
            </a:r>
            <a:r>
              <a:rPr lang="ru-RU" sz="4400" dirty="0" err="1">
                <a:solidFill>
                  <a:srgbClr val="FF0000"/>
                </a:solidFill>
                <a:latin typeface="Arial Black" panose="020B0A04020102020204" pitchFamily="34" charset="0"/>
              </a:rPr>
              <a:t>и</a:t>
            </a:r>
            <a:r>
              <a:rPr lang="ru-RU" sz="4400" dirty="0" err="1">
                <a:solidFill>
                  <a:srgbClr val="0070C0"/>
                </a:solidFill>
                <a:latin typeface="Arial Black" panose="020B0A04020102020204" pitchFamily="34" charset="0"/>
              </a:rPr>
              <a:t>н</a:t>
            </a:r>
            <a:r>
              <a:rPr lang="ru-RU" sz="4400" u="dbl" dirty="0" err="1">
                <a:solidFill>
                  <a:srgbClr val="0070C0"/>
                </a:solidFill>
                <a:latin typeface="Arial Black" panose="020B0A04020102020204" pitchFamily="34" charset="0"/>
              </a:rPr>
              <a:t>â</a:t>
            </a:r>
            <a:r>
              <a:rPr lang="ru-RU" sz="4400" dirty="0" err="1">
                <a:solidFill>
                  <a:srgbClr val="0070C0"/>
                </a:solidFill>
                <a:latin typeface="Arial Black" panose="020B0A04020102020204" pitchFamily="34" charset="0"/>
              </a:rPr>
              <a:t>ть</a:t>
            </a:r>
            <a:r>
              <a:rPr lang="ru-RU" sz="4400" dirty="0">
                <a:solidFill>
                  <a:srgbClr val="0070C0"/>
                </a:solidFill>
                <a:latin typeface="Arial Black" panose="020B0A04020102020204" pitchFamily="34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fsd.videouroki.net/html/2017/04/14/v_58f0b2c08bd78/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63896"/>
            <a:ext cx="9649072" cy="72368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 Орфограмма Гласные Проверяемые Непроверяемые Чередующиеся ударением ударением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1"/>
            <a:ext cx="7920000" cy="656692"/>
          </a:xfrm>
        </p:spPr>
        <p:txBody>
          <a:bodyPr/>
          <a:lstStyle/>
          <a:p>
            <a:r>
              <a:rPr lang="ru-RU" sz="4000" dirty="0" smtClean="0">
                <a:solidFill>
                  <a:schemeClr val="tx1"/>
                </a:solidFill>
              </a:rPr>
              <a:t>Проверь себя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575556" y="656693"/>
            <a:ext cx="8676964" cy="558061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chemeClr val="tx1"/>
                </a:solidFill>
              </a:rPr>
              <a:t>Вставьте пропущенные гласные, устно объясняя выбор написания.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chemeClr val="tx1"/>
                </a:solidFill>
              </a:rPr>
              <a:t>Водор..</a:t>
            </a:r>
            <a:r>
              <a:rPr lang="ru-RU" sz="3600" b="1" dirty="0" err="1" smtClean="0">
                <a:solidFill>
                  <a:schemeClr val="tx1"/>
                </a:solidFill>
              </a:rPr>
              <a:t>сли</a:t>
            </a:r>
            <a:r>
              <a:rPr lang="ru-RU" sz="3600" b="1" dirty="0" smtClean="0">
                <a:solidFill>
                  <a:schemeClr val="tx1"/>
                </a:solidFill>
              </a:rPr>
              <a:t>, з..</a:t>
            </a:r>
            <a:r>
              <a:rPr lang="ru-RU" sz="3600" b="1" dirty="0" err="1" smtClean="0">
                <a:solidFill>
                  <a:schemeClr val="tx1"/>
                </a:solidFill>
              </a:rPr>
              <a:t>ря</a:t>
            </a:r>
            <a:r>
              <a:rPr lang="ru-RU" sz="3600" b="1" dirty="0" smtClean="0">
                <a:solidFill>
                  <a:schemeClr val="tx1"/>
                </a:solidFill>
              </a:rPr>
              <a:t>, </a:t>
            </a:r>
            <a:r>
              <a:rPr lang="ru-RU" sz="3600" b="1" dirty="0" err="1" smtClean="0">
                <a:solidFill>
                  <a:schemeClr val="tx1"/>
                </a:solidFill>
              </a:rPr>
              <a:t>зам..рать</a:t>
            </a:r>
            <a:r>
              <a:rPr lang="ru-RU" sz="3600" b="1" dirty="0" smtClean="0">
                <a:solidFill>
                  <a:schemeClr val="tx1"/>
                </a:solidFill>
              </a:rPr>
              <a:t>, </a:t>
            </a:r>
            <a:r>
              <a:rPr lang="ru-RU" sz="3600" b="1" dirty="0" err="1" smtClean="0">
                <a:solidFill>
                  <a:schemeClr val="tx1"/>
                </a:solidFill>
              </a:rPr>
              <a:t>отп</a:t>
            </a:r>
            <a:r>
              <a:rPr lang="ru-RU" sz="3600" b="1" dirty="0" smtClean="0">
                <a:solidFill>
                  <a:schemeClr val="tx1"/>
                </a:solidFill>
              </a:rPr>
              <a:t>..</a:t>
            </a:r>
            <a:r>
              <a:rPr lang="ru-RU" sz="3600" b="1" dirty="0" err="1" smtClean="0">
                <a:solidFill>
                  <a:schemeClr val="tx1"/>
                </a:solidFill>
              </a:rPr>
              <a:t>реть</a:t>
            </a:r>
            <a:r>
              <a:rPr lang="ru-RU" sz="3600" b="1" dirty="0" smtClean="0">
                <a:solidFill>
                  <a:schemeClr val="tx1"/>
                </a:solidFill>
              </a:rPr>
              <a:t>, </a:t>
            </a:r>
            <a:r>
              <a:rPr lang="ru-RU" sz="3600" b="1" dirty="0" err="1" smtClean="0">
                <a:solidFill>
                  <a:schemeClr val="tx1"/>
                </a:solidFill>
              </a:rPr>
              <a:t>пост..лить</a:t>
            </a:r>
            <a:r>
              <a:rPr lang="ru-RU" sz="3600" b="1" dirty="0" smtClean="0">
                <a:solidFill>
                  <a:schemeClr val="tx1"/>
                </a:solidFill>
              </a:rPr>
              <a:t>, </a:t>
            </a:r>
            <a:r>
              <a:rPr lang="ru-RU" sz="3600" b="1" dirty="0" err="1" smtClean="0">
                <a:solidFill>
                  <a:schemeClr val="tx1"/>
                </a:solidFill>
              </a:rPr>
              <a:t>отт</a:t>
            </a:r>
            <a:r>
              <a:rPr lang="ru-RU" sz="3600" b="1" dirty="0" smtClean="0">
                <a:solidFill>
                  <a:schemeClr val="tx1"/>
                </a:solidFill>
              </a:rPr>
              <a:t>..рать, к..</a:t>
            </a:r>
            <a:r>
              <a:rPr lang="ru-RU" sz="3600" b="1" dirty="0" err="1" smtClean="0">
                <a:solidFill>
                  <a:schemeClr val="tx1"/>
                </a:solidFill>
              </a:rPr>
              <a:t>снуться</a:t>
            </a:r>
            <a:r>
              <a:rPr lang="ru-RU" sz="3600" b="1" dirty="0" smtClean="0">
                <a:solidFill>
                  <a:schemeClr val="tx1"/>
                </a:solidFill>
              </a:rPr>
              <a:t>, </a:t>
            </a:r>
            <a:r>
              <a:rPr lang="ru-RU" sz="3600" b="1" dirty="0" err="1" smtClean="0">
                <a:solidFill>
                  <a:schemeClr val="tx1"/>
                </a:solidFill>
              </a:rPr>
              <a:t>отл</a:t>
            </a:r>
            <a:r>
              <a:rPr lang="ru-RU" sz="3600" b="1" dirty="0" smtClean="0">
                <a:solidFill>
                  <a:schemeClr val="tx1"/>
                </a:solidFill>
              </a:rPr>
              <a:t>..жить, </a:t>
            </a:r>
            <a:r>
              <a:rPr lang="ru-RU" sz="3600" b="1" dirty="0" err="1" smtClean="0">
                <a:solidFill>
                  <a:schemeClr val="tx1"/>
                </a:solidFill>
              </a:rPr>
              <a:t>выр</a:t>
            </a:r>
            <a:r>
              <a:rPr lang="ru-RU" sz="3600" b="1" dirty="0" smtClean="0">
                <a:solidFill>
                  <a:schemeClr val="tx1"/>
                </a:solidFill>
              </a:rPr>
              <a:t>..стать, </a:t>
            </a:r>
            <a:r>
              <a:rPr lang="ru-RU" sz="3600" b="1" dirty="0" err="1" smtClean="0">
                <a:solidFill>
                  <a:schemeClr val="tx1"/>
                </a:solidFill>
              </a:rPr>
              <a:t>заг</a:t>
            </a:r>
            <a:r>
              <a:rPr lang="ru-RU" sz="3600" b="1" dirty="0" smtClean="0">
                <a:solidFill>
                  <a:schemeClr val="tx1"/>
                </a:solidFill>
              </a:rPr>
              <a:t>..</a:t>
            </a:r>
            <a:r>
              <a:rPr lang="ru-RU" sz="3600" b="1" dirty="0" err="1" smtClean="0">
                <a:solidFill>
                  <a:schemeClr val="tx1"/>
                </a:solidFill>
              </a:rPr>
              <a:t>реться</a:t>
            </a:r>
            <a:r>
              <a:rPr lang="ru-RU" sz="3600" b="1" dirty="0" smtClean="0">
                <a:solidFill>
                  <a:schemeClr val="tx1"/>
                </a:solidFill>
              </a:rPr>
              <a:t>, </a:t>
            </a:r>
            <a:r>
              <a:rPr lang="ru-RU" sz="3600" b="1" dirty="0" err="1" smtClean="0">
                <a:solidFill>
                  <a:schemeClr val="tx1"/>
                </a:solidFill>
              </a:rPr>
              <a:t>прикл</a:t>
            </a:r>
            <a:r>
              <a:rPr lang="ru-RU" sz="3600" b="1" dirty="0" smtClean="0">
                <a:solidFill>
                  <a:schemeClr val="tx1"/>
                </a:solidFill>
              </a:rPr>
              <a:t>..</a:t>
            </a:r>
            <a:r>
              <a:rPr lang="ru-RU" sz="3600" b="1" dirty="0" err="1" smtClean="0">
                <a:solidFill>
                  <a:schemeClr val="tx1"/>
                </a:solidFill>
              </a:rPr>
              <a:t>ниться</a:t>
            </a:r>
            <a:r>
              <a:rPr lang="ru-RU" sz="3600" b="1" dirty="0" smtClean="0">
                <a:solidFill>
                  <a:schemeClr val="tx1"/>
                </a:solidFill>
              </a:rPr>
              <a:t>, </a:t>
            </a:r>
            <a:r>
              <a:rPr lang="ru-RU" sz="3600" b="1" dirty="0" err="1" smtClean="0">
                <a:solidFill>
                  <a:schemeClr val="tx1"/>
                </a:solidFill>
              </a:rPr>
              <a:t>подб</a:t>
            </a:r>
            <a:r>
              <a:rPr lang="ru-RU" sz="3600" b="1" dirty="0" smtClean="0">
                <a:solidFill>
                  <a:schemeClr val="tx1"/>
                </a:solidFill>
              </a:rPr>
              <a:t>..</a:t>
            </a:r>
            <a:r>
              <a:rPr lang="ru-RU" sz="3600" b="1" dirty="0" err="1" smtClean="0">
                <a:solidFill>
                  <a:schemeClr val="tx1"/>
                </a:solidFill>
              </a:rPr>
              <a:t>рёшь</a:t>
            </a:r>
            <a:r>
              <a:rPr lang="ru-RU" sz="3600" b="1" dirty="0" smtClean="0">
                <a:solidFill>
                  <a:schemeClr val="tx1"/>
                </a:solidFill>
              </a:rPr>
              <a:t>, </a:t>
            </a:r>
            <a:r>
              <a:rPr lang="ru-RU" sz="3600" b="1" dirty="0" err="1" smtClean="0">
                <a:solidFill>
                  <a:schemeClr val="tx1"/>
                </a:solidFill>
              </a:rPr>
              <a:t>зап</a:t>
            </a:r>
            <a:r>
              <a:rPr lang="ru-RU" sz="3600" b="1" dirty="0" smtClean="0">
                <a:solidFill>
                  <a:schemeClr val="tx1"/>
                </a:solidFill>
              </a:rPr>
              <a:t>..рать, зам..</a:t>
            </a:r>
            <a:r>
              <a:rPr lang="ru-RU" sz="3600" b="1" dirty="0" err="1" smtClean="0">
                <a:solidFill>
                  <a:schemeClr val="tx1"/>
                </a:solidFill>
              </a:rPr>
              <a:t>реть</a:t>
            </a:r>
            <a:r>
              <a:rPr lang="ru-RU" sz="3600" b="1" dirty="0" smtClean="0">
                <a:solidFill>
                  <a:schemeClr val="tx1"/>
                </a:solidFill>
              </a:rPr>
              <a:t>, </a:t>
            </a:r>
            <a:r>
              <a:rPr lang="ru-RU" sz="3600" b="1" dirty="0" err="1" smtClean="0">
                <a:solidFill>
                  <a:schemeClr val="tx1"/>
                </a:solidFill>
              </a:rPr>
              <a:t>р..сток</a:t>
            </a:r>
            <a:r>
              <a:rPr lang="ru-RU" sz="3600" b="1" dirty="0" smtClean="0">
                <a:solidFill>
                  <a:schemeClr val="tx1"/>
                </a:solidFill>
              </a:rPr>
              <a:t>,  </a:t>
            </a:r>
            <a:r>
              <a:rPr lang="ru-RU" sz="3600" b="1" dirty="0" err="1" smtClean="0">
                <a:solidFill>
                  <a:schemeClr val="tx1"/>
                </a:solidFill>
              </a:rPr>
              <a:t>ск</a:t>
            </a:r>
            <a:r>
              <a:rPr lang="ru-RU" sz="3600" b="1" dirty="0" smtClean="0">
                <a:solidFill>
                  <a:schemeClr val="tx1"/>
                </a:solidFill>
              </a:rPr>
              <a:t>..</a:t>
            </a:r>
            <a:r>
              <a:rPr lang="ru-RU" sz="3600" b="1" dirty="0" err="1" smtClean="0">
                <a:solidFill>
                  <a:schemeClr val="tx1"/>
                </a:solidFill>
              </a:rPr>
              <a:t>чок</a:t>
            </a:r>
            <a:r>
              <a:rPr lang="ru-RU" sz="3600" b="1" dirty="0" smtClean="0">
                <a:solidFill>
                  <a:schemeClr val="tx1"/>
                </a:solidFill>
              </a:rPr>
              <a:t>, </a:t>
            </a:r>
            <a:r>
              <a:rPr lang="ru-RU" sz="3600" b="1" dirty="0" err="1">
                <a:solidFill>
                  <a:schemeClr val="tx1"/>
                </a:solidFill>
              </a:rPr>
              <a:t>п</a:t>
            </a:r>
            <a:r>
              <a:rPr lang="ru-RU" sz="3600" b="1" dirty="0" err="1" smtClean="0">
                <a:solidFill>
                  <a:schemeClr val="tx1"/>
                </a:solidFill>
              </a:rPr>
              <a:t>рил</a:t>
            </a:r>
            <a:r>
              <a:rPr lang="ru-RU" sz="3600" b="1" dirty="0" smtClean="0">
                <a:solidFill>
                  <a:schemeClr val="tx1"/>
                </a:solidFill>
              </a:rPr>
              <a:t>..</a:t>
            </a:r>
            <a:r>
              <a:rPr lang="ru-RU" sz="3600" b="1" dirty="0" err="1" smtClean="0">
                <a:solidFill>
                  <a:schemeClr val="tx1"/>
                </a:solidFill>
              </a:rPr>
              <a:t>гательное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51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>
                <a:solidFill>
                  <a:schemeClr val="tx1"/>
                </a:solidFill>
              </a:rPr>
              <a:t>Алгоритм выполнения задания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647564" y="746708"/>
            <a:ext cx="7920000" cy="424800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1. Внимательно </a:t>
            </a:r>
            <a:r>
              <a:rPr lang="ru-RU" b="1" dirty="0">
                <a:solidFill>
                  <a:schemeClr val="tx1"/>
                </a:solidFill>
              </a:rPr>
              <a:t>читаем задание, вспоминаем правило (чередование гласных в корне слова, проверяемые гласные в корне слова, непроверяемые гласные в корне слова).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2. Вставляем </a:t>
            </a:r>
            <a:r>
              <a:rPr lang="ru-RU" b="1" dirty="0">
                <a:solidFill>
                  <a:schemeClr val="tx1"/>
                </a:solidFill>
              </a:rPr>
              <a:t>пропущенные гласные в каждое приведенное в задании слово, определяем правило, на котором основано написание каждого слова.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3.Находим </a:t>
            </a:r>
            <a:r>
              <a:rPr lang="ru-RU" b="1" dirty="0">
                <a:solidFill>
                  <a:schemeClr val="tx1"/>
                </a:solidFill>
              </a:rPr>
              <a:t>нужное слово, записываем его, вставляя пропущенную букву. Записываем ответ.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3104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179512" y="0"/>
            <a:ext cx="8676084" cy="584134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Укажите варианты ответов, в которых во всех словах одного ряда пропущена безударная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непроверяемая гласная корня. Запишите номера ответов.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1) (созревает) оз…</a:t>
            </a:r>
            <a:r>
              <a:rPr lang="ru-RU" b="1" dirty="0" err="1" smtClean="0">
                <a:solidFill>
                  <a:schemeClr val="tx1"/>
                </a:solidFill>
              </a:rPr>
              <a:t>мь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dirty="0" err="1" smtClean="0">
                <a:solidFill>
                  <a:schemeClr val="tx1"/>
                </a:solidFill>
              </a:rPr>
              <a:t>зан</a:t>
            </a:r>
            <a:r>
              <a:rPr lang="ru-RU" b="1" dirty="0" smtClean="0">
                <a:solidFill>
                  <a:schemeClr val="tx1"/>
                </a:solidFill>
              </a:rPr>
              <a:t>…</a:t>
            </a:r>
            <a:r>
              <a:rPr lang="ru-RU" b="1" dirty="0" err="1" smtClean="0">
                <a:solidFill>
                  <a:schemeClr val="tx1"/>
                </a:solidFill>
              </a:rPr>
              <a:t>мательный</a:t>
            </a:r>
            <a:r>
              <a:rPr lang="ru-RU" b="1" dirty="0" smtClean="0">
                <a:solidFill>
                  <a:schemeClr val="tx1"/>
                </a:solidFill>
              </a:rPr>
              <a:t>, об…жаться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2) </a:t>
            </a:r>
            <a:r>
              <a:rPr lang="ru-RU" b="1" dirty="0" err="1" smtClean="0">
                <a:solidFill>
                  <a:schemeClr val="tx1"/>
                </a:solidFill>
              </a:rPr>
              <a:t>ур</a:t>
            </a:r>
            <a:r>
              <a:rPr lang="ru-RU" b="1" dirty="0" smtClean="0">
                <a:solidFill>
                  <a:schemeClr val="tx1"/>
                </a:solidFill>
              </a:rPr>
              <a:t>…</a:t>
            </a:r>
            <a:r>
              <a:rPr lang="ru-RU" b="1" dirty="0" err="1" smtClean="0">
                <a:solidFill>
                  <a:schemeClr val="tx1"/>
                </a:solidFill>
              </a:rPr>
              <a:t>вень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dirty="0" err="1" smtClean="0">
                <a:solidFill>
                  <a:schemeClr val="tx1"/>
                </a:solidFill>
              </a:rPr>
              <a:t>нав</a:t>
            </a:r>
            <a:r>
              <a:rPr lang="ru-RU" b="1" dirty="0" smtClean="0">
                <a:solidFill>
                  <a:schemeClr val="tx1"/>
                </a:solidFill>
              </a:rPr>
              <a:t>…</a:t>
            </a:r>
            <a:r>
              <a:rPr lang="ru-RU" b="1" dirty="0" err="1" smtClean="0">
                <a:solidFill>
                  <a:schemeClr val="tx1"/>
                </a:solidFill>
              </a:rPr>
              <a:t>вать</a:t>
            </a:r>
            <a:r>
              <a:rPr lang="ru-RU" b="1" dirty="0" smtClean="0">
                <a:solidFill>
                  <a:schemeClr val="tx1"/>
                </a:solidFill>
              </a:rPr>
              <a:t> (печаль), </a:t>
            </a:r>
            <a:r>
              <a:rPr lang="ru-RU" b="1" dirty="0" err="1" smtClean="0">
                <a:solidFill>
                  <a:schemeClr val="tx1"/>
                </a:solidFill>
              </a:rPr>
              <a:t>непредск</a:t>
            </a:r>
            <a:r>
              <a:rPr lang="ru-RU" b="1" dirty="0" smtClean="0">
                <a:solidFill>
                  <a:schemeClr val="tx1"/>
                </a:solidFill>
              </a:rPr>
              <a:t>…</a:t>
            </a:r>
            <a:r>
              <a:rPr lang="ru-RU" b="1" dirty="0" err="1" smtClean="0">
                <a:solidFill>
                  <a:schemeClr val="tx1"/>
                </a:solidFill>
              </a:rPr>
              <a:t>зуемый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3) к…</a:t>
            </a:r>
            <a:r>
              <a:rPr lang="ru-RU" b="1" dirty="0" err="1" smtClean="0">
                <a:solidFill>
                  <a:schemeClr val="tx1"/>
                </a:solidFill>
              </a:rPr>
              <a:t>лючий</a:t>
            </a:r>
            <a:r>
              <a:rPr lang="ru-RU" b="1" dirty="0" smtClean="0">
                <a:solidFill>
                  <a:schemeClr val="tx1"/>
                </a:solidFill>
              </a:rPr>
              <a:t>, (не на кого) оп…</a:t>
            </a:r>
            <a:r>
              <a:rPr lang="ru-RU" b="1" dirty="0" err="1" smtClean="0">
                <a:solidFill>
                  <a:schemeClr val="tx1"/>
                </a:solidFill>
              </a:rPr>
              <a:t>реться</a:t>
            </a:r>
            <a:r>
              <a:rPr lang="ru-RU" b="1" dirty="0" smtClean="0">
                <a:solidFill>
                  <a:schemeClr val="tx1"/>
                </a:solidFill>
              </a:rPr>
              <a:t>, ад…</a:t>
            </a:r>
            <a:r>
              <a:rPr lang="ru-RU" b="1" dirty="0" err="1" smtClean="0">
                <a:solidFill>
                  <a:schemeClr val="tx1"/>
                </a:solidFill>
              </a:rPr>
              <a:t>птация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4) </a:t>
            </a:r>
            <a:r>
              <a:rPr lang="ru-RU" b="1" dirty="0" err="1" smtClean="0">
                <a:solidFill>
                  <a:schemeClr val="tx1"/>
                </a:solidFill>
              </a:rPr>
              <a:t>гастр</a:t>
            </a:r>
            <a:r>
              <a:rPr lang="ru-RU" b="1" dirty="0" smtClean="0">
                <a:solidFill>
                  <a:schemeClr val="tx1"/>
                </a:solidFill>
              </a:rPr>
              <a:t>…ном, ф…</a:t>
            </a:r>
            <a:r>
              <a:rPr lang="ru-RU" b="1" dirty="0" err="1" smtClean="0">
                <a:solidFill>
                  <a:schemeClr val="tx1"/>
                </a:solidFill>
              </a:rPr>
              <a:t>нарь</a:t>
            </a:r>
            <a:r>
              <a:rPr lang="ru-RU" b="1" dirty="0" smtClean="0">
                <a:solidFill>
                  <a:schemeClr val="tx1"/>
                </a:solidFill>
              </a:rPr>
              <a:t>, к…</a:t>
            </a:r>
            <a:r>
              <a:rPr lang="ru-RU" b="1" dirty="0" err="1" smtClean="0">
                <a:solidFill>
                  <a:schemeClr val="tx1"/>
                </a:solidFill>
              </a:rPr>
              <a:t>нфорка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5) вел…</a:t>
            </a:r>
            <a:r>
              <a:rPr lang="ru-RU" b="1" dirty="0" err="1" smtClean="0">
                <a:solidFill>
                  <a:schemeClr val="tx1"/>
                </a:solidFill>
              </a:rPr>
              <a:t>сипед</a:t>
            </a:r>
            <a:r>
              <a:rPr lang="ru-RU" b="1" dirty="0" smtClean="0">
                <a:solidFill>
                  <a:schemeClr val="tx1"/>
                </a:solidFill>
              </a:rPr>
              <a:t>, г…гиена, вин…грет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                                                                       </a:t>
            </a:r>
            <a:r>
              <a:rPr lang="ru-RU" sz="4400" b="1" dirty="0" smtClean="0">
                <a:solidFill>
                  <a:schemeClr val="tx1"/>
                </a:solidFill>
              </a:rPr>
              <a:t>4, 5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58921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503548" y="476672"/>
            <a:ext cx="8640452" cy="6048672"/>
          </a:xfrm>
        </p:spPr>
        <p:txBody>
          <a:bodyPr/>
          <a:lstStyle/>
          <a:p>
            <a:r>
              <a:rPr lang="ru-RU" sz="3100" b="1" dirty="0" smtClean="0">
                <a:solidFill>
                  <a:schemeClr val="tx1"/>
                </a:solidFill>
              </a:rPr>
              <a:t>Укажите варианты ответов, в которых во всех словах одного ряда пропущена безударная проверяемая гласная корня. Запишите номера ответов. </a:t>
            </a:r>
          </a:p>
          <a:p>
            <a:r>
              <a:rPr lang="ru-RU" sz="3100" b="1" dirty="0" smtClean="0">
                <a:solidFill>
                  <a:schemeClr val="tx1"/>
                </a:solidFill>
              </a:rPr>
              <a:t>1) </a:t>
            </a:r>
            <a:r>
              <a:rPr lang="ru-RU" sz="3100" b="1" dirty="0" err="1" smtClean="0">
                <a:solidFill>
                  <a:schemeClr val="tx1"/>
                </a:solidFill>
              </a:rPr>
              <a:t>бл</a:t>
            </a:r>
            <a:r>
              <a:rPr lang="ru-RU" sz="3100" b="1" dirty="0" smtClean="0">
                <a:solidFill>
                  <a:schemeClr val="tx1"/>
                </a:solidFill>
              </a:rPr>
              <a:t>…</a:t>
            </a:r>
            <a:r>
              <a:rPr lang="ru-RU" sz="3100" b="1" dirty="0" err="1" smtClean="0">
                <a:solidFill>
                  <a:schemeClr val="tx1"/>
                </a:solidFill>
              </a:rPr>
              <a:t>годенствие</a:t>
            </a:r>
            <a:r>
              <a:rPr lang="ru-RU" sz="3100" b="1" dirty="0" smtClean="0">
                <a:solidFill>
                  <a:schemeClr val="tx1"/>
                </a:solidFill>
              </a:rPr>
              <a:t>, </a:t>
            </a:r>
            <a:r>
              <a:rPr lang="ru-RU" sz="3100" b="1" dirty="0" err="1" smtClean="0">
                <a:solidFill>
                  <a:schemeClr val="tx1"/>
                </a:solidFill>
              </a:rPr>
              <a:t>прин</a:t>
            </a:r>
            <a:r>
              <a:rPr lang="ru-RU" sz="3100" b="1" dirty="0" smtClean="0">
                <a:solidFill>
                  <a:schemeClr val="tx1"/>
                </a:solidFill>
              </a:rPr>
              <a:t>…</a:t>
            </a:r>
            <a:r>
              <a:rPr lang="ru-RU" sz="3100" b="1" dirty="0" err="1" smtClean="0">
                <a:solidFill>
                  <a:schemeClr val="tx1"/>
                </a:solidFill>
              </a:rPr>
              <a:t>ровиться</a:t>
            </a:r>
            <a:r>
              <a:rPr lang="ru-RU" sz="3100" b="1" dirty="0" smtClean="0">
                <a:solidFill>
                  <a:schemeClr val="tx1"/>
                </a:solidFill>
              </a:rPr>
              <a:t>, пол…</a:t>
            </a:r>
            <a:r>
              <a:rPr lang="ru-RU" sz="3100" b="1" dirty="0" err="1" smtClean="0">
                <a:solidFill>
                  <a:schemeClr val="tx1"/>
                </a:solidFill>
              </a:rPr>
              <a:t>скать</a:t>
            </a:r>
            <a:r>
              <a:rPr lang="ru-RU" sz="3100" b="1" dirty="0" smtClean="0">
                <a:solidFill>
                  <a:schemeClr val="tx1"/>
                </a:solidFill>
              </a:rPr>
              <a:t>(собачку) </a:t>
            </a:r>
          </a:p>
          <a:p>
            <a:r>
              <a:rPr lang="ru-RU" sz="3100" b="1" dirty="0" smtClean="0">
                <a:solidFill>
                  <a:schemeClr val="tx1"/>
                </a:solidFill>
              </a:rPr>
              <a:t>2) сем…нар, ф…</a:t>
            </a:r>
            <a:r>
              <a:rPr lang="ru-RU" sz="3100" b="1" dirty="0" err="1" smtClean="0">
                <a:solidFill>
                  <a:schemeClr val="tx1"/>
                </a:solidFill>
              </a:rPr>
              <a:t>милия</a:t>
            </a:r>
            <a:r>
              <a:rPr lang="ru-RU" sz="3100" b="1" dirty="0" smtClean="0">
                <a:solidFill>
                  <a:schemeClr val="tx1"/>
                </a:solidFill>
              </a:rPr>
              <a:t>, </a:t>
            </a:r>
            <a:r>
              <a:rPr lang="ru-RU" sz="3100" b="1" dirty="0" err="1" smtClean="0">
                <a:solidFill>
                  <a:schemeClr val="tx1"/>
                </a:solidFill>
              </a:rPr>
              <a:t>преподн</a:t>
            </a:r>
            <a:r>
              <a:rPr lang="ru-RU" sz="3100" b="1" dirty="0" smtClean="0">
                <a:solidFill>
                  <a:schemeClr val="tx1"/>
                </a:solidFill>
              </a:rPr>
              <a:t>…</a:t>
            </a:r>
            <a:r>
              <a:rPr lang="ru-RU" sz="3100" b="1" dirty="0" err="1" smtClean="0">
                <a:solidFill>
                  <a:schemeClr val="tx1"/>
                </a:solidFill>
              </a:rPr>
              <a:t>сить</a:t>
            </a:r>
            <a:r>
              <a:rPr lang="ru-RU" sz="3100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sz="3100" b="1" dirty="0" smtClean="0">
                <a:solidFill>
                  <a:schemeClr val="tx1"/>
                </a:solidFill>
              </a:rPr>
              <a:t>3) </a:t>
            </a:r>
            <a:r>
              <a:rPr lang="ru-RU" sz="3100" b="1" dirty="0" err="1" smtClean="0">
                <a:solidFill>
                  <a:schemeClr val="tx1"/>
                </a:solidFill>
              </a:rPr>
              <a:t>заб</a:t>
            </a:r>
            <a:r>
              <a:rPr lang="ru-RU" sz="3100" b="1" dirty="0" smtClean="0">
                <a:solidFill>
                  <a:schemeClr val="tx1"/>
                </a:solidFill>
              </a:rPr>
              <a:t>…</a:t>
            </a:r>
            <a:r>
              <a:rPr lang="ru-RU" sz="3100" b="1" dirty="0" err="1" smtClean="0">
                <a:solidFill>
                  <a:schemeClr val="tx1"/>
                </a:solidFill>
              </a:rPr>
              <a:t>левание</a:t>
            </a:r>
            <a:r>
              <a:rPr lang="ru-RU" sz="3100" b="1" dirty="0" smtClean="0">
                <a:solidFill>
                  <a:schemeClr val="tx1"/>
                </a:solidFill>
              </a:rPr>
              <a:t>, </a:t>
            </a:r>
            <a:r>
              <a:rPr lang="ru-RU" sz="3100" b="1" dirty="0" err="1" smtClean="0">
                <a:solidFill>
                  <a:schemeClr val="tx1"/>
                </a:solidFill>
              </a:rPr>
              <a:t>раск</a:t>
            </a:r>
            <a:r>
              <a:rPr lang="ru-RU" sz="3100" b="1" dirty="0" smtClean="0">
                <a:solidFill>
                  <a:schemeClr val="tx1"/>
                </a:solidFill>
              </a:rPr>
              <a:t>…</a:t>
            </a:r>
            <a:r>
              <a:rPr lang="ru-RU" sz="3100" b="1" dirty="0" err="1" smtClean="0">
                <a:solidFill>
                  <a:schemeClr val="tx1"/>
                </a:solidFill>
              </a:rPr>
              <a:t>лоть</a:t>
            </a:r>
            <a:r>
              <a:rPr lang="ru-RU" sz="3100" b="1" dirty="0" smtClean="0">
                <a:solidFill>
                  <a:schemeClr val="tx1"/>
                </a:solidFill>
              </a:rPr>
              <a:t>, р…сточек </a:t>
            </a:r>
          </a:p>
          <a:p>
            <a:r>
              <a:rPr lang="ru-RU" sz="3100" b="1" dirty="0" smtClean="0">
                <a:solidFill>
                  <a:schemeClr val="tx1"/>
                </a:solidFill>
              </a:rPr>
              <a:t>4) </a:t>
            </a:r>
            <a:r>
              <a:rPr lang="ru-RU" sz="3100" b="1" dirty="0" err="1" smtClean="0">
                <a:solidFill>
                  <a:schemeClr val="tx1"/>
                </a:solidFill>
              </a:rPr>
              <a:t>ц</a:t>
            </a:r>
            <a:r>
              <a:rPr lang="ru-RU" sz="3100" b="1" dirty="0" smtClean="0">
                <a:solidFill>
                  <a:schemeClr val="tx1"/>
                </a:solidFill>
              </a:rPr>
              <a:t>…</a:t>
            </a:r>
            <a:r>
              <a:rPr lang="ru-RU" sz="3100" b="1" dirty="0" err="1" smtClean="0">
                <a:solidFill>
                  <a:schemeClr val="tx1"/>
                </a:solidFill>
              </a:rPr>
              <a:t>нтральный</a:t>
            </a:r>
            <a:r>
              <a:rPr lang="ru-RU" sz="3100" b="1" dirty="0" smtClean="0">
                <a:solidFill>
                  <a:schemeClr val="tx1"/>
                </a:solidFill>
              </a:rPr>
              <a:t>, напр…</a:t>
            </a:r>
            <a:r>
              <a:rPr lang="ru-RU" sz="3100" b="1" dirty="0" err="1" smtClean="0">
                <a:solidFill>
                  <a:schemeClr val="tx1"/>
                </a:solidFill>
              </a:rPr>
              <a:t>вление</a:t>
            </a:r>
            <a:r>
              <a:rPr lang="ru-RU" sz="3100" b="1" dirty="0" smtClean="0">
                <a:solidFill>
                  <a:schemeClr val="tx1"/>
                </a:solidFill>
              </a:rPr>
              <a:t>, </a:t>
            </a:r>
            <a:r>
              <a:rPr lang="ru-RU" sz="3100" b="1" dirty="0" err="1" smtClean="0">
                <a:solidFill>
                  <a:schemeClr val="tx1"/>
                </a:solidFill>
              </a:rPr>
              <a:t>игн</a:t>
            </a:r>
            <a:r>
              <a:rPr lang="ru-RU" sz="3100" b="1" dirty="0" smtClean="0">
                <a:solidFill>
                  <a:schemeClr val="tx1"/>
                </a:solidFill>
              </a:rPr>
              <a:t>…</a:t>
            </a:r>
            <a:r>
              <a:rPr lang="ru-RU" sz="3100" b="1" dirty="0" err="1" smtClean="0">
                <a:solidFill>
                  <a:schemeClr val="tx1"/>
                </a:solidFill>
              </a:rPr>
              <a:t>рировать</a:t>
            </a:r>
            <a:r>
              <a:rPr lang="ru-RU" sz="3100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sz="3100" b="1" dirty="0" smtClean="0">
                <a:solidFill>
                  <a:schemeClr val="tx1"/>
                </a:solidFill>
              </a:rPr>
              <a:t>5) уст…</a:t>
            </a:r>
            <a:r>
              <a:rPr lang="ru-RU" sz="3100" b="1" dirty="0" err="1" smtClean="0">
                <a:solidFill>
                  <a:schemeClr val="tx1"/>
                </a:solidFill>
              </a:rPr>
              <a:t>ревший</a:t>
            </a:r>
            <a:r>
              <a:rPr lang="ru-RU" sz="3100" b="1" dirty="0" smtClean="0">
                <a:solidFill>
                  <a:schemeClr val="tx1"/>
                </a:solidFill>
              </a:rPr>
              <a:t>, ре…</a:t>
            </a:r>
            <a:r>
              <a:rPr lang="ru-RU" sz="3100" b="1" dirty="0" err="1" smtClean="0">
                <a:solidFill>
                  <a:schemeClr val="tx1"/>
                </a:solidFill>
              </a:rPr>
              <a:t>листический</a:t>
            </a:r>
            <a:r>
              <a:rPr lang="ru-RU" sz="3100" b="1" dirty="0" smtClean="0">
                <a:solidFill>
                  <a:schemeClr val="tx1"/>
                </a:solidFill>
              </a:rPr>
              <a:t>, </a:t>
            </a:r>
            <a:r>
              <a:rPr lang="ru-RU" sz="3100" b="1" dirty="0" err="1" smtClean="0">
                <a:solidFill>
                  <a:schemeClr val="tx1"/>
                </a:solidFill>
              </a:rPr>
              <a:t>провозгл</a:t>
            </a:r>
            <a:r>
              <a:rPr lang="ru-RU" sz="3100" b="1" dirty="0" smtClean="0">
                <a:solidFill>
                  <a:schemeClr val="tx1"/>
                </a:solidFill>
              </a:rPr>
              <a:t>…</a:t>
            </a:r>
            <a:r>
              <a:rPr lang="ru-RU" sz="3100" b="1" dirty="0" err="1" smtClean="0">
                <a:solidFill>
                  <a:schemeClr val="tx1"/>
                </a:solidFill>
              </a:rPr>
              <a:t>шать</a:t>
            </a:r>
            <a:endParaRPr lang="ru-RU" sz="3100" b="1" dirty="0" smtClean="0">
              <a:solidFill>
                <a:schemeClr val="tx1"/>
              </a:solidFill>
            </a:endParaRPr>
          </a:p>
          <a:p>
            <a:r>
              <a:rPr lang="ru-RU" sz="4000" b="1" dirty="0" smtClean="0">
                <a:solidFill>
                  <a:schemeClr val="tx1"/>
                </a:solidFill>
              </a:rPr>
              <a:t>                                                                1,5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197759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719572" y="0"/>
            <a:ext cx="8424428" cy="584134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Укажите варианты ответов, в которых во всех словах одного ряда пропущена безударная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чередующаяся гласная корня. Запишите номера ответов.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1) </a:t>
            </a:r>
            <a:r>
              <a:rPr lang="ru-RU" b="1" dirty="0" err="1" smtClean="0">
                <a:solidFill>
                  <a:schemeClr val="tx1"/>
                </a:solidFill>
              </a:rPr>
              <a:t>возр</a:t>
            </a:r>
            <a:r>
              <a:rPr lang="ru-RU" b="1" dirty="0" smtClean="0">
                <a:solidFill>
                  <a:schemeClr val="tx1"/>
                </a:solidFill>
              </a:rPr>
              <a:t>…</a:t>
            </a:r>
            <a:r>
              <a:rPr lang="ru-RU" b="1" dirty="0" err="1" smtClean="0">
                <a:solidFill>
                  <a:schemeClr val="tx1"/>
                </a:solidFill>
              </a:rPr>
              <a:t>стной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dirty="0" err="1" smtClean="0">
                <a:solidFill>
                  <a:schemeClr val="tx1"/>
                </a:solidFill>
              </a:rPr>
              <a:t>попл</a:t>
            </a:r>
            <a:r>
              <a:rPr lang="ru-RU" b="1" dirty="0" smtClean="0">
                <a:solidFill>
                  <a:schemeClr val="tx1"/>
                </a:solidFill>
              </a:rPr>
              <a:t>…</a:t>
            </a:r>
            <a:r>
              <a:rPr lang="ru-RU" b="1" dirty="0" err="1" smtClean="0">
                <a:solidFill>
                  <a:schemeClr val="tx1"/>
                </a:solidFill>
              </a:rPr>
              <a:t>вок</a:t>
            </a:r>
            <a:r>
              <a:rPr lang="ru-RU" b="1" dirty="0" smtClean="0">
                <a:solidFill>
                  <a:schemeClr val="tx1"/>
                </a:solidFill>
              </a:rPr>
              <a:t>, ср…</a:t>
            </a:r>
            <a:r>
              <a:rPr lang="ru-RU" b="1" dirty="0" err="1" smtClean="0">
                <a:solidFill>
                  <a:schemeClr val="tx1"/>
                </a:solidFill>
              </a:rPr>
              <a:t>внить</a:t>
            </a:r>
            <a:r>
              <a:rPr lang="ru-RU" b="1" dirty="0" smtClean="0">
                <a:solidFill>
                  <a:schemeClr val="tx1"/>
                </a:solidFill>
              </a:rPr>
              <a:t> (результаты)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2) ср…</a:t>
            </a:r>
            <a:r>
              <a:rPr lang="ru-RU" b="1" dirty="0" err="1" smtClean="0">
                <a:solidFill>
                  <a:schemeClr val="tx1"/>
                </a:solidFill>
              </a:rPr>
              <a:t>щение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dirty="0" err="1" smtClean="0">
                <a:solidFill>
                  <a:schemeClr val="tx1"/>
                </a:solidFill>
              </a:rPr>
              <a:t>прик</a:t>
            </a:r>
            <a:r>
              <a:rPr lang="ru-RU" b="1" dirty="0" smtClean="0">
                <a:solidFill>
                  <a:schemeClr val="tx1"/>
                </a:solidFill>
              </a:rPr>
              <a:t>…</a:t>
            </a:r>
            <a:r>
              <a:rPr lang="ru-RU" b="1" dirty="0" err="1" smtClean="0">
                <a:solidFill>
                  <a:schemeClr val="tx1"/>
                </a:solidFill>
              </a:rPr>
              <a:t>сновение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dirty="0" err="1" smtClean="0">
                <a:solidFill>
                  <a:schemeClr val="tx1"/>
                </a:solidFill>
              </a:rPr>
              <a:t>благотв</a:t>
            </a:r>
            <a:r>
              <a:rPr lang="ru-RU" b="1" dirty="0" smtClean="0">
                <a:solidFill>
                  <a:schemeClr val="tx1"/>
                </a:solidFill>
              </a:rPr>
              <a:t>…</a:t>
            </a:r>
            <a:r>
              <a:rPr lang="ru-RU" b="1" dirty="0" err="1" smtClean="0">
                <a:solidFill>
                  <a:schemeClr val="tx1"/>
                </a:solidFill>
              </a:rPr>
              <a:t>рительность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3) </a:t>
            </a:r>
            <a:r>
              <a:rPr lang="ru-RU" b="1" dirty="0" err="1" smtClean="0">
                <a:solidFill>
                  <a:schemeClr val="tx1"/>
                </a:solidFill>
              </a:rPr>
              <a:t>з</a:t>
            </a:r>
            <a:r>
              <a:rPr lang="ru-RU" b="1" dirty="0" smtClean="0">
                <a:solidFill>
                  <a:schemeClr val="tx1"/>
                </a:solidFill>
              </a:rPr>
              <a:t>…</a:t>
            </a:r>
            <a:r>
              <a:rPr lang="ru-RU" b="1" dirty="0" err="1" smtClean="0">
                <a:solidFill>
                  <a:schemeClr val="tx1"/>
                </a:solidFill>
              </a:rPr>
              <a:t>рницы</a:t>
            </a:r>
            <a:r>
              <a:rPr lang="ru-RU" b="1" dirty="0" smtClean="0">
                <a:solidFill>
                  <a:schemeClr val="tx1"/>
                </a:solidFill>
              </a:rPr>
              <a:t>, прим…</a:t>
            </a:r>
            <a:r>
              <a:rPr lang="ru-RU" b="1" dirty="0" err="1" smtClean="0">
                <a:solidFill>
                  <a:schemeClr val="tx1"/>
                </a:solidFill>
              </a:rPr>
              <a:t>нать</a:t>
            </a:r>
            <a:r>
              <a:rPr lang="ru-RU" b="1" dirty="0" smtClean="0">
                <a:solidFill>
                  <a:schemeClr val="tx1"/>
                </a:solidFill>
              </a:rPr>
              <a:t> (траву),р…сточек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4) </a:t>
            </a:r>
            <a:r>
              <a:rPr lang="ru-RU" b="1" dirty="0" err="1" smtClean="0">
                <a:solidFill>
                  <a:schemeClr val="tx1"/>
                </a:solidFill>
              </a:rPr>
              <a:t>напом</a:t>
            </a:r>
            <a:r>
              <a:rPr lang="ru-RU" b="1" dirty="0" smtClean="0">
                <a:solidFill>
                  <a:schemeClr val="tx1"/>
                </a:solidFill>
              </a:rPr>
              <a:t>…</a:t>
            </a:r>
            <a:r>
              <a:rPr lang="ru-RU" b="1" dirty="0" err="1" smtClean="0">
                <a:solidFill>
                  <a:schemeClr val="tx1"/>
                </a:solidFill>
              </a:rPr>
              <a:t>нать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dirty="0" err="1" smtClean="0">
                <a:solidFill>
                  <a:schemeClr val="tx1"/>
                </a:solidFill>
              </a:rPr>
              <a:t>расст</a:t>
            </a:r>
            <a:r>
              <a:rPr lang="ru-RU" b="1" dirty="0" smtClean="0">
                <a:solidFill>
                  <a:schemeClr val="tx1"/>
                </a:solidFill>
              </a:rPr>
              <a:t>…лается, </a:t>
            </a:r>
            <a:r>
              <a:rPr lang="ru-RU" b="1" dirty="0" err="1" smtClean="0">
                <a:solidFill>
                  <a:schemeClr val="tx1"/>
                </a:solidFill>
              </a:rPr>
              <a:t>отр</a:t>
            </a:r>
            <a:r>
              <a:rPr lang="ru-RU" b="1" dirty="0" smtClean="0">
                <a:solidFill>
                  <a:schemeClr val="tx1"/>
                </a:solidFill>
              </a:rPr>
              <a:t>…</a:t>
            </a:r>
            <a:r>
              <a:rPr lang="ru-RU" b="1" dirty="0" err="1" smtClean="0">
                <a:solidFill>
                  <a:schemeClr val="tx1"/>
                </a:solidFill>
              </a:rPr>
              <a:t>сль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5) </a:t>
            </a:r>
            <a:r>
              <a:rPr lang="ru-RU" b="1" dirty="0" err="1" smtClean="0">
                <a:solidFill>
                  <a:schemeClr val="tx1"/>
                </a:solidFill>
              </a:rPr>
              <a:t>поб</a:t>
            </a:r>
            <a:r>
              <a:rPr lang="ru-RU" b="1" dirty="0" smtClean="0">
                <a:solidFill>
                  <a:schemeClr val="tx1"/>
                </a:solidFill>
              </a:rPr>
              <a:t>…лить, в…</a:t>
            </a:r>
            <a:r>
              <a:rPr lang="ru-RU" b="1" dirty="0" err="1" smtClean="0">
                <a:solidFill>
                  <a:schemeClr val="tx1"/>
                </a:solidFill>
              </a:rPr>
              <a:t>трина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dirty="0" err="1" smtClean="0">
                <a:solidFill>
                  <a:schemeClr val="tx1"/>
                </a:solidFill>
              </a:rPr>
              <a:t>аб</a:t>
            </a:r>
            <a:r>
              <a:rPr lang="ru-RU" b="1" dirty="0" smtClean="0">
                <a:solidFill>
                  <a:schemeClr val="tx1"/>
                </a:solidFill>
              </a:rPr>
              <a:t>…</a:t>
            </a:r>
            <a:r>
              <a:rPr lang="ru-RU" b="1" dirty="0" err="1" smtClean="0">
                <a:solidFill>
                  <a:schemeClr val="tx1"/>
                </a:solidFill>
              </a:rPr>
              <a:t>немент</a:t>
            </a:r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                                                          1,2,3,4</a:t>
            </a:r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719572" y="0"/>
            <a:ext cx="8424428" cy="584134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Укажите варианты ответов, в которых во всех словах одного ряда пропущена </a:t>
            </a:r>
            <a:r>
              <a:rPr lang="ru-RU" b="1" dirty="0" smtClean="0">
                <a:solidFill>
                  <a:schemeClr val="tx1"/>
                </a:solidFill>
              </a:rPr>
              <a:t>безударная проверяемая гласная </a:t>
            </a:r>
            <a:r>
              <a:rPr lang="ru-RU" b="1" dirty="0" smtClean="0">
                <a:solidFill>
                  <a:schemeClr val="tx1"/>
                </a:solidFill>
              </a:rPr>
              <a:t>корня. Запишите номера ответов.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1) к…</a:t>
            </a:r>
            <a:r>
              <a:rPr lang="ru-RU" b="1" dirty="0" err="1" smtClean="0">
                <a:solidFill>
                  <a:schemeClr val="tx1"/>
                </a:solidFill>
              </a:rPr>
              <a:t>мплимент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dirty="0" err="1" smtClean="0">
                <a:solidFill>
                  <a:schemeClr val="tx1"/>
                </a:solidFill>
              </a:rPr>
              <a:t>обог</a:t>
            </a:r>
            <a:r>
              <a:rPr lang="ru-RU" b="1" dirty="0" smtClean="0">
                <a:solidFill>
                  <a:schemeClr val="tx1"/>
                </a:solidFill>
              </a:rPr>
              <a:t>…</a:t>
            </a:r>
            <a:r>
              <a:rPr lang="ru-RU" b="1" dirty="0" err="1" smtClean="0">
                <a:solidFill>
                  <a:schemeClr val="tx1"/>
                </a:solidFill>
              </a:rPr>
              <a:t>щение</a:t>
            </a:r>
            <a:r>
              <a:rPr lang="ru-RU" b="1" dirty="0" smtClean="0">
                <a:solidFill>
                  <a:schemeClr val="tx1"/>
                </a:solidFill>
              </a:rPr>
              <a:t>, д…</a:t>
            </a:r>
            <a:r>
              <a:rPr lang="ru-RU" b="1" dirty="0" err="1" smtClean="0">
                <a:solidFill>
                  <a:schemeClr val="tx1"/>
                </a:solidFill>
              </a:rPr>
              <a:t>льновидный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2) </a:t>
            </a:r>
            <a:r>
              <a:rPr lang="ru-RU" b="1" dirty="0" err="1" smtClean="0">
                <a:solidFill>
                  <a:schemeClr val="tx1"/>
                </a:solidFill>
              </a:rPr>
              <a:t>настр</a:t>
            </a:r>
            <a:r>
              <a:rPr lang="ru-RU" b="1" dirty="0" smtClean="0">
                <a:solidFill>
                  <a:schemeClr val="tx1"/>
                </a:solidFill>
              </a:rPr>
              <a:t>…</a:t>
            </a:r>
            <a:r>
              <a:rPr lang="ru-RU" b="1" dirty="0" err="1" smtClean="0">
                <a:solidFill>
                  <a:schemeClr val="tx1"/>
                </a:solidFill>
              </a:rPr>
              <a:t>чить</a:t>
            </a:r>
            <a:r>
              <a:rPr lang="ru-RU" b="1" dirty="0" smtClean="0">
                <a:solidFill>
                  <a:schemeClr val="tx1"/>
                </a:solidFill>
              </a:rPr>
              <a:t>, м…</a:t>
            </a:r>
            <a:r>
              <a:rPr lang="ru-RU" b="1" dirty="0" err="1" smtClean="0">
                <a:solidFill>
                  <a:schemeClr val="tx1"/>
                </a:solidFill>
              </a:rPr>
              <a:t>ксимальный</a:t>
            </a:r>
            <a:r>
              <a:rPr lang="ru-RU" b="1" dirty="0" smtClean="0">
                <a:solidFill>
                  <a:schemeClr val="tx1"/>
                </a:solidFill>
              </a:rPr>
              <a:t>, к…</a:t>
            </a:r>
            <a:r>
              <a:rPr lang="ru-RU" b="1" dirty="0" err="1" smtClean="0">
                <a:solidFill>
                  <a:schemeClr val="tx1"/>
                </a:solidFill>
              </a:rPr>
              <a:t>вычки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3) зав…</a:t>
            </a:r>
            <a:r>
              <a:rPr lang="ru-RU" b="1" dirty="0" err="1" smtClean="0">
                <a:solidFill>
                  <a:schemeClr val="tx1"/>
                </a:solidFill>
              </a:rPr>
              <a:t>зировать</a:t>
            </a:r>
            <a:r>
              <a:rPr lang="ru-RU" b="1" dirty="0" smtClean="0">
                <a:solidFill>
                  <a:schemeClr val="tx1"/>
                </a:solidFill>
              </a:rPr>
              <a:t> (документ), пол…</a:t>
            </a:r>
            <a:r>
              <a:rPr lang="ru-RU" b="1" dirty="0" err="1" smtClean="0">
                <a:solidFill>
                  <a:schemeClr val="tx1"/>
                </a:solidFill>
              </a:rPr>
              <a:t>скать</a:t>
            </a:r>
            <a:r>
              <a:rPr lang="ru-RU" b="1" dirty="0" smtClean="0">
                <a:solidFill>
                  <a:schemeClr val="tx1"/>
                </a:solidFill>
              </a:rPr>
              <a:t> бельё, </a:t>
            </a:r>
            <a:r>
              <a:rPr lang="ru-RU" b="1" dirty="0" err="1" smtClean="0">
                <a:solidFill>
                  <a:schemeClr val="tx1"/>
                </a:solidFill>
              </a:rPr>
              <a:t>устр</a:t>
            </a:r>
            <a:r>
              <a:rPr lang="ru-RU" b="1" dirty="0" smtClean="0">
                <a:solidFill>
                  <a:schemeClr val="tx1"/>
                </a:solidFill>
              </a:rPr>
              <a:t>…</a:t>
            </a:r>
            <a:r>
              <a:rPr lang="ru-RU" b="1" dirty="0" err="1" smtClean="0">
                <a:solidFill>
                  <a:schemeClr val="tx1"/>
                </a:solidFill>
              </a:rPr>
              <a:t>шать</a:t>
            </a:r>
            <a:r>
              <a:rPr lang="ru-RU" b="1" dirty="0" smtClean="0">
                <a:solidFill>
                  <a:schemeClr val="tx1"/>
                </a:solidFill>
              </a:rPr>
              <a:t> (врага)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4) ч…</a:t>
            </a:r>
            <a:r>
              <a:rPr lang="ru-RU" b="1" dirty="0" err="1" smtClean="0">
                <a:solidFill>
                  <a:schemeClr val="tx1"/>
                </a:solidFill>
              </a:rPr>
              <a:t>стота</a:t>
            </a:r>
            <a:r>
              <a:rPr lang="ru-RU" b="1" dirty="0" smtClean="0">
                <a:solidFill>
                  <a:schemeClr val="tx1"/>
                </a:solidFill>
              </a:rPr>
              <a:t> (посещений), </a:t>
            </a:r>
            <a:r>
              <a:rPr lang="ru-RU" b="1" dirty="0" err="1" smtClean="0">
                <a:solidFill>
                  <a:schemeClr val="tx1"/>
                </a:solidFill>
              </a:rPr>
              <a:t>кл</a:t>
            </a:r>
            <a:r>
              <a:rPr lang="ru-RU" b="1" dirty="0" smtClean="0">
                <a:solidFill>
                  <a:schemeClr val="tx1"/>
                </a:solidFill>
              </a:rPr>
              <a:t>…</a:t>
            </a:r>
            <a:r>
              <a:rPr lang="ru-RU" b="1" dirty="0" err="1" smtClean="0">
                <a:solidFill>
                  <a:schemeClr val="tx1"/>
                </a:solidFill>
              </a:rPr>
              <a:t>ёнка</a:t>
            </a:r>
            <a:r>
              <a:rPr lang="ru-RU" b="1" dirty="0" smtClean="0">
                <a:solidFill>
                  <a:schemeClr val="tx1"/>
                </a:solidFill>
              </a:rPr>
              <a:t>, ум…</a:t>
            </a:r>
            <a:r>
              <a:rPr lang="ru-RU" b="1" dirty="0" err="1" smtClean="0">
                <a:solidFill>
                  <a:schemeClr val="tx1"/>
                </a:solidFill>
              </a:rPr>
              <a:t>лчание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5) </a:t>
            </a:r>
            <a:r>
              <a:rPr lang="ru-RU" b="1" dirty="0" err="1" smtClean="0">
                <a:solidFill>
                  <a:schemeClr val="tx1"/>
                </a:solidFill>
              </a:rPr>
              <a:t>нагр</a:t>
            </a:r>
            <a:r>
              <a:rPr lang="ru-RU" b="1" dirty="0" smtClean="0">
                <a:solidFill>
                  <a:schemeClr val="tx1"/>
                </a:solidFill>
              </a:rPr>
              <a:t>…</a:t>
            </a:r>
            <a:r>
              <a:rPr lang="ru-RU" b="1" dirty="0" err="1" smtClean="0">
                <a:solidFill>
                  <a:schemeClr val="tx1"/>
                </a:solidFill>
              </a:rPr>
              <a:t>вание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dirty="0" err="1" smtClean="0">
                <a:solidFill>
                  <a:schemeClr val="tx1"/>
                </a:solidFill>
              </a:rPr>
              <a:t>настр</a:t>
            </a:r>
            <a:r>
              <a:rPr lang="ru-RU" b="1" dirty="0" smtClean="0">
                <a:solidFill>
                  <a:schemeClr val="tx1"/>
                </a:solidFill>
              </a:rPr>
              <a:t>…</a:t>
            </a:r>
            <a:r>
              <a:rPr lang="ru-RU" b="1" dirty="0" err="1" smtClean="0">
                <a:solidFill>
                  <a:schemeClr val="tx1"/>
                </a:solidFill>
              </a:rPr>
              <a:t>ение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dirty="0" err="1" smtClean="0">
                <a:solidFill>
                  <a:schemeClr val="tx1"/>
                </a:solidFill>
              </a:rPr>
              <a:t>ск</a:t>
            </a:r>
            <a:r>
              <a:rPr lang="ru-RU" b="1" dirty="0" smtClean="0">
                <a:solidFill>
                  <a:schemeClr val="tx1"/>
                </a:solidFill>
              </a:rPr>
              <a:t>…</a:t>
            </a:r>
            <a:r>
              <a:rPr lang="ru-RU" b="1" dirty="0" err="1" smtClean="0">
                <a:solidFill>
                  <a:schemeClr val="tx1"/>
                </a:solidFill>
              </a:rPr>
              <a:t>лолаз</a:t>
            </a:r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                                                               </a:t>
            </a:r>
            <a:r>
              <a:rPr lang="ru-RU" sz="4000" b="1" dirty="0" smtClean="0">
                <a:solidFill>
                  <a:schemeClr val="tx1"/>
                </a:solidFill>
              </a:rPr>
              <a:t> 3,4,5</a:t>
            </a:r>
            <a:endParaRPr lang="ru-RU" sz="4000" b="1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283595"/>
            <a:ext cx="9144000" cy="1846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Чтобы проверить правописание безударных гласных в корне слова, </a:t>
            </a:r>
            <a:r>
              <a:rPr lang="ru-RU" sz="800" b="1" dirty="0"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надо подобрать к данному слову однокоренное или изменить его так, чтобы этот безударный гласный оказался под ударением.</a:t>
            </a:r>
            <a:endParaRPr lang="ru-RU" sz="24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="" xmlns:p14="http://schemas.microsoft.com/office/powerpoint/2010/main" val="2692479354"/>
              </p:ext>
            </p:extLst>
          </p:nvPr>
        </p:nvGraphicFramePr>
        <p:xfrm>
          <a:off x="298299" y="2045072"/>
          <a:ext cx="828680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7"/>
          <p:cNvSpPr txBox="1"/>
          <p:nvPr/>
        </p:nvSpPr>
        <p:spPr>
          <a:xfrm>
            <a:off x="611560" y="4116747"/>
            <a:ext cx="3133582" cy="2554545"/>
          </a:xfrm>
          <a:prstGeom prst="rect">
            <a:avLst/>
          </a:prstGeom>
          <a:solidFill>
            <a:srgbClr val="C485D5">
              <a:lumMod val="20000"/>
              <a:lumOff val="80000"/>
            </a:srgbClr>
          </a:solidFill>
          <a:ln>
            <a:noFill/>
          </a:ln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DEF2FA">
                    <a:lumMod val="10000"/>
                  </a:srgbClr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д</a:t>
            </a:r>
            <a:r>
              <a:rPr kumimoji="0" lang="ru-RU" sz="32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а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DEF2FA">
                    <a:lumMod val="10000"/>
                  </a:srgbClr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лекий – д</a:t>
            </a:r>
            <a:r>
              <a:rPr kumimoji="0" lang="ru-RU" sz="32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а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DEF2FA">
                    <a:lumMod val="10000"/>
                  </a:srgbClr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ль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EF2FA">
                    <a:lumMod val="10000"/>
                  </a:srgbClr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в</a:t>
            </a:r>
            <a:r>
              <a:rPr kumimoji="0" lang="ru-RU" sz="32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и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EF2FA">
                    <a:lumMod val="10000"/>
                  </a:srgbClr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згливый 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DEF2FA">
                    <a:lumMod val="10000"/>
                  </a:srgbClr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– в</a:t>
            </a:r>
            <a:r>
              <a:rPr kumimoji="0" lang="ru-RU" sz="32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и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DEF2FA">
                    <a:lumMod val="10000"/>
                  </a:srgbClr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зг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EF2FA">
                    <a:lumMod val="10000"/>
                  </a:srgbClr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соед</a:t>
            </a:r>
            <a:r>
              <a:rPr kumimoji="0" lang="ru-RU" sz="32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и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EF2FA">
                    <a:lumMod val="10000"/>
                  </a:srgbClr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нение 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DEF2FA">
                    <a:lumMod val="10000"/>
                  </a:srgbClr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- ед</a:t>
            </a:r>
            <a:r>
              <a:rPr kumimoji="0" lang="ru-RU" sz="32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и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DEF2FA">
                    <a:lumMod val="10000"/>
                  </a:srgbClr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ный</a:t>
            </a:r>
          </a:p>
        </p:txBody>
      </p:sp>
      <p:sp>
        <p:nvSpPr>
          <p:cNvPr id="5" name="TextBox 50"/>
          <p:cNvSpPr txBox="1"/>
          <p:nvPr/>
        </p:nvSpPr>
        <p:spPr>
          <a:xfrm>
            <a:off x="5580112" y="4077072"/>
            <a:ext cx="2643206" cy="2554545"/>
          </a:xfrm>
          <a:prstGeom prst="rect">
            <a:avLst/>
          </a:prstGeom>
          <a:solidFill>
            <a:srgbClr val="C485D5">
              <a:lumMod val="20000"/>
              <a:lumOff val="80000"/>
            </a:srgbClr>
          </a:solidFill>
          <a:ln>
            <a:noFill/>
          </a:ln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д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и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ректор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ф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и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алка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р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е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форма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об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о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няние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к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а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вычки</a:t>
            </a:r>
          </a:p>
        </p:txBody>
      </p:sp>
    </p:spTree>
    <p:extLst>
      <p:ext uri="{BB962C8B-B14F-4D97-AF65-F5344CB8AC3E}">
        <p14:creationId xmlns="" xmlns:p14="http://schemas.microsoft.com/office/powerpoint/2010/main" val="246103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Проверь себя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287524" y="1196765"/>
            <a:ext cx="8856476" cy="4644577"/>
          </a:xfrm>
        </p:spPr>
        <p:txBody>
          <a:bodyPr/>
          <a:lstStyle/>
          <a:p>
            <a:r>
              <a:rPr lang="ru-RU" dirty="0" smtClean="0"/>
              <a:t>Подчеркните безударную гласную в корнях слов. Рядом с каждым словом запишите проверочное.</a:t>
            </a:r>
          </a:p>
          <a:p>
            <a:r>
              <a:rPr lang="ru-RU" dirty="0" smtClean="0"/>
              <a:t>Белизна - ____, приходить-____, флажок-____,</a:t>
            </a:r>
          </a:p>
          <a:p>
            <a:r>
              <a:rPr lang="ru-RU" dirty="0" smtClean="0"/>
              <a:t>цветной-______, родной-______,скрипучий-____,</a:t>
            </a:r>
          </a:p>
          <a:p>
            <a:r>
              <a:rPr lang="ru-RU" dirty="0"/>
              <a:t>з</a:t>
            </a:r>
            <a:r>
              <a:rPr lang="ru-RU" dirty="0" smtClean="0"/>
              <a:t>олото-_______, уголок-______, стрелок-______.</a:t>
            </a:r>
            <a:endParaRPr lang="ru-RU" dirty="0"/>
          </a:p>
        </p:txBody>
      </p:sp>
      <p:pic>
        <p:nvPicPr>
          <p:cNvPr id="16386" name="Picture 2" descr="Корни с безударной гласной, проверяемой ударением Зап.вать песню – зап.вать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1988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5653" y="188640"/>
            <a:ext cx="8918347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900" b="1" dirty="0" smtClean="0">
                <a:latin typeface="Calibri" pitchFamily="34" charset="0"/>
                <a:ea typeface="Times New Roman"/>
                <a:cs typeface="Calibri" pitchFamily="34" charset="0"/>
              </a:rPr>
              <a:t>Написание </a:t>
            </a:r>
            <a:r>
              <a:rPr lang="ru-RU" sz="2900" b="1" dirty="0">
                <a:latin typeface="Calibri" pitchFamily="34" charset="0"/>
                <a:ea typeface="Times New Roman"/>
                <a:cs typeface="Calibri" pitchFamily="34" charset="0"/>
              </a:rPr>
              <a:t>безударных гласных, не проверяемых ударением, определяется по орфографическому словарю. </a:t>
            </a:r>
            <a:endParaRPr lang="ru-RU" sz="2900" b="1" dirty="0" smtClean="0">
              <a:latin typeface="Calibri" pitchFamily="34" charset="0"/>
              <a:ea typeface="Times New Roman"/>
              <a:cs typeface="Calibri" pitchFamily="34" charset="0"/>
            </a:endParaRPr>
          </a:p>
          <a:p>
            <a:pPr algn="ctr"/>
            <a:r>
              <a:rPr lang="ru-RU" sz="2900" b="1" dirty="0" smtClean="0">
                <a:latin typeface="Calibri" pitchFamily="34" charset="0"/>
                <a:ea typeface="Times New Roman"/>
                <a:cs typeface="Calibri" pitchFamily="34" charset="0"/>
              </a:rPr>
              <a:t>Их </a:t>
            </a:r>
            <a:r>
              <a:rPr lang="ru-RU" sz="2900" b="1" dirty="0">
                <a:latin typeface="Calibri" pitchFamily="34" charset="0"/>
                <a:ea typeface="Times New Roman"/>
                <a:cs typeface="Calibri" pitchFamily="34" charset="0"/>
              </a:rPr>
              <a:t>содержат как русские, так и заимствованные слова</a:t>
            </a:r>
            <a:r>
              <a:rPr lang="ru-RU" sz="2900" b="1" dirty="0" smtClean="0">
                <a:latin typeface="Calibri" pitchFamily="34" charset="0"/>
                <a:ea typeface="Times New Roman"/>
                <a:cs typeface="Calibri" pitchFamily="34" charset="0"/>
              </a:rPr>
              <a:t>: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2456892"/>
            <a:ext cx="80648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>
                <a:solidFill>
                  <a:prstClr val="black"/>
                </a:solidFill>
              </a:rPr>
              <a:t>Авангард, авантюра, адвокат, альманах, аннотация, аномалия, антагонизм, апартаменты, аплодисменты, </a:t>
            </a:r>
            <a:r>
              <a:rPr lang="ru-RU" sz="3200" dirty="0" smtClean="0">
                <a:solidFill>
                  <a:prstClr val="black"/>
                </a:solidFill>
              </a:rPr>
              <a:t>апелляция,</a:t>
            </a:r>
            <a:endParaRPr lang="ru-RU" sz="3200" dirty="0">
              <a:solidFill>
                <a:prstClr val="black"/>
              </a:solidFill>
            </a:endParaRPr>
          </a:p>
          <a:p>
            <a:pPr lvl="0"/>
            <a:r>
              <a:rPr lang="ru-RU" sz="3200" dirty="0">
                <a:solidFill>
                  <a:prstClr val="black"/>
                </a:solidFill>
              </a:rPr>
              <a:t>багаж, </a:t>
            </a:r>
            <a:r>
              <a:rPr lang="ru-RU" sz="3200" dirty="0" smtClean="0">
                <a:solidFill>
                  <a:prstClr val="black"/>
                </a:solidFill>
              </a:rPr>
              <a:t>бойкот,</a:t>
            </a:r>
            <a:endParaRPr lang="ru-RU" sz="3200" dirty="0">
              <a:solidFill>
                <a:prstClr val="black"/>
              </a:solidFill>
            </a:endParaRPr>
          </a:p>
          <a:p>
            <a:pPr lvl="0"/>
            <a:r>
              <a:rPr lang="ru-RU" sz="3200" dirty="0">
                <a:solidFill>
                  <a:prstClr val="black"/>
                </a:solidFill>
              </a:rPr>
              <a:t>вакансия, великолепный, ветеринар, </a:t>
            </a:r>
            <a:r>
              <a:rPr lang="ru-RU" sz="3200" dirty="0" smtClean="0">
                <a:solidFill>
                  <a:prstClr val="black"/>
                </a:solidFill>
              </a:rPr>
              <a:t>винегрет,</a:t>
            </a:r>
            <a:endParaRPr lang="ru-RU" sz="3200" dirty="0">
              <a:solidFill>
                <a:prstClr val="black"/>
              </a:solidFill>
            </a:endParaRPr>
          </a:p>
          <a:p>
            <a:pPr lvl="0"/>
            <a:r>
              <a:rPr lang="ru-RU" sz="3200" dirty="0">
                <a:solidFill>
                  <a:prstClr val="black"/>
                </a:solidFill>
              </a:rPr>
              <a:t>габариты, гарнизон, </a:t>
            </a:r>
            <a:r>
              <a:rPr lang="ru-RU" sz="3200" dirty="0" smtClean="0">
                <a:solidFill>
                  <a:prstClr val="black"/>
                </a:solidFill>
              </a:rPr>
              <a:t>горизонт,</a:t>
            </a:r>
            <a:endParaRPr lang="ru-RU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7614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935596" y="368660"/>
            <a:ext cx="7920000" cy="547268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9572" y="368660"/>
            <a:ext cx="813602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дезертир</a:t>
            </a:r>
            <a:r>
              <a:rPr lang="ru-RU" sz="3200" dirty="0"/>
              <a:t>, декларация, дефицит, дилетант, директива, </a:t>
            </a:r>
            <a:r>
              <a:rPr lang="ru-RU" sz="3200" dirty="0" smtClean="0"/>
              <a:t>досконально,</a:t>
            </a:r>
            <a:endParaRPr lang="ru-RU" sz="3200" dirty="0"/>
          </a:p>
          <a:p>
            <a:r>
              <a:rPr lang="ru-RU" sz="3200" dirty="0"/>
              <a:t>игнорировать, иждивенец, интеллигентный, </a:t>
            </a:r>
            <a:r>
              <a:rPr lang="ru-RU" sz="3200" dirty="0" smtClean="0"/>
              <a:t>инквизиция,</a:t>
            </a:r>
          </a:p>
          <a:p>
            <a:pPr lvl="0"/>
            <a:r>
              <a:rPr lang="ru-RU" sz="3200" dirty="0">
                <a:solidFill>
                  <a:prstClr val="black"/>
                </a:solidFill>
              </a:rPr>
              <a:t>кавычки, каламбур, календарь, каморка, карнавал, катастрофа, коварный, колдовать, комбинезон, компетентный, компоновать, компромисс, конституционный, конфорка, корифей, косметология, </a:t>
            </a:r>
            <a:r>
              <a:rPr lang="ru-RU" sz="3200" dirty="0" smtClean="0">
                <a:solidFill>
                  <a:prstClr val="black"/>
                </a:solidFill>
              </a:rPr>
              <a:t>критерий,</a:t>
            </a:r>
            <a:endParaRPr lang="ru-RU" sz="3200" dirty="0">
              <a:solidFill>
                <a:prstClr val="black"/>
              </a:solidFill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52333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56895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лелеять,</a:t>
            </a:r>
            <a:endParaRPr lang="ru-RU" sz="3200" dirty="0"/>
          </a:p>
          <a:p>
            <a:r>
              <a:rPr lang="ru-RU" sz="3200" dirty="0"/>
              <a:t>меридиан, меценат, </a:t>
            </a:r>
            <a:r>
              <a:rPr lang="ru-RU" sz="3200" dirty="0" smtClean="0"/>
              <a:t>мотивация,</a:t>
            </a:r>
            <a:endParaRPr lang="ru-RU" sz="3200" dirty="0"/>
          </a:p>
          <a:p>
            <a:r>
              <a:rPr lang="ru-RU" sz="3200" dirty="0"/>
              <a:t>наваждение, </a:t>
            </a:r>
            <a:r>
              <a:rPr lang="ru-RU" sz="3200" dirty="0" smtClean="0"/>
              <a:t>ностальгия,</a:t>
            </a:r>
            <a:endParaRPr lang="ru-RU" sz="3200" dirty="0"/>
          </a:p>
          <a:p>
            <a:r>
              <a:rPr lang="ru-RU" sz="3200" dirty="0"/>
              <a:t>о</a:t>
            </a:r>
            <a:r>
              <a:rPr lang="ru-RU" sz="3200" dirty="0" smtClean="0"/>
              <a:t>ригинальный,</a:t>
            </a:r>
            <a:endParaRPr lang="ru-RU" sz="3200" dirty="0"/>
          </a:p>
          <a:p>
            <a:r>
              <a:rPr lang="ru-RU" sz="3200" dirty="0"/>
              <a:t>палисадник, панорама, парадокс, пессимист, поролон, предварительный, привередливый, привилегия, примитивный, приоритет, </a:t>
            </a:r>
            <a:r>
              <a:rPr lang="ru-RU" sz="3200" dirty="0" smtClean="0"/>
              <a:t>пьедестал,</a:t>
            </a:r>
            <a:endParaRPr lang="ru-RU" sz="3200" dirty="0"/>
          </a:p>
          <a:p>
            <a:r>
              <a:rPr lang="ru-RU" sz="3200" dirty="0"/>
              <a:t>реабилитация, регламент, резиденция, репетиция, </a:t>
            </a:r>
            <a:r>
              <a:rPr lang="ru-RU" sz="3200" dirty="0" smtClean="0"/>
              <a:t>реставрировать,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413356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8569</TotalTime>
  <Words>1154</Words>
  <Application>Microsoft Office PowerPoint</Application>
  <PresentationFormat>Экран (4:3)</PresentationFormat>
  <Paragraphs>202</Paragraphs>
  <Slides>45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Тема Office</vt:lpstr>
      <vt:lpstr>Урок-практикум по подготовке к ЕГЭ. Правописание гласных в корне слова(задание 9 ). </vt:lpstr>
      <vt:lpstr>Слайд 2</vt:lpstr>
      <vt:lpstr>Задание 9. </vt:lpstr>
      <vt:lpstr>Слайд 4</vt:lpstr>
      <vt:lpstr>Слайд 5</vt:lpstr>
      <vt:lpstr>Проверь себя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Проверь себя</vt:lpstr>
      <vt:lpstr>Алгоритм выполнения задания </vt:lpstr>
      <vt:lpstr>Слайд 42</vt:lpstr>
      <vt:lpstr>Слайд 43</vt:lpstr>
      <vt:lpstr>Слайд 44</vt:lpstr>
      <vt:lpstr>Слайд 45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Артбук</cp:lastModifiedBy>
  <cp:revision>968</cp:revision>
  <dcterms:created xsi:type="dcterms:W3CDTF">2011-07-06T07:21:00Z</dcterms:created>
  <dcterms:modified xsi:type="dcterms:W3CDTF">2019-12-24T19:07:44Z</dcterms:modified>
</cp:coreProperties>
</file>