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3" r:id="rId16"/>
    <p:sldId id="274" r:id="rId17"/>
    <p:sldId id="275" r:id="rId18"/>
    <p:sldId id="257" r:id="rId19"/>
    <p:sldId id="278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856A84C-2C10-483C-9464-30BDFEE0E508}">
          <p14:sldIdLst>
            <p14:sldId id="256"/>
            <p14:sldId id="27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1"/>
            <p14:sldId id="273"/>
            <p14:sldId id="274"/>
            <p14:sldId id="275"/>
            <p14:sldId id="257"/>
            <p14:sldId id="278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DA5"/>
    <a:srgbClr val="00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13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130425"/>
            <a:ext cx="756084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09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31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03648" y="274638"/>
            <a:ext cx="507335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352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826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5" y="4406900"/>
            <a:ext cx="701905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5" y="2906713"/>
            <a:ext cx="701905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968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4563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291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535113"/>
            <a:ext cx="35283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2174875"/>
            <a:ext cx="35283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8064" y="1535113"/>
            <a:ext cx="3538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48064" y="2174875"/>
            <a:ext cx="3538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196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551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104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3050"/>
            <a:ext cx="266429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273050"/>
            <a:ext cx="447484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1435100"/>
            <a:ext cx="266429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731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3801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63801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3801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406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5527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77BF0-98A5-4015-BEB3-BD9D54DC64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0B69-CB30-461E-A4B0-81F972A78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916832"/>
            <a:ext cx="6550496" cy="2448272"/>
          </a:xfrm>
        </p:spPr>
        <p:txBody>
          <a:bodyPr>
            <a:noAutofit/>
          </a:bodyPr>
          <a:lstStyle/>
          <a:p>
            <a:r>
              <a:rPr lang="ru-RU" altLang="ru-RU" sz="3600" b="1" dirty="0">
                <a:latin typeface="HelveticaNeueCyr" panose="02000603050000020004"/>
                <a:ea typeface="+mn-ea"/>
                <a:cs typeface="+mn-cs"/>
              </a:rPr>
              <a:t>Активные методы обучения как средство повышения качества образовательного </a:t>
            </a:r>
            <a:r>
              <a:rPr lang="ru-RU" altLang="ru-RU" sz="3600" b="1" dirty="0" smtClean="0">
                <a:latin typeface="HelveticaNeueCyr" panose="02000603050000020004"/>
                <a:ea typeface="+mn-ea"/>
                <a:cs typeface="+mn-cs"/>
              </a:rPr>
              <a:t>процесса</a:t>
            </a:r>
            <a:endParaRPr lang="ru-RU" sz="3600" b="1" dirty="0">
              <a:latin typeface="HelveticaNeueCyr" panose="02000603050000020004"/>
            </a:endParaRPr>
          </a:p>
        </p:txBody>
      </p:sp>
      <p:sp>
        <p:nvSpPr>
          <p:cNvPr id="8" name="Subtitle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907704" y="4958680"/>
            <a:ext cx="6572728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400" b="1" dirty="0" err="1" smtClean="0">
                <a:solidFill>
                  <a:srgbClr val="003DA5"/>
                </a:solidFill>
              </a:rPr>
              <a:t>Заитова</a:t>
            </a:r>
            <a:r>
              <a:rPr lang="ru-RU" sz="2400" b="1" dirty="0" smtClean="0">
                <a:solidFill>
                  <a:srgbClr val="003DA5"/>
                </a:solidFill>
              </a:rPr>
              <a:t> З.С.</a:t>
            </a:r>
          </a:p>
          <a:p>
            <a:pPr algn="r"/>
            <a:r>
              <a:rPr lang="ru-RU" sz="2400" b="1" dirty="0" smtClean="0">
                <a:solidFill>
                  <a:srgbClr val="003DA5"/>
                </a:solidFill>
              </a:rPr>
              <a:t>19.02.2020</a:t>
            </a:r>
          </a:p>
        </p:txBody>
      </p:sp>
    </p:spTree>
    <p:extLst>
      <p:ext uri="{BB962C8B-B14F-4D97-AF65-F5344CB8AC3E}">
        <p14:creationId xmlns:p14="http://schemas.microsoft.com/office/powerpoint/2010/main" val="341007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4624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3DA5"/>
                </a:solidFill>
              </a:rPr>
              <a:t>Разновидности активных нетрадиционных лекций</a:t>
            </a:r>
            <a:r>
              <a:rPr lang="ru-RU" sz="4000" b="1" dirty="0">
                <a:solidFill>
                  <a:srgbClr val="003DA5"/>
                </a:solidFill>
              </a:rPr>
              <a:t/>
            </a:r>
            <a:br>
              <a:rPr lang="ru-RU" sz="4000" b="1" dirty="0">
                <a:solidFill>
                  <a:srgbClr val="003DA5"/>
                </a:solidFill>
              </a:rPr>
            </a:br>
            <a:r>
              <a:rPr lang="ru-RU" sz="3200" b="1" dirty="0">
                <a:solidFill>
                  <a:srgbClr val="003DA5"/>
                </a:solidFill>
              </a:rPr>
              <a:t>Лекция-провокация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093612"/>
              </p:ext>
            </p:extLst>
          </p:nvPr>
        </p:nvGraphicFramePr>
        <p:xfrm>
          <a:off x="1043608" y="1249680"/>
          <a:ext cx="792088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7084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Корь</a:t>
                      </a:r>
                    </a:p>
                  </a:txBody>
                  <a:tcPr marL="75765" marR="75765" horzOverflow="overflow"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Краснуха</a:t>
                      </a:r>
                    </a:p>
                  </a:txBody>
                  <a:tcPr marL="75765" marR="75765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Острое инфекционное заболевание, характеризующееся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кореподобной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 сыпью, незначительными катаральными явлениями верхних дыхательных путей и увеличением затылочных лимфоузлов</a:t>
                      </a:r>
                    </a:p>
                  </a:txBody>
                  <a:tcPr marL="75765" marR="75765" horzOverflow="overflow"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Высоко контагиозное инфекционное заболевание, характеризующееся лихорадкой, поражением верхних дыхательных путей и слизистых оболочек глаз, появлением на коже пятнисто-папулезной сыпи</a:t>
                      </a:r>
                    </a:p>
                  </a:txBody>
                  <a:tcPr marL="75765" marR="75765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Возбудитель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 - РНК-вирус рода </a:t>
                      </a: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Morbillivirus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,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семейства </a:t>
                      </a: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Paramyxoviridae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: очень летуч, нестоек, быстро погибает во внешней среде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</a:endParaRPr>
                    </a:p>
                  </a:txBody>
                  <a:tcPr marL="75765" marR="75765" horzOverflow="overflow"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Возбудитель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— РНК-вирус, рода </a:t>
                      </a: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Rubivirus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: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Times New Roman" pitchFamily="18" charset="0"/>
                        </a:rPr>
                        <a:t>летуч, нестоек, быстро погибает  во внешней среде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</a:endParaRPr>
                    </a:p>
                  </a:txBody>
                  <a:tcPr marL="75765" marR="75765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Мелкая пятнисто-папулезная розовая сыпь.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Элементы 3—5 мм.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Этапности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ea typeface="Calibri" pitchFamily="34" charset="0"/>
                          <a:cs typeface="Calibri" pitchFamily="34" charset="0"/>
                        </a:rPr>
                        <a:t> высыпания нет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</a:endParaRPr>
                    </a:p>
                  </a:txBody>
                  <a:tcPr marL="75765" marR="75765" horzOverflow="overflow"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4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286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743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2004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657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Пятнисто-папулезная сыпь. 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Этапность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itchFamily="18" charset="0"/>
                        </a:rPr>
                        <a:t> высыпаний: в 1-е сутки на лице, шее и верхних отделах туловища; на 2-е сутки все туловище; на 3-и сутки - распространение на ноги и руки</a:t>
                      </a:r>
                    </a:p>
                  </a:txBody>
                  <a:tcPr marL="75765" marR="75765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464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Дискуссионные методы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71600" y="2132856"/>
            <a:ext cx="4248472" cy="4525963"/>
          </a:xfrm>
        </p:spPr>
        <p:txBody>
          <a:bodyPr>
            <a:noAutofit/>
          </a:bodyPr>
          <a:lstStyle/>
          <a:p>
            <a:pPr marL="0" lvl="0" indent="0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Дискуссия </a:t>
            </a:r>
            <a:r>
              <a:rPr lang="ru-RU" altLang="ru-RU" sz="23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- может  </a:t>
            </a:r>
            <a:r>
              <a:rPr lang="ru-RU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проводиться как самостоятельное методическое мероприятие или являться элементом других методов активного </a:t>
            </a:r>
            <a:r>
              <a:rPr lang="ru-RU" altLang="ru-RU" sz="23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обучения</a:t>
            </a:r>
            <a:r>
              <a:rPr lang="ru-RU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3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(«круглый </a:t>
            </a:r>
            <a:r>
              <a:rPr lang="ru-RU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стол»,</a:t>
            </a:r>
            <a:r>
              <a:rPr lang="en-US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3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пресс-конференция, «мозговая атака», деловая игра и т.д</a:t>
            </a:r>
            <a:r>
              <a:rPr lang="ru-RU" altLang="ru-RU" sz="23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.)</a:t>
            </a:r>
            <a:endParaRPr lang="ru-RU" altLang="ru-RU" sz="2300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400" dirty="0"/>
          </a:p>
        </p:txBody>
      </p:sp>
      <p:pic>
        <p:nvPicPr>
          <p:cNvPr id="7" name="Picture 2" descr="C:\Users\Admin\Pictures\дискусс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052" y="1916832"/>
            <a:ext cx="3883366" cy="3956515"/>
          </a:xfrm>
          <a:prstGeom prst="rect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76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Интервью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925144"/>
          </a:xfrm>
        </p:spPr>
        <p:txBody>
          <a:bodyPr>
            <a:normAutofit fontScale="85000" lnSpcReduction="20000"/>
          </a:bodyPr>
          <a:lstStyle/>
          <a:p>
            <a:pPr marL="0" lvl="0" algn="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400" b="1" i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«Задашь 100 вопросов, получишь 100 ответов»</a:t>
            </a:r>
          </a:p>
          <a:p>
            <a:pPr marL="0" lvl="0" algn="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400" b="1" i="1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Народная мудрость</a:t>
            </a:r>
            <a:r>
              <a:rPr lang="ru-RU" sz="2400" b="1" i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.</a:t>
            </a:r>
            <a:endParaRPr lang="ru-RU" sz="2400" b="1" i="1" kern="0" dirty="0" smtClean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algn="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ru-RU" sz="2400" b="1" i="1" kern="0" dirty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ru-RU" sz="2800" kern="0" dirty="0" smtClean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8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Используется </a:t>
            </a:r>
            <a:r>
              <a:rPr lang="ru-RU" sz="28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самостоятельно или как элемент занятия с целью получения от обучаемых оперативной, первичной, личностной информации по актуальным и значимым проблемам, предполагает мгновенное получение </a:t>
            </a:r>
            <a:r>
              <a:rPr lang="ru-RU" sz="28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результата</a:t>
            </a:r>
            <a:r>
              <a:rPr lang="ru-RU" sz="28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:</a:t>
            </a:r>
          </a:p>
          <a:p>
            <a:pPr lvl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800" b="1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«</a:t>
            </a:r>
            <a:r>
              <a:rPr lang="ru-RU" sz="2800" b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свободное интервью» - </a:t>
            </a:r>
            <a:r>
              <a:rPr lang="ru-RU" sz="28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беседа с респондентом на заданную </a:t>
            </a:r>
            <a:r>
              <a:rPr lang="ru-RU" sz="28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тему;</a:t>
            </a:r>
          </a:p>
          <a:p>
            <a:pPr lvl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800" b="1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«жесткое </a:t>
            </a:r>
            <a:r>
              <a:rPr lang="ru-RU" sz="2800" b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интервью» - </a:t>
            </a:r>
            <a:r>
              <a:rPr lang="ru-RU" sz="28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заранее оговаривается с респондентом, который отвечает на вопросы письменно.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740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Круглый стол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632848" cy="4525963"/>
          </a:xfrm>
        </p:spPr>
        <p:txBody>
          <a:bodyPr/>
          <a:lstStyle/>
          <a:p>
            <a:pPr marL="0" lvl="0" indent="0" algn="r">
              <a:buNone/>
              <a:defRPr/>
            </a:pPr>
            <a:r>
              <a:rPr lang="ru-RU" sz="2400" b="1" i="1" dirty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«Круглый </a:t>
            </a:r>
            <a:r>
              <a:rPr lang="ru-RU" sz="2400" b="1" i="1" dirty="0" smtClean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стол - </a:t>
            </a:r>
            <a:r>
              <a:rPr lang="ru-RU" sz="2400" b="1" i="1" dirty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это не только круглое пространство, но и новые идеи, которые ходят по кругу» </a:t>
            </a:r>
          </a:p>
          <a:p>
            <a:pPr marL="0" lvl="0" indent="0" algn="r">
              <a:buNone/>
              <a:defRPr/>
            </a:pPr>
            <a:r>
              <a:rPr lang="ru-RU" sz="2400" b="1" i="1" dirty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400" b="1" i="1" dirty="0" err="1">
                <a:solidFill>
                  <a:prstClr val="black"/>
                </a:solidFill>
                <a:cs typeface="Times New Roman" panose="02020603050405020304" pitchFamily="18" charset="0"/>
              </a:rPr>
              <a:t>Н.Гримах</a:t>
            </a:r>
            <a:endParaRPr lang="ru-RU" sz="2400" b="1" i="1" dirty="0">
              <a:solidFill>
                <a:prstClr val="black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ru-RU" sz="2800" dirty="0" smtClean="0">
              <a:solidFill>
                <a:prstClr val="black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2800" dirty="0" smtClean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Круглый стол» </a:t>
            </a:r>
            <a:r>
              <a:rPr lang="ru-RU" sz="2800" dirty="0" smtClean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способствует наращиванию </a:t>
            </a:r>
            <a:r>
              <a:rPr lang="ru-RU" sz="2800" dirty="0">
                <a:solidFill>
                  <a:prstClr val="black"/>
                </a:solidFill>
                <a:latin typeface="HelveticaNeueCyr"/>
                <a:cs typeface="Times New Roman" panose="02020603050405020304" pitchFamily="18" charset="0"/>
              </a:rPr>
              <a:t>информации, прогнозированию развития значимых проблем, укреплению позиций и воспитанию логической культуры. </a:t>
            </a:r>
          </a:p>
          <a:p>
            <a:pPr>
              <a:spcBef>
                <a:spcPts val="0"/>
              </a:spcBef>
            </a:pPr>
            <a:endParaRPr lang="ru-RU" sz="2800" dirty="0"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1924091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Пресс-конференция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7638"/>
            <a:ext cx="7632848" cy="4853136"/>
          </a:xfrm>
        </p:spPr>
        <p:txBody>
          <a:bodyPr>
            <a:normAutofit fontScale="92500" lnSpcReduction="10000"/>
          </a:bodyPr>
          <a:lstStyle/>
          <a:p>
            <a:pPr lvl="0" algn="r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000" b="1" i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«Взять на себя исполнение новой </a:t>
            </a:r>
            <a:r>
              <a:rPr lang="ru-RU" sz="2000" b="1" i="1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роли - это </a:t>
            </a:r>
            <a:r>
              <a:rPr lang="ru-RU" sz="2000" b="1" i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всегда огромный риск, но одновременно и подвиг» </a:t>
            </a:r>
          </a:p>
          <a:p>
            <a:pPr lvl="0" algn="r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000" b="1" i="1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К. Станиславский</a:t>
            </a: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ru-RU" kern="0" dirty="0" smtClean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30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Пресс-конференция </a:t>
            </a:r>
            <a:r>
              <a:rPr lang="ru-RU" sz="30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служит для получения достоверной первичной новой информации и решения значимых проблем. </a:t>
            </a:r>
            <a:endParaRPr lang="ru-RU" sz="3000" kern="0" dirty="0" smtClean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30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Проводится </a:t>
            </a:r>
            <a:r>
              <a:rPr lang="ru-RU" sz="30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в тех случаях, когда у студентов накапливаются вопросы и проблемы, которые надо разрешить, </a:t>
            </a:r>
            <a:r>
              <a:rPr lang="ru-RU" sz="30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при этом </a:t>
            </a:r>
            <a:r>
              <a:rPr lang="ru-RU" sz="30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инициатива переходит к студентам, а преподаватель становится респондентом. </a:t>
            </a:r>
          </a:p>
          <a:p>
            <a:endParaRPr lang="ru-RU" sz="3000" dirty="0"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3744585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09439"/>
            <a:ext cx="6552728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Анализ </a:t>
            </a:r>
            <a:br>
              <a:rPr lang="ru-RU" b="1" dirty="0" smtClean="0"/>
            </a:br>
            <a:r>
              <a:rPr lang="ru-RU" b="1" dirty="0" smtClean="0"/>
              <a:t>конкретной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4713387"/>
          </a:xfrm>
        </p:spPr>
        <p:txBody>
          <a:bodyPr>
            <a:normAutofit/>
          </a:bodyPr>
          <a:lstStyle/>
          <a:p>
            <a:pPr marL="0" lvl="0" indent="0" algn="just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Метод анализа конкретной ситуации (ситуационный анализ, анализ конкретных ситуаций, </a:t>
            </a:r>
            <a:r>
              <a:rPr lang="ru-RU" altLang="ru-RU" sz="2800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case-study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)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- моделирование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или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использование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реальной ситуации в целях анализа конкретного случая, выявления проблем, поиска альтернативных решений. </a:t>
            </a:r>
            <a:r>
              <a:rPr lang="ru-RU" altLang="ru-RU" sz="2800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Сase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– пример, взятый из реальной жизни, профессиональной среды.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7" y="5029928"/>
            <a:ext cx="2430049" cy="171144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02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416824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Использование кейс-метода на МДК.02.04. Лечение пациентов детского возраста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5069160"/>
          </a:xfrm>
        </p:spPr>
        <p:txBody>
          <a:bodyPr>
            <a:normAutofit/>
          </a:bodyPr>
          <a:lstStyle/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истории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болезни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пациентов;</a:t>
            </a:r>
            <a:endParaRPr lang="ru-RU" altLang="ru-RU" sz="2800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ситуационные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задачи с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заданиями; </a:t>
            </a:r>
            <a:endParaRPr lang="ru-RU" altLang="ru-RU" sz="2800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набор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слайдов, демонстрирующих различную патологию у детей;</a:t>
            </a:r>
          </a:p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копии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клинических анализов;</a:t>
            </a:r>
          </a:p>
          <a:p>
            <a:pPr lvl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текстовые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материалы художественных произведений.</a:t>
            </a:r>
          </a:p>
          <a:p>
            <a:pPr>
              <a:buClr>
                <a:srgbClr val="003DA5"/>
              </a:buClr>
              <a:buFont typeface="Wingdings" panose="05000000000000000000" pitchFamily="2" charset="2"/>
              <a:buChar char="§"/>
            </a:pPr>
            <a:endParaRPr lang="ru-RU" dirty="0"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3813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3DA5"/>
                </a:solidFill>
              </a:rPr>
              <a:t>Использование кейс-метода на МДК.02.04. Лечение пациентов детского возраста</a:t>
            </a:r>
            <a:endParaRPr lang="ru-RU" sz="4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115616" y="1412776"/>
            <a:ext cx="5256584" cy="5616624"/>
          </a:xfrm>
        </p:spPr>
        <p:txBody>
          <a:bodyPr>
            <a:noAutofit/>
          </a:bodyPr>
          <a:lstStyle/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На практических занятиях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используются </a:t>
            </a:r>
            <a:r>
              <a:rPr lang="ru-RU" altLang="ru-RU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практические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(реальные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жизненные ситуации,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формируются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практические умения и навыки) и </a:t>
            </a:r>
            <a:r>
              <a:rPr lang="ru-RU" altLang="ru-RU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обучающие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кейсы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. Студенты отрабатывают методику объективного и субъективного обследования пациента, в результате чего формируются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умения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проводить осмотр, пальпацию, аускультацию, работать с медицинской документацией, выполнять сестринские манипуляции.</a:t>
            </a:r>
            <a:endParaRPr lang="ru-RU" altLang="ru-RU" kern="0" dirty="0">
              <a:solidFill>
                <a:srgbClr val="000000"/>
              </a:solidFill>
              <a:latin typeface="HelveticaNeueCyr"/>
            </a:endParaRPr>
          </a:p>
          <a:p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374" y="1916832"/>
            <a:ext cx="2526778" cy="356044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20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552728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3DA5"/>
                </a:solidFill>
              </a:rPr>
              <a:t>Использование кейс-метода на МДК.02.04. Лечение пациентов детского возраста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985" y="1484784"/>
            <a:ext cx="7427168" cy="3168352"/>
          </a:xfrm>
        </p:spPr>
        <p:txBody>
          <a:bodyPr>
            <a:normAutofit fontScale="92500"/>
          </a:bodyPr>
          <a:lstStyle/>
          <a:p>
            <a:pPr marL="0" lvl="0" indent="0" algn="ctr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Ситуационная задача</a:t>
            </a:r>
          </a:p>
          <a:p>
            <a:pPr marL="0" lvl="0" indent="0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Вашему вниманию  представлены фотографии  детей. Внимательно изучив их, выполните следующие задания.</a:t>
            </a:r>
          </a:p>
          <a:p>
            <a:pPr marL="0" lvl="0" indent="0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Задания: </a:t>
            </a:r>
            <a:endParaRPr lang="ru-RU" altLang="ru-RU" sz="2200" kern="0" dirty="0">
              <a:solidFill>
                <a:srgbClr val="000000"/>
              </a:solidFill>
              <a:latin typeface="HelveticaNeueCyr"/>
              <a:ea typeface="Times New Roman" pitchFamily="18" charset="0"/>
              <a:cs typeface="Arial" charset="0"/>
            </a:endParaRPr>
          </a:p>
          <a:p>
            <a:pPr marL="0" lvl="0" indent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mbol" pitchFamily="18" charset="2"/>
              <a:buChar char=""/>
            </a:pPr>
            <a:r>
              <a:rPr lang="ru-RU" altLang="ru-RU" sz="2200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сформулируйте и обоснуйте предварительный диагноз;</a:t>
            </a:r>
          </a:p>
          <a:p>
            <a:pPr marL="0" lvl="0" indent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mbol" pitchFamily="18" charset="2"/>
              <a:buChar char=""/>
            </a:pPr>
            <a:r>
              <a:rPr lang="ru-RU" altLang="ru-RU" sz="2200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определите тактику ведения пациента;</a:t>
            </a:r>
          </a:p>
          <a:p>
            <a:pPr marL="0" lvl="0" indent="0" algn="just" defTabSz="449263" eaLnBrk="0" fontAlgn="base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Symbol" pitchFamily="18" charset="2"/>
              <a:buChar char=""/>
            </a:pPr>
            <a:r>
              <a:rPr lang="ru-RU" altLang="ru-RU" sz="2200" kern="0" dirty="0">
                <a:solidFill>
                  <a:srgbClr val="000000"/>
                </a:solidFill>
                <a:latin typeface="HelveticaNeueCyr"/>
                <a:ea typeface="Times New Roman" pitchFamily="18" charset="0"/>
                <a:cs typeface="Arial" charset="0"/>
              </a:rPr>
              <a:t>расскажите о принципах лечения и ухода.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158010"/>
            <a:ext cx="1909328" cy="254093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995" y="4158010"/>
            <a:ext cx="1813801" cy="254700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891" y="4158010"/>
            <a:ext cx="1584176" cy="25383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8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00800" cy="1143000"/>
          </a:xfrm>
        </p:spPr>
        <p:txBody>
          <a:bodyPr/>
          <a:lstStyle/>
          <a:p>
            <a:r>
              <a:rPr lang="ru-RU" b="1" dirty="0" smtClean="0"/>
              <a:t>Разыгрывание ролей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r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000" b="1" i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«Только </a:t>
            </a: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вода делает лебедя лебедем. </a:t>
            </a:r>
          </a:p>
          <a:p>
            <a:pPr marL="0" lvl="0" indent="0" algn="r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Без воды лебедь - это </a:t>
            </a:r>
            <a:r>
              <a:rPr lang="ru-RU" altLang="ru-RU" sz="2000" b="1" i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гусь»</a:t>
            </a:r>
          </a:p>
          <a:p>
            <a:pPr marL="0" lvl="0" indent="0" algn="r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000" b="1" i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000" b="1" i="1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Жильбер</a:t>
            </a: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000" b="1" i="1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Сесборн</a:t>
            </a: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.</a:t>
            </a: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altLang="ru-RU" sz="2800" kern="0" dirty="0" smtClean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Метод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предполагает отработку профессиональных умений и навыков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в конкретных ситуациях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 помощью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исполнения определённых ролей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для решения предлагаемой проблемы.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</a:rPr>
              <a:t> </a:t>
            </a:r>
            <a:endParaRPr lang="ru-RU" altLang="ru-RU" sz="2800" kern="0" dirty="0" smtClean="0">
              <a:solidFill>
                <a:srgbClr val="000000"/>
              </a:solidFill>
              <a:latin typeface="HelveticaNeueCyr"/>
            </a:endParaRPr>
          </a:p>
          <a:p>
            <a:pPr marL="0" lvl="0" indent="0" algn="just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В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основе разыгрывания ролей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-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заранее подготовленная ситуация, которую нужно разыграть.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dirty="0">
              <a:latin typeface="HelveticaNeueCyr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472" y="116633"/>
            <a:ext cx="149352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7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Определение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000" b="1" i="1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«Методы </a:t>
            </a:r>
            <a:r>
              <a:rPr lang="ru-RU" sz="2000" b="1" i="1" kern="0" dirty="0">
                <a:solidFill>
                  <a:srgbClr val="000000"/>
                </a:solidFill>
                <a:cs typeface="Times New Roman" panose="02020603050405020304" pitchFamily="18" charset="0"/>
              </a:rPr>
              <a:t>активного обучения приближают учебный процесс к профессиональной деятельности»</a:t>
            </a:r>
          </a:p>
          <a:p>
            <a:pPr lvl="0" algn="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000" b="1" i="1" kern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А.</a:t>
            </a:r>
            <a:r>
              <a:rPr lang="ru-RU" sz="2000" b="1" i="1" kern="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Гросс</a:t>
            </a:r>
            <a:endParaRPr lang="ru-RU" sz="2000" b="1" i="1" kern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ru-RU" sz="2800" b="1" kern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lvl="0" indent="0" algn="just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2800" b="1" kern="0" dirty="0">
                <a:solidFill>
                  <a:srgbClr val="000000"/>
                </a:solidFill>
                <a:cs typeface="Times New Roman" panose="02020603050405020304" pitchFamily="18" charset="0"/>
              </a:rPr>
              <a:t>Активные методы обучения </a:t>
            </a:r>
            <a:r>
              <a:rPr lang="ru-RU" sz="2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- система методов, обеспечивающих активность и разнообразие мыслительной и практической деятельности обучающихся в процессе </a:t>
            </a:r>
            <a:r>
              <a:rPr lang="ru-RU" sz="28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освоения учебного </a:t>
            </a:r>
            <a:r>
              <a:rPr lang="ru-RU" sz="2800" kern="0" dirty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материала</a:t>
            </a:r>
            <a:r>
              <a:rPr lang="ru-RU" sz="2800" kern="0" dirty="0" smtClean="0">
                <a:solidFill>
                  <a:srgbClr val="000000"/>
                </a:solidFill>
                <a:latin typeface="HelveticaNeueCyr"/>
                <a:cs typeface="Times New Roman" panose="02020603050405020304" pitchFamily="18" charset="0"/>
              </a:rPr>
              <a:t>.</a:t>
            </a:r>
            <a:endParaRPr lang="ru-RU" sz="2800" kern="0" dirty="0">
              <a:solidFill>
                <a:srgbClr val="000000"/>
              </a:solidFill>
              <a:latin typeface="HelveticaNeueCy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7" y="274638"/>
            <a:ext cx="7128271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 учебных проектов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87624" y="1628800"/>
            <a:ext cx="4392488" cy="4997599"/>
          </a:xfrm>
        </p:spPr>
        <p:txBody>
          <a:bodyPr>
            <a:normAutofit/>
          </a:bodyPr>
          <a:lstStyle/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Главная особенность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метода проектов, по мнению его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основателя,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Джона </a:t>
            </a:r>
            <a:r>
              <a:rPr lang="ru-RU" altLang="ru-RU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Дьюи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, </a:t>
            </a:r>
            <a:r>
              <a:rPr lang="ru-RU" altLang="ru-RU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-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обучение на активной </a:t>
            </a:r>
            <a:r>
              <a:rPr lang="ru-RU" altLang="ru-RU" kern="0" spc="-10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основе, через целесообразную деятельность </a:t>
            </a:r>
            <a:r>
              <a:rPr lang="ru-RU" altLang="ru-RU" kern="0" spc="-10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обучающегося, </a:t>
            </a:r>
            <a:r>
              <a:rPr lang="ru-RU" altLang="ru-RU" kern="0" spc="-10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соответствующую его личным интересам.</a:t>
            </a:r>
            <a:endParaRPr lang="ru-RU" altLang="ru-RU" kern="0" spc="-100" dirty="0">
              <a:solidFill>
                <a:srgbClr val="000000"/>
              </a:solidFill>
              <a:latin typeface="HelveticaNeueCyr"/>
            </a:endParaRPr>
          </a:p>
          <a:p>
            <a:endParaRPr lang="ru-RU" dirty="0"/>
          </a:p>
        </p:txBody>
      </p:sp>
      <p:pic>
        <p:nvPicPr>
          <p:cNvPr id="7" name="Picture 4" descr="C:\Users\Admin\Pictures\джон дьи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7581" y="2095981"/>
            <a:ext cx="3384377" cy="324036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533634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Джон </a:t>
            </a:r>
            <a:r>
              <a:rPr lang="ru-RU" b="1" dirty="0" err="1" smtClean="0">
                <a:solidFill>
                  <a:srgbClr val="000000"/>
                </a:solidFill>
              </a:rPr>
              <a:t>Дьюи</a:t>
            </a:r>
            <a:r>
              <a:rPr lang="ru-RU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</a:rPr>
              <a:t>(1859-1952)</a:t>
            </a:r>
            <a:endParaRPr lang="ru-RU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7440" y="188640"/>
            <a:ext cx="6552728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3DA5"/>
                </a:solidFill>
              </a:rPr>
              <a:t>Метод учебных проектов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349763"/>
            <a:ext cx="6419056" cy="4641379"/>
          </a:xfrm>
        </p:spPr>
        <p:txBody>
          <a:bodyPr/>
          <a:lstStyle/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В современном понимании метод проектов позволяет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обучающимся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приобретать знания, умения и навыки, а также компетенции и профессиональные качества.</a:t>
            </a:r>
            <a:endParaRPr lang="ru-RU" altLang="ru-RU" sz="2800" kern="0" dirty="0">
              <a:solidFill>
                <a:srgbClr val="000000"/>
              </a:solidFill>
              <a:latin typeface="HelveticaNeueCyr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3501008"/>
            <a:ext cx="6845932" cy="311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9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84776" cy="1143000"/>
          </a:xfrm>
        </p:spPr>
        <p:txBody>
          <a:bodyPr>
            <a:noAutofit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ребования  </a:t>
            </a:r>
            <a:br>
              <a:rPr lang="ru-RU" b="1" dirty="0" smtClean="0"/>
            </a:br>
            <a:r>
              <a:rPr lang="ru-RU" b="1" dirty="0" smtClean="0"/>
              <a:t>к учебному проекту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776864" cy="5257800"/>
          </a:xfrm>
        </p:spPr>
        <p:txBody>
          <a:bodyPr>
            <a:normAutofit fontScale="92500" lnSpcReduction="10000"/>
          </a:bodyPr>
          <a:lstStyle/>
          <a:p>
            <a:pPr marL="0" lvl="0" indent="0" defTabSz="44926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3000" b="1" dirty="0" smtClean="0">
                <a:solidFill>
                  <a:srgbClr val="003DA5"/>
                </a:solidFill>
                <a:latin typeface="HelveticaNeueCyr"/>
                <a:ea typeface="+mj-ea"/>
                <a:cs typeface="+mj-cs"/>
              </a:rPr>
              <a:t>Правило «</a:t>
            </a:r>
            <a:r>
              <a:rPr lang="ru-RU" sz="3000" b="1" dirty="0">
                <a:solidFill>
                  <a:srgbClr val="003DA5"/>
                </a:solidFill>
                <a:latin typeface="HelveticaNeueCyr"/>
                <a:ea typeface="+mj-ea"/>
                <a:cs typeface="+mj-cs"/>
              </a:rPr>
              <a:t>5 п</a:t>
            </a:r>
            <a:r>
              <a:rPr lang="ru-RU" sz="3000" b="1" dirty="0" smtClean="0">
                <a:solidFill>
                  <a:srgbClr val="003DA5"/>
                </a:solidFill>
                <a:latin typeface="HelveticaNeueCyr"/>
                <a:ea typeface="+mj-ea"/>
                <a:cs typeface="+mj-cs"/>
              </a:rPr>
              <a:t>»:</a:t>
            </a:r>
            <a:endParaRPr lang="ru-RU" altLang="ru-RU" sz="3000" kern="0" dirty="0" smtClean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lvl="0" algn="just" defTabSz="44926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9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наличие </a:t>
            </a:r>
            <a:r>
              <a:rPr lang="ru-RU" altLang="ru-RU" sz="29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проблемы,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то есть социально значимой задачи – информационной, практической, исследовательской;</a:t>
            </a:r>
          </a:p>
          <a:p>
            <a:pPr lvl="0" algn="just" defTabSz="44926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900" b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планирование</a:t>
            </a:r>
            <a:r>
              <a:rPr lang="ru-RU" altLang="ru-RU" sz="29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действий;</a:t>
            </a:r>
          </a:p>
          <a:p>
            <a:pPr lvl="0" algn="just" defTabSz="44926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900" b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поиск</a:t>
            </a:r>
            <a:r>
              <a:rPr lang="ru-RU" altLang="ru-RU" sz="29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информации;</a:t>
            </a:r>
          </a:p>
          <a:p>
            <a:pPr lvl="0" defTabSz="449263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Font typeface="Wingdings" panose="05000000000000000000" pitchFamily="2" charset="2"/>
              <a:buChar char="§"/>
            </a:pP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результатом работы над проектом </a:t>
            </a:r>
            <a:r>
              <a:rPr lang="ru-RU" altLang="ru-RU" sz="29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является </a:t>
            </a:r>
            <a:r>
              <a:rPr lang="ru-RU" altLang="ru-RU" sz="2900" b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продукт</a:t>
            </a:r>
            <a:r>
              <a:rPr lang="ru-RU" altLang="ru-RU" sz="29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– средство для разрешения поставленной проблемы (реферат, творческая работа, доклад, рекомендации, видеофильм и др.);</a:t>
            </a:r>
          </a:p>
          <a:p>
            <a:pPr lvl="0" algn="just" defTabSz="44926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3DA5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9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презентация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altLang="ru-RU" sz="29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результатов</a:t>
            </a:r>
            <a:r>
              <a:rPr lang="ru-RU" altLang="ru-RU" sz="29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проекта.</a:t>
            </a:r>
          </a:p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altLang="ru-RU" sz="2900" kern="0" dirty="0">
              <a:solidFill>
                <a:srgbClr val="000000"/>
              </a:solidFill>
              <a:latin typeface="HelveticaNeueCyr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26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3DA5"/>
                </a:solidFill>
              </a:rPr>
              <a:t>Метод учебных проектов</a:t>
            </a:r>
            <a:endParaRPr lang="ru-RU" dirty="0"/>
          </a:p>
        </p:txBody>
      </p:sp>
      <p:pic>
        <p:nvPicPr>
          <p:cNvPr id="5122" name="Picture 2" descr="C:\Users\Admin\Downloads\Скан 5 дек. 2019 г., 14.5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1196753"/>
            <a:ext cx="4392488" cy="5400600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48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Особенности </a:t>
            </a:r>
            <a:r>
              <a:rPr lang="ru-RU" b="1" dirty="0"/>
              <a:t>активного </a:t>
            </a:r>
            <a:r>
              <a:rPr lang="ru-RU" b="1" dirty="0" smtClean="0"/>
              <a:t>обучения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6468" y="1916832"/>
            <a:ext cx="7427168" cy="4785395"/>
          </a:xfrm>
        </p:spPr>
        <p:txBody>
          <a:bodyPr/>
          <a:lstStyle/>
          <a:p>
            <a:pPr lvl="0" indent="-333375" defTabSz="449263" fontAlgn="base"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 Unicode MS" pitchFamily="34" charset="-128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altLang="ru-RU" sz="2800" dirty="0">
                <a:solidFill>
                  <a:srgbClr val="000000"/>
                </a:solidFill>
                <a:latin typeface="HelveticaNeueCyr"/>
              </a:rPr>
              <a:t>принудительная активизация мышления;</a:t>
            </a:r>
          </a:p>
          <a:p>
            <a:pPr lvl="0" indent="-333375" defTabSz="449263" fontAlgn="base"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 Unicode MS" pitchFamily="34" charset="-128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altLang="ru-RU" sz="2800" dirty="0">
                <a:solidFill>
                  <a:srgbClr val="000000"/>
                </a:solidFill>
                <a:latin typeface="HelveticaNeueCyr"/>
              </a:rPr>
              <a:t>вовлечение обучаемых в учебный процесс длительное время;</a:t>
            </a:r>
            <a:r>
              <a:rPr lang="ru-RU" altLang="ru-RU" sz="2800" strike="sngStrike" dirty="0">
                <a:solidFill>
                  <a:srgbClr val="000000"/>
                </a:solidFill>
                <a:latin typeface="HelveticaNeueCyr"/>
              </a:rPr>
              <a:t> </a:t>
            </a:r>
          </a:p>
          <a:p>
            <a:pPr lvl="0" indent="-333375" defTabSz="449263" fontAlgn="base"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 Unicode MS" pitchFamily="34" charset="-128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altLang="ru-RU" sz="2800" dirty="0">
                <a:solidFill>
                  <a:srgbClr val="000000"/>
                </a:solidFill>
                <a:latin typeface="HelveticaNeueCyr"/>
              </a:rPr>
              <a:t>самостоятельная творческая выработка решений;</a:t>
            </a:r>
          </a:p>
          <a:p>
            <a:pPr lvl="0" indent="-333375" defTabSz="449263" fontAlgn="base"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 Unicode MS" pitchFamily="34" charset="-128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altLang="ru-RU" sz="2800" dirty="0">
                <a:solidFill>
                  <a:srgbClr val="000000"/>
                </a:solidFill>
                <a:latin typeface="HelveticaNeueCyr"/>
              </a:rPr>
              <a:t>повышенная степень мотивации и эмоциональности обучаемых. </a:t>
            </a:r>
          </a:p>
        </p:txBody>
      </p:sp>
    </p:spTree>
    <p:extLst>
      <p:ext uri="{BB962C8B-B14F-4D97-AF65-F5344CB8AC3E}">
        <p14:creationId xmlns:p14="http://schemas.microsoft.com/office/powerpoint/2010/main" val="194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003DA5"/>
                </a:solidFill>
              </a:rPr>
              <a:t>Особенности активного обучения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altLang="ru-RU" b="1" kern="0" dirty="0" smtClean="0">
                <a:solidFill>
                  <a:srgbClr val="00AB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</a:rPr>
              <a:t>строятся </a:t>
            </a:r>
            <a:r>
              <a:rPr lang="ru-RU" altLang="ru-RU" b="1" kern="0" dirty="0">
                <a:solidFill>
                  <a:srgbClr val="00AB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</a:rPr>
              <a:t>на: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практической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направленности; 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игровом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действе и творческом характере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None/>
              <a:defRPr/>
            </a:pP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    обучения;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разнообразных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коммуникациях;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использовании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знаний и опыта обучающихся;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групповой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форме организации их работы; </a:t>
            </a:r>
          </a:p>
          <a:p>
            <a:pPr marL="361950" lvl="0" indent="-361950" defTabSz="449263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00AB84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altLang="ru-RU" kern="0" dirty="0" smtClean="0">
                <a:solidFill>
                  <a:srgbClr val="000000"/>
                </a:solidFill>
                <a:latin typeface="HelveticaNeueCyr"/>
              </a:rPr>
              <a:t>движении </a:t>
            </a:r>
            <a:r>
              <a:rPr lang="ru-RU" altLang="ru-RU" kern="0" dirty="0">
                <a:solidFill>
                  <a:srgbClr val="000000"/>
                </a:solidFill>
                <a:latin typeface="HelveticaNeueCyr"/>
              </a:rPr>
              <a:t>и рефлексии. </a:t>
            </a:r>
          </a:p>
        </p:txBody>
      </p:sp>
    </p:spTree>
    <p:extLst>
      <p:ext uri="{BB962C8B-B14F-4D97-AF65-F5344CB8AC3E}">
        <p14:creationId xmlns:p14="http://schemas.microsoft.com/office/powerpoint/2010/main" val="137457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6552728" cy="764704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Классификация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648362"/>
              </p:ext>
            </p:extLst>
          </p:nvPr>
        </p:nvGraphicFramePr>
        <p:xfrm>
          <a:off x="1115617" y="1508881"/>
          <a:ext cx="7776864" cy="4839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7"/>
                <a:gridCol w="2457009"/>
                <a:gridCol w="2367528"/>
              </a:tblGrid>
              <a:tr h="40151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alt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HelveticaNeueCyr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altLang="ru-RU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HelveticaNeueCyr"/>
                          <a:ea typeface="+mn-ea"/>
                          <a:cs typeface="Times New Roman" panose="02020603050405020304" pitchFamily="18" charset="0"/>
                        </a:rPr>
                        <a:t>Неимитационные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HelveticaNeueCyr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HelveticaNeueCyr"/>
                        </a:rPr>
                        <a:t>Имитационные</a:t>
                      </a:r>
                      <a:endParaRPr lang="ru-RU" sz="2400" dirty="0">
                        <a:solidFill>
                          <a:schemeClr val="tx1"/>
                        </a:solidFill>
                        <a:latin typeface="HelveticaNeueCyr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515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ru-RU" sz="2400" dirty="0">
                        <a:latin typeface="HelveticaNeueCyr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 smtClean="0">
                          <a:latin typeface="HelveticaNeueCyr"/>
                        </a:rPr>
                        <a:t>неигровые</a:t>
                      </a:r>
                      <a:endParaRPr lang="ru-RU" sz="2400" dirty="0">
                        <a:latin typeface="HelveticaNeueCyr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2400" dirty="0" smtClean="0">
                          <a:latin typeface="HelveticaNeueCyr"/>
                        </a:rPr>
                        <a:t>игровые</a:t>
                      </a:r>
                      <a:endParaRPr lang="ru-RU" sz="2400" dirty="0">
                        <a:latin typeface="HelveticaNeueCyr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2540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Активные лекции (лекции-шоу, лекции-провокации)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Дискуссия </a:t>
                      </a:r>
                    </a:p>
                    <a:p>
                      <a:pPr marL="533400" marR="0" lvl="0" indent="-17145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AB84"/>
                        </a:buClr>
                        <a:buSzPct val="100000"/>
                        <a:buFont typeface="Wingdings" panose="05000000000000000000" pitchFamily="2" charset="2"/>
                        <a:buChar char="ü"/>
                        <a:tabLst>
                          <a:tab pos="0" algn="l"/>
                          <a:tab pos="442913" algn="l"/>
                          <a:tab pos="533400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«круглый стол»</a:t>
                      </a:r>
                    </a:p>
                    <a:p>
                      <a:pPr marL="533400" marR="0" lvl="0" indent="-17145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AB84"/>
                        </a:buClr>
                        <a:buSzPct val="100000"/>
                        <a:buFont typeface="Wingdings" panose="05000000000000000000" pitchFamily="2" charset="2"/>
                        <a:buChar char="ü"/>
                        <a:tabLst>
                          <a:tab pos="0" algn="l"/>
                          <a:tab pos="442913" algn="l"/>
                          <a:tab pos="533400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пресс -конференция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Выпускная квалификационная работа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Метод проектов</a:t>
                      </a:r>
                    </a:p>
                  </a:txBody>
                  <a:tcPr marL="90007" marR="90007" marT="81990" marB="4681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Анализ конкретных ситуаций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Разбор корреспонденции (истории болезни)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Решение ситуационных задач</a:t>
                      </a:r>
                    </a:p>
                  </a:txBody>
                  <a:tcPr marL="90007" marR="90007" marT="81990" marB="4681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271463" marR="0" lvl="0" indent="-271463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271463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Деловая игра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None/>
                        <a:tabLst>
                          <a:tab pos="271463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271463" marR="0" lvl="0" indent="-271463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271463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Разыгрывание ролей</a:t>
                      </a:r>
                    </a:p>
                    <a:p>
                      <a:pPr marL="271463" marR="0" lvl="0" indent="-271463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271463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NeueCyr"/>
                        <a:cs typeface="Times New Roman" panose="02020603050405020304" pitchFamily="18" charset="0"/>
                      </a:endParaRPr>
                    </a:p>
                    <a:p>
                      <a:pPr marL="271463" marR="0" lvl="0" indent="-271463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DA5"/>
                        </a:buClr>
                        <a:buSzPct val="100000"/>
                        <a:buFont typeface="Wingdings" pitchFamily="2" charset="2"/>
                        <a:buChar char="§"/>
                        <a:tabLst>
                          <a:tab pos="271463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NeueCyr"/>
                          <a:cs typeface="Times New Roman" panose="02020603050405020304" pitchFamily="18" charset="0"/>
                        </a:rPr>
                        <a:t>Блиц-игра</a:t>
                      </a:r>
                    </a:p>
                  </a:txBody>
                  <a:tcPr marL="90007" marR="90007" marT="81990" marB="4681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6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632848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Активные нетрадиционные лекции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560840" cy="4525963"/>
          </a:xfrm>
        </p:spPr>
        <p:txBody>
          <a:bodyPr/>
          <a:lstStyle/>
          <a:p>
            <a:pPr lvl="0" algn="r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«Научись делать трудное привычным, привычное легким, </a:t>
            </a:r>
            <a:r>
              <a:rPr lang="ru-RU" altLang="ru-RU" sz="2000" b="1" i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легкое </a:t>
            </a: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прекрасным</a:t>
            </a:r>
            <a:r>
              <a:rPr lang="ru-RU" altLang="ru-RU" sz="2000" b="1" i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»</a:t>
            </a:r>
            <a:endParaRPr lang="ru-RU" altLang="ru-RU" sz="2000" b="1" i="1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lvl="0" algn="r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000" b="1" i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К.С. Станиславский</a:t>
            </a:r>
            <a:endParaRPr lang="ru-RU" altLang="ru-RU" sz="2000" b="1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  <a:p>
            <a:pPr lvl="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altLang="ru-RU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altLang="ru-RU" sz="20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45254"/>
            <a:ext cx="7992888" cy="287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33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Разновидности активных нетрадиционных лекций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16832"/>
            <a:ext cx="7272808" cy="4525963"/>
          </a:xfrm>
        </p:spPr>
        <p:txBody>
          <a:bodyPr>
            <a:normAutofit/>
          </a:bodyPr>
          <a:lstStyle/>
          <a:p>
            <a:pPr marL="0" lvl="0" indent="0" algn="ctr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b="1" kern="0" dirty="0">
                <a:solidFill>
                  <a:srgbClr val="003DA5"/>
                </a:solidFill>
                <a:latin typeface="HelveticaNeueCyr"/>
                <a:cs typeface="Times New Roman" pitchFamily="18" charset="0"/>
              </a:rPr>
              <a:t>Лекция-шоу</a:t>
            </a:r>
          </a:p>
          <a:p>
            <a:pPr marL="0" lvl="0" indent="0" defTabSz="449263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В основе 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-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образное восприятие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через использование преподавателем визуализации (рисунки, графики, схемы), передаваемые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при помощи  технических средств </a:t>
            </a:r>
            <a:r>
              <a:rPr lang="ru-RU" altLang="ru-RU" sz="2800" b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обучения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, 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что вынуждает обучаемых к более глубокому освоению и запоминанию учебного материала. </a:t>
            </a:r>
          </a:p>
          <a:p>
            <a:pPr>
              <a:spcBef>
                <a:spcPts val="0"/>
              </a:spcBef>
            </a:pPr>
            <a:endParaRPr lang="ru-RU" dirty="0"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426980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39353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3DA5"/>
                </a:solidFill>
              </a:rPr>
              <a:t>Разновидности активных нетрадиционных лекций</a:t>
            </a:r>
            <a:r>
              <a:rPr lang="ru-RU" altLang="ru-RU" sz="3200" b="1" kern="0" dirty="0" smtClean="0">
                <a:solidFill>
                  <a:srgbClr val="003DA5"/>
                </a:solidFill>
                <a:latin typeface="Arial"/>
              </a:rPr>
              <a:t/>
            </a:r>
            <a:br>
              <a:rPr lang="ru-RU" altLang="ru-RU" sz="3200" b="1" kern="0" dirty="0" smtClean="0">
                <a:solidFill>
                  <a:srgbClr val="003DA5"/>
                </a:solidFill>
                <a:latin typeface="Arial"/>
              </a:rPr>
            </a:br>
            <a:r>
              <a:rPr lang="ru-RU" altLang="ru-RU" sz="3200" b="1" kern="0" dirty="0" smtClean="0">
                <a:solidFill>
                  <a:srgbClr val="003DA5"/>
                </a:solidFill>
                <a:latin typeface="Arial"/>
              </a:rPr>
              <a:t>Лекция-шоу</a:t>
            </a:r>
            <a:endParaRPr lang="ru-RU" sz="3200" dirty="0">
              <a:solidFill>
                <a:srgbClr val="003DA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326804"/>
            <a:ext cx="7427168" cy="4785395"/>
          </a:xfrm>
        </p:spPr>
        <p:txBody>
          <a:bodyPr/>
          <a:lstStyle/>
          <a:p>
            <a:pPr lvl="0" fontAlgn="base">
              <a:spcAft>
                <a:spcPct val="0"/>
              </a:spcAft>
              <a:buNone/>
            </a:pPr>
            <a:r>
              <a:rPr lang="ru-RU" altLang="ru-RU" sz="2800" b="1" kern="0" dirty="0" smtClean="0">
                <a:solidFill>
                  <a:srgbClr val="000000"/>
                </a:solidFill>
                <a:latin typeface="Arial"/>
              </a:rPr>
              <a:t>Пример:</a:t>
            </a:r>
          </a:p>
          <a:p>
            <a:pPr marL="0" lvl="0" indent="0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ru-RU" altLang="ru-RU" sz="2800" b="1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Перечислите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продукты, обладающие </a:t>
            </a:r>
            <a:r>
              <a:rPr lang="ru-RU" altLang="ru-RU" sz="2800" b="1" u="sng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низкой, средней и  высокой степенью </a:t>
            </a:r>
            <a:r>
              <a:rPr lang="ru-RU" altLang="ru-RU" sz="2800" b="1" u="sng" kern="0" dirty="0" err="1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аллергенности</a:t>
            </a:r>
            <a:r>
              <a:rPr lang="ru-RU" altLang="ru-RU" sz="2800" b="1" u="sng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</a:pPr>
            <a:endParaRPr lang="ru-RU" dirty="0">
              <a:latin typeface="HelveticaNeueCyr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1368152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197751"/>
            <a:ext cx="1731963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4" descr="рн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778" y="3068960"/>
            <a:ext cx="1997867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h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1640" y="3297560"/>
            <a:ext cx="1728788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кукц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420" y="4924748"/>
            <a:ext cx="1780032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036142"/>
            <a:ext cx="1706563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 descr="uyu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279" y="5090624"/>
            <a:ext cx="1566863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 descr="ртои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645" y="5096992"/>
            <a:ext cx="1935594" cy="161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2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3DA5"/>
                </a:solidFill>
              </a:rPr>
              <a:t>Разновидности активных нетрадиционных лекций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Лекция-провокация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88840"/>
            <a:ext cx="7205972" cy="4525963"/>
          </a:xfrm>
        </p:spPr>
        <p:txBody>
          <a:bodyPr/>
          <a:lstStyle/>
          <a:p>
            <a:pPr marL="0" lvl="0" indent="0" algn="just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Используются </a:t>
            </a:r>
            <a:r>
              <a:rPr lang="ru-RU" altLang="ru-RU" sz="2800" b="1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заранее запрограммированные ошибки</a:t>
            </a:r>
            <a:r>
              <a:rPr lang="ru-RU" altLang="ru-RU" sz="2800" kern="0" dirty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 для распознавания их обучаемыми, что создает проблемную ситуацию, повышает уровень внимания и оценки правильности передаваемой учебной информации для развития критического мышления и выработки личностной позиции</a:t>
            </a:r>
            <a:r>
              <a:rPr lang="ru-RU" altLang="ru-RU" sz="2800" kern="0" dirty="0" smtClean="0">
                <a:solidFill>
                  <a:srgbClr val="000000"/>
                </a:solidFill>
                <a:latin typeface="HelveticaNeueCyr"/>
                <a:cs typeface="Times New Roman" pitchFamily="18" charset="0"/>
              </a:rPr>
              <a:t>.</a:t>
            </a:r>
            <a:endParaRPr lang="ru-RU" altLang="ru-RU" sz="2800" kern="0" dirty="0">
              <a:solidFill>
                <a:srgbClr val="000000"/>
              </a:solidFill>
              <a:latin typeface="HelveticaNeueCyr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3547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heme/theme1.xml><?xml version="1.0" encoding="utf-8"?>
<a:theme xmlns:a="http://schemas.openxmlformats.org/drawingml/2006/main" name="шаблон презентации МК1">
  <a:themeElements>
    <a:clrScheme name="мк1">
      <a:dk1>
        <a:srgbClr val="003DA5"/>
      </a:dk1>
      <a:lt1>
        <a:sysClr val="window" lastClr="FFFFFF"/>
      </a:lt1>
      <a:dk2>
        <a:srgbClr val="003DA5"/>
      </a:dk2>
      <a:lt2>
        <a:srgbClr val="EEECE1"/>
      </a:lt2>
      <a:accent1>
        <a:srgbClr val="4BACC6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К1">
      <a:majorFont>
        <a:latin typeface="HelveticaNeueCyr"/>
        <a:ea typeface=""/>
        <a:cs typeface=""/>
      </a:majorFont>
      <a:minorFont>
        <a:latin typeface="HelveticaNeueCy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МК1</Template>
  <TotalTime>321</TotalTime>
  <Words>960</Words>
  <Application>Microsoft Office PowerPoint</Application>
  <PresentationFormat>Экран 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шаблон презентации МК1</vt:lpstr>
      <vt:lpstr>Активные методы обучения как средство повышения качества образовательного процесса</vt:lpstr>
      <vt:lpstr>Определение</vt:lpstr>
      <vt:lpstr>Особенности активного обучения</vt:lpstr>
      <vt:lpstr>Особенности активного обучения</vt:lpstr>
      <vt:lpstr>Классификация</vt:lpstr>
      <vt:lpstr>Активные нетрадиционные лекции</vt:lpstr>
      <vt:lpstr>Разновидности активных нетрадиционных лекций</vt:lpstr>
      <vt:lpstr>Разновидности активных нетрадиционных лекций Лекция-шоу</vt:lpstr>
      <vt:lpstr>Разновидности активных нетрадиционных лекций Лекция-провокация</vt:lpstr>
      <vt:lpstr>Разновидности активных нетрадиционных лекций Лекция-провокация</vt:lpstr>
      <vt:lpstr>Дискуссионные методы</vt:lpstr>
      <vt:lpstr>Интервью</vt:lpstr>
      <vt:lpstr>Круглый стол</vt:lpstr>
      <vt:lpstr>Пресс-конференция</vt:lpstr>
      <vt:lpstr>Анализ  конкретной ситуации</vt:lpstr>
      <vt:lpstr>Использование кейс-метода на МДК.02.04. Лечение пациентов детского возраста</vt:lpstr>
      <vt:lpstr>Использование кейс-метода на МДК.02.04. Лечение пациентов детского возраста</vt:lpstr>
      <vt:lpstr>Использование кейс-метода на МДК.02.04. Лечение пациентов детского возраста</vt:lpstr>
      <vt:lpstr>Разыгрывание ролей</vt:lpstr>
      <vt:lpstr>Метод учебных проектов</vt:lpstr>
      <vt:lpstr>Метод учебных проектов</vt:lpstr>
      <vt:lpstr>Требования   к учебному проекту</vt:lpstr>
      <vt:lpstr>Метод учебных проектов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Активные методы обучения как средство повышения качества образовательного процесса</dc:title>
  <dc:creator>Admin</dc:creator>
  <cp:lastModifiedBy>Admin</cp:lastModifiedBy>
  <cp:revision>27</cp:revision>
  <dcterms:created xsi:type="dcterms:W3CDTF">2020-01-30T09:00:25Z</dcterms:created>
  <dcterms:modified xsi:type="dcterms:W3CDTF">2020-04-10T20:31:02Z</dcterms:modified>
</cp:coreProperties>
</file>