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coportal.info/category/fauna/" TargetMode="External"/><Relationship Id="rId2" Type="http://schemas.openxmlformats.org/officeDocument/2006/relationships/hyperlink" Target="https://cicon.ru/krasnaya-kniga-mir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vX9OieONxQA" TargetMode="External"/><Relationship Id="rId5" Type="http://schemas.openxmlformats.org/officeDocument/2006/relationships/hyperlink" Target="https://www.youtube.com/watch?v=oQ7zwmHnF9c" TargetMode="External"/><Relationship Id="rId4" Type="http://schemas.openxmlformats.org/officeDocument/2006/relationships/hyperlink" Target="https://www.youtube.com/watch?v=dxm4jiW4vFU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221088"/>
            <a:ext cx="8352928" cy="17526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Подготовила: </a:t>
            </a:r>
            <a:r>
              <a:rPr lang="ru-RU" dirty="0" err="1" smtClean="0">
                <a:solidFill>
                  <a:srgbClr val="C00000"/>
                </a:solidFill>
              </a:rPr>
              <a:t>Жарикова</a:t>
            </a:r>
            <a:r>
              <a:rPr lang="ru-RU" dirty="0" smtClean="0">
                <a:solidFill>
                  <a:srgbClr val="C00000"/>
                </a:solidFill>
              </a:rPr>
              <a:t> Инна Владимировна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Педагог дополнительного образования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Животные планеты из красной книги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Стеллерова корова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4474840" cy="470916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Водное млекопитающее животное, обитавшее вблизи Командорских островов. Длина тела достигала восьми метров, средний вес – 5 тонн. Питание животного – растительное, с преобладанием водорослей и морской капусты. В настоящее время, данный вид полностью истреблен человеком.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4818" name="Picture 2" descr="https://ecoportal.info/wp-content/uploads/2018/10/stellerova-korova-544x4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15472" y="2996952"/>
            <a:ext cx="4828528" cy="3861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Кавказский </a:t>
            </a:r>
            <a:r>
              <a:rPr lang="ru-RU" sz="3600" b="1" dirty="0" smtClean="0">
                <a:solidFill>
                  <a:srgbClr val="C00000"/>
                </a:solidFill>
              </a:rPr>
              <a:t>зубр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292080" y="1556792"/>
            <a:ext cx="3682752" cy="470916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Крупное животное, обитавшее в горах Кавказа до начала 20 века. Был полностью уничтожен в результате бесконтрольной браконьерской охоты. Учеными и энтузиастами было положено немало трудов, чтобы восстановить популяцию кавказского зубра. В результате, на данный момент, в Кавказском заповеднике имеются гибридные животные, максимально похожие на истребленного зубра.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5842" name="Picture 2" descr="https://ecoportal.info/wp-content/uploads/2018/10/kavkazskiy-zubr-544x36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212976"/>
            <a:ext cx="5181600" cy="34575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2636912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4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Абингдонская</a:t>
            </a:r>
            <a:r>
              <a:rPr lang="ru-RU" sz="3600" b="1" dirty="0" smtClean="0">
                <a:solidFill>
                  <a:srgbClr val="C00000"/>
                </a:solidFill>
              </a:rPr>
              <a:t> слоновая </a:t>
            </a:r>
            <a:r>
              <a:rPr lang="ru-RU" sz="3600" b="1" dirty="0" smtClean="0">
                <a:solidFill>
                  <a:srgbClr val="C00000"/>
                </a:solidFill>
              </a:rPr>
              <a:t>черепаха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860032" y="1628800"/>
            <a:ext cx="4114800" cy="470916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Сухопутная черепаха с </a:t>
            </a:r>
            <a:r>
              <a:rPr lang="ru-RU" dirty="0" err="1" smtClean="0">
                <a:solidFill>
                  <a:srgbClr val="00B0F0"/>
                </a:solidFill>
              </a:rPr>
              <a:t>Галапагосских</a:t>
            </a:r>
            <a:r>
              <a:rPr lang="ru-RU" dirty="0" smtClean="0">
                <a:solidFill>
                  <a:srgbClr val="00B0F0"/>
                </a:solidFill>
              </a:rPr>
              <a:t> островов. Имеет продолжительность жизни более 100 лет в дикой природе и почти 200 при содержании в искусственных условиях. Это одна из крупнейших черепах на планете с массой, достигающей 300 килограммов.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6866" name="Picture 2" descr="https://ecoportal.info/wp-content/uploads/2018/10/abingdonskaya-slonovaya-cherepaha-544x3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356992"/>
            <a:ext cx="4968552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Животных находящихся на черных страницах книг очень много, которых не </a:t>
            </a:r>
            <a:r>
              <a:rPr lang="ru-RU" dirty="0" smtClean="0">
                <a:solidFill>
                  <a:srgbClr val="C00000"/>
                </a:solidFill>
              </a:rPr>
              <a:t>перечесть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906888" cy="4709160"/>
          </a:xfrm>
        </p:spPr>
        <p:txBody>
          <a:bodyPr/>
          <a:lstStyle/>
          <a:p>
            <a:r>
              <a:rPr lang="ru-RU" dirty="0" err="1" smtClean="0">
                <a:solidFill>
                  <a:srgbClr val="00B0F0"/>
                </a:solidFill>
              </a:rPr>
              <a:t>Мартиникский</a:t>
            </a:r>
            <a:r>
              <a:rPr lang="ru-RU" dirty="0" smtClean="0">
                <a:solidFill>
                  <a:srgbClr val="00B0F0"/>
                </a:solidFill>
              </a:rPr>
              <a:t> ара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Золотая жаба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Птица </a:t>
            </a:r>
            <a:r>
              <a:rPr lang="ru-RU" dirty="0" err="1" smtClean="0">
                <a:solidFill>
                  <a:srgbClr val="00B0F0"/>
                </a:solidFill>
              </a:rPr>
              <a:t>моа</a:t>
            </a:r>
            <a:endParaRPr lang="ru-RU" dirty="0" smtClean="0">
              <a:solidFill>
                <a:srgbClr val="00B0F0"/>
              </a:solidFill>
            </a:endParaRPr>
          </a:p>
          <a:p>
            <a:r>
              <a:rPr lang="ru-RU" dirty="0" smtClean="0">
                <a:solidFill>
                  <a:srgbClr val="00B0F0"/>
                </a:solidFill>
              </a:rPr>
              <a:t>Бескрылая гагарка</a:t>
            </a:r>
          </a:p>
          <a:p>
            <a:r>
              <a:rPr lang="ru-RU" dirty="0" err="1" smtClean="0">
                <a:solidFill>
                  <a:srgbClr val="00B0F0"/>
                </a:solidFill>
              </a:rPr>
              <a:t>Ворцестерская</a:t>
            </a:r>
            <a:r>
              <a:rPr lang="ru-RU" dirty="0" smtClean="0">
                <a:solidFill>
                  <a:srgbClr val="00B0F0"/>
                </a:solidFill>
              </a:rPr>
              <a:t> трехперстка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Сумчатый волк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Хохлатый голубь </a:t>
            </a:r>
            <a:r>
              <a:rPr lang="ru-RU" dirty="0" err="1" smtClean="0">
                <a:solidFill>
                  <a:srgbClr val="00B0F0"/>
                </a:solidFill>
              </a:rPr>
              <a:t>Мика</a:t>
            </a:r>
            <a:endParaRPr lang="ru-RU" dirty="0" smtClean="0">
              <a:solidFill>
                <a:srgbClr val="00B0F0"/>
              </a:solidFill>
            </a:endParaRPr>
          </a:p>
          <a:p>
            <a:r>
              <a:rPr lang="ru-RU" dirty="0" smtClean="0">
                <a:solidFill>
                  <a:srgbClr val="00B0F0"/>
                </a:solidFill>
              </a:rPr>
              <a:t>Вересковый тетерев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И многие другие…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7890" name="AutoShape 2" descr="https://ecoportal.info/wp-content/uploads/2018/10/vereskoviy-teterev-431x54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2" name="Picture 4" descr="https://ecoportal.info/wp-content/uploads/2018/10/vereskoviy-teterev-431x5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4675675"/>
            <a:ext cx="1729011" cy="2182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4" name="Picture 6" descr="https://ecoportal.info/wp-content/uploads/2018/10/hohlatiy-golub-mika-441x5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1916832"/>
            <a:ext cx="2016224" cy="2487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6" name="Picture 8" descr="https://ecoportal.info/wp-content/uploads/2018/10/sumchatiy-vol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84766" y="4653136"/>
            <a:ext cx="2659234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04448" y="274638"/>
            <a:ext cx="82352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V="1">
            <a:off x="8460432" y="1412776"/>
            <a:ext cx="226368" cy="18742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8914" name="Picture 2" descr="https://ecoportal.info/wp-content/uploads/2018/10/vorcesterskaya-trehperst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16632"/>
            <a:ext cx="2708484" cy="1844824"/>
          </a:xfrm>
          <a:prstGeom prst="rect">
            <a:avLst/>
          </a:prstGeom>
          <a:noFill/>
        </p:spPr>
      </p:pic>
      <p:pic>
        <p:nvPicPr>
          <p:cNvPr id="38916" name="Picture 4" descr="https://ecoportal.info/wp-content/uploads/2018/10/beskrylaya-gagarka-544x3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0"/>
            <a:ext cx="2913645" cy="1944216"/>
          </a:xfrm>
          <a:prstGeom prst="rect">
            <a:avLst/>
          </a:prstGeom>
          <a:noFill/>
        </p:spPr>
      </p:pic>
      <p:pic>
        <p:nvPicPr>
          <p:cNvPr id="38918" name="Picture 6" descr="https://ecoportal.info/wp-content/uploads/2018/10/ptica_moa-544x3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19416" y="4769768"/>
            <a:ext cx="3724584" cy="2088232"/>
          </a:xfrm>
          <a:prstGeom prst="rect">
            <a:avLst/>
          </a:prstGeom>
          <a:noFill/>
        </p:spPr>
      </p:pic>
      <p:pic>
        <p:nvPicPr>
          <p:cNvPr id="38920" name="Picture 8" descr="https://ecoportal.info/wp-content/uploads/2018/10/zolotaya-zhaba-544x36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769768"/>
            <a:ext cx="3129471" cy="2088232"/>
          </a:xfrm>
          <a:prstGeom prst="rect">
            <a:avLst/>
          </a:prstGeom>
          <a:noFill/>
        </p:spPr>
      </p:pic>
      <p:pic>
        <p:nvPicPr>
          <p:cNvPr id="38922" name="Picture 10" descr="https://ecoportal.info/wp-content/uploads/2018/10/zebra-kvagga-544x34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43808" y="4769768"/>
            <a:ext cx="3292747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24" name="Picture 12" descr="https://ecoportal.info/wp-content/uploads/2018/10/taivanskiy-dymchatiy-leopard-544x34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97173" y="0"/>
            <a:ext cx="2846827" cy="1800200"/>
          </a:xfrm>
          <a:prstGeom prst="rect">
            <a:avLst/>
          </a:prstGeom>
          <a:noFill/>
        </p:spPr>
      </p:pic>
      <p:pic>
        <p:nvPicPr>
          <p:cNvPr id="38926" name="Picture 14" descr="https://ecoportal.info/wp-content/uploads/2018/10/kitayskiy-veslonos-544x31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2132856"/>
            <a:ext cx="3309392" cy="1928451"/>
          </a:xfrm>
          <a:prstGeom prst="rect">
            <a:avLst/>
          </a:prstGeom>
          <a:noFill/>
        </p:spPr>
      </p:pic>
      <p:pic>
        <p:nvPicPr>
          <p:cNvPr id="38928" name="Picture 16" descr="https://ecoportal.info/wp-content/uploads/2018/10/mexico-grizzli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315891" y="2420888"/>
            <a:ext cx="2828109" cy="1872208"/>
          </a:xfrm>
          <a:prstGeom prst="rect">
            <a:avLst/>
          </a:prstGeom>
          <a:noFill/>
        </p:spPr>
      </p:pic>
      <p:pic>
        <p:nvPicPr>
          <p:cNvPr id="38930" name="Picture 18" descr="https://ecoportal.info/wp-content/uploads/2018/10/Palaeopropithecus-412x544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635896" y="1772816"/>
            <a:ext cx="2345025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0" dirty="0" smtClean="0">
                <a:solidFill>
                  <a:srgbClr val="C00000"/>
                </a:solidFill>
              </a:rPr>
              <a:t>Красные </a:t>
            </a:r>
            <a:r>
              <a:rPr lang="ru-RU" sz="3100" b="0" dirty="0" err="1" smtClean="0">
                <a:solidFill>
                  <a:srgbClr val="C00000"/>
                </a:solidFill>
              </a:rPr>
              <a:t>страницы-Погибающие</a:t>
            </a:r>
            <a:r>
              <a:rPr lang="ru-RU" sz="3100" b="0" dirty="0" smtClean="0">
                <a:solidFill>
                  <a:srgbClr val="C00000"/>
                </a:solidFill>
              </a:rPr>
              <a:t> виды</a:t>
            </a:r>
            <a:br>
              <a:rPr lang="ru-RU" sz="3100" b="0" dirty="0" smtClean="0">
                <a:solidFill>
                  <a:srgbClr val="C00000"/>
                </a:solidFill>
              </a:rPr>
            </a:br>
            <a:r>
              <a:rPr lang="ru-RU" sz="3100" b="0" dirty="0" smtClean="0">
                <a:solidFill>
                  <a:srgbClr val="C00000"/>
                </a:solidFill>
              </a:rPr>
              <a:t> Желтые </a:t>
            </a:r>
            <a:r>
              <a:rPr lang="ru-RU" sz="3100" b="0" dirty="0" err="1" smtClean="0">
                <a:solidFill>
                  <a:srgbClr val="C00000"/>
                </a:solidFill>
              </a:rPr>
              <a:t>страницы-Редкие</a:t>
            </a:r>
            <a:r>
              <a:rPr lang="ru-RU" sz="3100" b="0" dirty="0" smtClean="0">
                <a:solidFill>
                  <a:srgbClr val="C00000"/>
                </a:solidFill>
              </a:rPr>
              <a:t> виды </a:t>
            </a:r>
            <a:br>
              <a:rPr lang="ru-RU" sz="3100" b="0" dirty="0" smtClean="0">
                <a:solidFill>
                  <a:srgbClr val="C00000"/>
                </a:solidFill>
              </a:rPr>
            </a:br>
            <a:r>
              <a:rPr lang="ru-RU" sz="3100" b="0" dirty="0" smtClean="0">
                <a:solidFill>
                  <a:srgbClr val="C00000"/>
                </a:solidFill>
              </a:rPr>
              <a:t> Серые </a:t>
            </a:r>
            <a:r>
              <a:rPr lang="ru-RU" sz="3100" b="0" dirty="0" err="1" smtClean="0">
                <a:solidFill>
                  <a:srgbClr val="C00000"/>
                </a:solidFill>
              </a:rPr>
              <a:t>страницы-Малоизвестные</a:t>
            </a:r>
            <a:r>
              <a:rPr lang="ru-RU" sz="3100" b="0" dirty="0" smtClean="0">
                <a:solidFill>
                  <a:srgbClr val="C00000"/>
                </a:solidFill>
              </a:rPr>
              <a:t> виды</a:t>
            </a:r>
            <a:br>
              <a:rPr lang="ru-RU" sz="3100" b="0" dirty="0" smtClean="0">
                <a:solidFill>
                  <a:srgbClr val="C00000"/>
                </a:solidFill>
              </a:rPr>
            </a:br>
            <a:r>
              <a:rPr lang="ru-RU" sz="3100" b="0" dirty="0" smtClean="0">
                <a:solidFill>
                  <a:srgbClr val="C00000"/>
                </a:solidFill>
              </a:rPr>
              <a:t> Белые </a:t>
            </a:r>
            <a:r>
              <a:rPr lang="ru-RU" sz="3100" b="0" dirty="0" err="1" smtClean="0">
                <a:solidFill>
                  <a:srgbClr val="C00000"/>
                </a:solidFill>
              </a:rPr>
              <a:t>страницы-Быстроисчезающие</a:t>
            </a:r>
            <a:r>
              <a:rPr lang="ru-RU" sz="3100" b="0" dirty="0" smtClean="0">
                <a:solidFill>
                  <a:srgbClr val="C00000"/>
                </a:solidFill>
              </a:rPr>
              <a:t> виды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1916832"/>
            <a:ext cx="3826768" cy="47091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Человечество влияет на исчезновение большого количества видов животных, путем расширения своих городов, тем самым отнимая у фауны естественные места обитания. Очень важную роль играет то, что люди постоянно вырубают леса, осваивают все новые и новые земли для посевов и загрязняют отходами атмосферу и водоемы.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1916832"/>
            <a:ext cx="50040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По статистике, которой заведует Международный союз охраны природы, каждый год уничтожается один вид или подвид. Очень часто стало встречаться явление, когда происходит частичное вымирание, </a:t>
            </a:r>
            <a:r>
              <a:rPr lang="ru-RU" sz="2000" dirty="0" smtClean="0">
                <a:solidFill>
                  <a:srgbClr val="00B0F0"/>
                </a:solidFill>
              </a:rPr>
              <a:t>то есть </a:t>
            </a:r>
            <a:r>
              <a:rPr lang="ru-RU" sz="2000" dirty="0" smtClean="0">
                <a:solidFill>
                  <a:srgbClr val="00B0F0"/>
                </a:solidFill>
              </a:rPr>
              <a:t>исчезновение в </a:t>
            </a:r>
            <a:r>
              <a:rPr lang="ru-RU" sz="2000" dirty="0" smtClean="0">
                <a:solidFill>
                  <a:srgbClr val="00B0F0"/>
                </a:solidFill>
              </a:rPr>
              <a:t>определенных </a:t>
            </a:r>
            <a:r>
              <a:rPr lang="ru-RU" sz="2000" dirty="0" smtClean="0">
                <a:solidFill>
                  <a:srgbClr val="00B0F0"/>
                </a:solidFill>
              </a:rPr>
              <a:t>странах. Так в России на Кавказе человек поспособствовал тому, что вымерли уже девять видов. Хотя такое было и ранее: по докладам археологов овцебыки были в России 200 лет назад, а на Аляске их фиксировали еще до 1900 года. Но остались виды, которые мы можем потерять в короткий срок.</a:t>
            </a:r>
            <a:endParaRPr lang="ru-RU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err="1" smtClean="0">
                <a:solidFill>
                  <a:srgbClr val="C00000"/>
                </a:solidFill>
              </a:rPr>
              <a:t>Зурб</a:t>
            </a:r>
            <a:r>
              <a:rPr lang="ru-RU" b="0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3826768" cy="47091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Беловежский зубр крупнее размерами и с более темным окрасом шерсти был истреблен еще в 1927 году. Остался кавказский зубр, численность которого несколько десятков голов.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9938" name="Picture 2" descr="фото зубр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36630" y="3761656"/>
            <a:ext cx="5107370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solidFill>
                  <a:srgbClr val="C00000"/>
                </a:solidFill>
              </a:rPr>
              <a:t>Красный волк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148064" y="1484784"/>
            <a:ext cx="3898776" cy="47091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Э</a:t>
            </a:r>
            <a:r>
              <a:rPr lang="ru-RU" dirty="0" smtClean="0">
                <a:solidFill>
                  <a:srgbClr val="00B0F0"/>
                </a:solidFill>
              </a:rPr>
              <a:t>то </a:t>
            </a:r>
            <a:r>
              <a:rPr lang="ru-RU" dirty="0" smtClean="0">
                <a:solidFill>
                  <a:srgbClr val="00B0F0"/>
                </a:solidFill>
              </a:rPr>
              <a:t>крупный зверь с оранжевым окрасом. В этом виде порядка десяти подвидов, два из которых встречается на территории нашей страны, но уже гораздо реже.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1986" name="Picture 2" descr="Красный волк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732430"/>
            <a:ext cx="5361112" cy="3125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solidFill>
                  <a:srgbClr val="C00000"/>
                </a:solidFill>
              </a:rPr>
              <a:t>Коала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3672408" cy="48965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Сокращение вида происходит за счет вырубки эвкалипта – их источника питания, урабанизационных процессов и нападения собак.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3010" name="Picture 2" descr="https://ecoportal.info/wp-content/uploads/2016/01/koala-1024x6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0" y="2348880"/>
            <a:ext cx="4932040" cy="3082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solidFill>
                  <a:srgbClr val="C00000"/>
                </a:solidFill>
              </a:rPr>
              <a:t>Амурский тигр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3034680" cy="47091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Основные причины сокращения популяции – это браконьерство и лесные пожары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4034" name="Picture 2" descr="Амурский тигр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7864" y="2924944"/>
            <a:ext cx="59055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6416" y="260648"/>
            <a:ext cx="956792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940152" y="1412776"/>
            <a:ext cx="3203848" cy="468052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Животный мир невероятно богат и разнообразен. Тем не менее постепенное исчезновение многих видов животных продолжается каждый день, каждую минуту.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 descr="https://cdn.eksmo.ru/v2/ASE000000000841425/COVER/cover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84762"/>
            <a:ext cx="5963211" cy="6773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err="1" smtClean="0">
                <a:solidFill>
                  <a:srgbClr val="C00000"/>
                </a:solidFill>
              </a:rPr>
              <a:t>Галапагосский</a:t>
            </a:r>
            <a:r>
              <a:rPr lang="ru-RU" b="0" dirty="0" smtClean="0">
                <a:solidFill>
                  <a:srgbClr val="C00000"/>
                </a:solidFill>
              </a:rPr>
              <a:t> морской лев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12160" y="1600200"/>
            <a:ext cx="3131840" cy="47091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Негативно влияет на воспроизводство морских львов ухудшение экологических условий, а также заражение от диких собак.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5058" name="Picture 2" descr="Галапагосский морской ле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772816"/>
            <a:ext cx="59055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 </a:t>
            </a:r>
            <a:r>
              <a:rPr lang="ru-RU" b="0" dirty="0" smtClean="0">
                <a:solidFill>
                  <a:srgbClr val="C00000"/>
                </a:solidFill>
              </a:rPr>
              <a:t>Гепард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114800" cy="47091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Их убивают фермеры, поскольку гепарды охотятся на домашний скот. Также на них охотятся браконьеры ради шкур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6082" name="Picture 2" descr="https://ecoportal.info/wp-content/uploads/2016/01/gepar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25240" y="3761656"/>
            <a:ext cx="4618760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solidFill>
                  <a:srgbClr val="C00000"/>
                </a:solidFill>
              </a:rPr>
              <a:t>Шимпанзе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538736" cy="47091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Сокращение вида происходит по причине деградации их среды обитания, нелегальной торговлей их детенышей, инфекционного заражения.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7108" name="Picture 4" descr="https://avatars.mds.yandex.net/get-pdb/2846057/2d45e3c1-551a-4cc7-815e-4ed5b34727ee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23874" y="1457400"/>
            <a:ext cx="4020126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err="1" smtClean="0">
                <a:solidFill>
                  <a:srgbClr val="C00000"/>
                </a:solidFill>
              </a:rPr>
              <a:t>Галапагосская</a:t>
            </a:r>
            <a:r>
              <a:rPr lang="ru-RU" b="0" dirty="0" smtClean="0">
                <a:solidFill>
                  <a:srgbClr val="C00000"/>
                </a:solidFill>
              </a:rPr>
              <a:t> черепаха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453136" y="1556792"/>
            <a:ext cx="4690864" cy="47091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Их активно уничтожали, изменили места обитания. Негативно повлияли на их воспроизводство животные, которых завезли на </a:t>
            </a:r>
            <a:r>
              <a:rPr lang="ru-RU" dirty="0" err="1" smtClean="0">
                <a:solidFill>
                  <a:srgbClr val="00B0F0"/>
                </a:solidFill>
              </a:rPr>
              <a:t>Галапагоссы</a:t>
            </a:r>
            <a:r>
              <a:rPr lang="ru-RU" dirty="0" smtClean="0">
                <a:solidFill>
                  <a:srgbClr val="00B0F0"/>
                </a:solidFill>
              </a:rPr>
              <a:t>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8130" name="Picture 2" descr="https://ecoportal.info/wp-content/uploads/2016/01/cherepah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780928"/>
            <a:ext cx="4962349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 </a:t>
            </a:r>
            <a:r>
              <a:rPr lang="ru-RU" b="0" dirty="0" smtClean="0">
                <a:solidFill>
                  <a:srgbClr val="C00000"/>
                </a:solidFill>
              </a:rPr>
              <a:t>Белый медведь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538736" cy="47091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Изменения среды обитания медведей из-за глобального потепления влияет на сокращение вида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9154" name="Picture 2" descr="Белый медвед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81367" y="3212976"/>
            <a:ext cx="4662633" cy="306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solidFill>
                  <a:srgbClr val="C00000"/>
                </a:solidFill>
              </a:rPr>
              <a:t>Королевская кобра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76056" y="1600200"/>
            <a:ext cx="3600400" cy="47091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Вид стал жертвой браконьерства.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50178" name="Picture 2" descr="Королевская кобр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708920"/>
            <a:ext cx="5433120" cy="30561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solidFill>
                  <a:srgbClr val="C00000"/>
                </a:solidFill>
              </a:rPr>
              <a:t>Горбатый кит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186808" cy="47091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Вид сокращается из-за китобойного промысла.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51202" name="Picture 2" descr="Горбатый ки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2968" y="3780596"/>
            <a:ext cx="4641032" cy="3077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Сегодня мы познакомились с малой частью животных, которые занесены в красную книгу.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Вы можете познакомится с более расширенным кругом животных, для расширения своего кругозора и своих знаний на этих сайтах</a:t>
            </a:r>
          </a:p>
          <a:p>
            <a:r>
              <a:rPr lang="en-US" dirty="0" smtClean="0">
                <a:hlinkClick r:id="rId2"/>
              </a:rPr>
              <a:t>https://cicon.ru/krasnaya-kniga-mira.html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https://ecoportal.info/category/fauna/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https://www.youtube.com/watch?v=dxm4jiW4vFU</a:t>
            </a:r>
            <a:endParaRPr lang="ru-RU" dirty="0" smtClean="0"/>
          </a:p>
          <a:p>
            <a:r>
              <a:rPr lang="ru-RU" u="sng" dirty="0" smtClean="0">
                <a:hlinkClick r:id="rId5"/>
              </a:rPr>
              <a:t>https://www.youtube.com/watch?v=oQ7zwmHnF9c</a:t>
            </a:r>
            <a:endParaRPr lang="ru-RU" u="sng" dirty="0" smtClean="0"/>
          </a:p>
          <a:p>
            <a:r>
              <a:rPr lang="ru-RU" u="sng" dirty="0" smtClean="0">
                <a:hlinkClick r:id="rId6"/>
              </a:rPr>
              <a:t>https://www.youtube.com/watch?v=vX9OieONxQA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Спасибо за внимание!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8229600" cy="470916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Начиная с 1600 г. вымерло множество живых организмов. В 1627 г. неподалеку от Варшавы убит последний тур, в 1788 г. в окрестностях Командорских островов уничтожена последняя морская корова, а в 1899 г. в США застрелен последний странствующий голубь.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4338" name="Picture 2" descr="https://funart.pro/uploads/posts/2020-01/1580088393_10-p-tur-bik-zhivotnie-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193704"/>
            <a:ext cx="3996444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 descr="https://web-zoopark.ru/wp-content/uploads/2018/06/1-1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2924944"/>
            <a:ext cx="311074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2" name="Picture 6" descr="https://artchive.ru/res/media/img/ox800/work/c05/1756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4507" y="3212976"/>
            <a:ext cx="3069493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Черный рынок по торговле дикими животными и отдельными частями их тел процветал, а богатства Земли казались неистощимыми. Многие виды погибли от рук браконьеров или просто от того, что для них не осталось пригодных местообитаний. Губительный процесс с наибольшей силой начал проявляться в конце ХХ в. и все еще продолжается. Под угрозой исчезновения находятся 1130 видов млекопитающих, 1183 — птиц, 296 — пресмыкающихся, 146 — земноводных, 751 — рыб, 938 — моллюсков, 408 — ракообразных, 10 — паукообразных, 555 — насекомых, множество других видов беспозвоночных животных.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764704"/>
            <a:ext cx="3610744" cy="470916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За последние десять лет несколько видов животных навсегда сошли с арены мировой истории. Один из них — западный черный носорог, другие подвиды этого вида находятся в критической опасности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2770" name="Picture 2" descr="https://avatars.mds.yandex.net/get-pdb/224463/bcbfd29c-72e2-41af-aa24-45783de6eb81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1006" y="2636912"/>
            <a:ext cx="5142994" cy="36729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8229600" cy="367240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Навсегда покинули мир живой природы речной дельфин </a:t>
            </a:r>
            <a:r>
              <a:rPr lang="ru-RU" dirty="0" err="1" smtClean="0">
                <a:solidFill>
                  <a:srgbClr val="0070C0"/>
                </a:solidFill>
              </a:rPr>
              <a:t>Бейджи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  <a:r>
              <a:rPr lang="ru-RU" dirty="0" err="1" smtClean="0">
                <a:solidFill>
                  <a:srgbClr val="0070C0"/>
                </a:solidFill>
              </a:rPr>
              <a:t>марианская</a:t>
            </a:r>
            <a:r>
              <a:rPr lang="ru-RU" dirty="0" smtClean="0">
                <a:solidFill>
                  <a:srgbClr val="0070C0"/>
                </a:solidFill>
              </a:rPr>
              <a:t> кряква, пиренейский козерог, </a:t>
            </a:r>
            <a:r>
              <a:rPr lang="ru-RU" dirty="0" err="1" smtClean="0">
                <a:solidFill>
                  <a:srgbClr val="0070C0"/>
                </a:solidFill>
              </a:rPr>
              <a:t>алаотранская</a:t>
            </a:r>
            <a:r>
              <a:rPr lang="ru-RU" dirty="0" smtClean="0">
                <a:solidFill>
                  <a:srgbClr val="0070C0"/>
                </a:solidFill>
              </a:rPr>
              <a:t> поганка, </a:t>
            </a:r>
            <a:r>
              <a:rPr lang="ru-RU" dirty="0" err="1" smtClean="0">
                <a:solidFill>
                  <a:srgbClr val="0070C0"/>
                </a:solidFill>
              </a:rPr>
              <a:t>карибский</a:t>
            </a:r>
            <a:r>
              <a:rPr lang="ru-RU" dirty="0" smtClean="0">
                <a:solidFill>
                  <a:srgbClr val="0070C0"/>
                </a:solidFill>
              </a:rPr>
              <a:t> тюлень-монах и некоторые другие виды. За последние столетия с лица планеты полностью исчезли 83 вида млекопитающих, 128 — птиц, 21 — пресмыкающихся, 5 — земноводных, 81 — рыб, 291 — моллюсков, 8 — ракообразных, 72 — насекомых, 3 — </a:t>
            </a:r>
            <a:r>
              <a:rPr lang="ru-RU" dirty="0" err="1" smtClean="0">
                <a:solidFill>
                  <a:srgbClr val="0070C0"/>
                </a:solidFill>
              </a:rPr>
              <a:t>онихофор</a:t>
            </a:r>
            <a:r>
              <a:rPr lang="ru-RU" dirty="0" smtClean="0">
                <a:solidFill>
                  <a:srgbClr val="0070C0"/>
                </a:solidFill>
              </a:rPr>
              <a:t> и 1 — </a:t>
            </a:r>
            <a:r>
              <a:rPr lang="ru-RU" dirty="0" err="1" smtClean="0">
                <a:solidFill>
                  <a:srgbClr val="0070C0"/>
                </a:solidFill>
              </a:rPr>
              <a:t>турбеллярий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1746" name="Picture 2" descr="https://avatars.mds.yandex.net/get-zen_doc/39788/pub_5b80ed091599c700aa9629af_5b80f70d357c7100a9018aa0/scale_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022304"/>
            <a:ext cx="2857333" cy="2143000"/>
          </a:xfrm>
          <a:prstGeom prst="rect">
            <a:avLst/>
          </a:prstGeom>
          <a:noFill/>
        </p:spPr>
      </p:pic>
      <p:pic>
        <p:nvPicPr>
          <p:cNvPr id="31748" name="Picture 4" descr="https://s.mediasole.ru/images/595/595940/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57910" y="3573016"/>
            <a:ext cx="2886090" cy="2160960"/>
          </a:xfrm>
          <a:prstGeom prst="rect">
            <a:avLst/>
          </a:prstGeom>
          <a:noFill/>
        </p:spPr>
      </p:pic>
      <p:pic>
        <p:nvPicPr>
          <p:cNvPr id="31750" name="Picture 6" descr="https://4lapki.com/wp-content/uploads/2019/12/https-alltop10-org-wp-content-uploads-2018-05-ca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4685028"/>
            <a:ext cx="3335016" cy="2172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Для того чтобы человек знал, какие живые существа требуют серьезных мер охраны и нуждаются в помощи, создана</a:t>
            </a:r>
            <a:r>
              <a:rPr lang="ru-RU" sz="2000" dirty="0" smtClean="0">
                <a:solidFill>
                  <a:srgbClr val="FFFF00"/>
                </a:solidFill>
              </a:rPr>
              <a:t> </a:t>
            </a:r>
            <a:r>
              <a:rPr lang="ru-RU" sz="2000" dirty="0" smtClean="0">
                <a:solidFill>
                  <a:srgbClr val="FF0000"/>
                </a:solidFill>
              </a:rPr>
              <a:t>Красная книга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Красная книга — официальный документ, он содержит систематизированные сведения о представителях флоры и фауны, которые нуждаются в охране. Существуют международные, национальные и региональные Красные книги. Красная книга или Красный список есть у каждой страны, а иногда области или города, ведь сохранение вида в целом напрямую зависит от его положения в конкретной среде обитания.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Первое издание Красной книги мира вышло в 1963 г. небольшим тиражом. Сегодня МСОП(Международный союз охраны природы) объединяет 82 страны, 111 правительственных и 800 неправительственных организаций. Над разработкой и обновлением Красного списка трудится огромное число ученых и исследовательских коллективов, во многих странах созданы комиссии по Красным книгам.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Красный цвет книги как символ тревоги, опасности и вместе с тем стремления к жизни.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</a:rPr>
              <a:t>Стеллеров</a:t>
            </a:r>
            <a:r>
              <a:rPr lang="ru-RU" sz="3600" b="1" dirty="0" smtClean="0">
                <a:solidFill>
                  <a:srgbClr val="C00000"/>
                </a:solidFill>
              </a:rPr>
              <a:t> баклан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28800"/>
            <a:ext cx="4258816" cy="470916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Нелетающая птица, обитавшая на Командорских островах. Отличалась крупными размерами и окраской перьев с металлическим отливом. Образ жизни оседлый, основной вид пищи – рыба. Данные о птице весьма скудны из-за очень ограниченного ареала обитания.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9698" name="Picture 2" descr="https://ecoportal.info/wp-content/uploads/2018/10/stellerov-bakla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33900" y="2857499"/>
            <a:ext cx="4610100" cy="4000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Гигантская </a:t>
            </a:r>
            <a:r>
              <a:rPr lang="ru-RU" sz="3600" b="1" dirty="0" err="1" smtClean="0">
                <a:solidFill>
                  <a:srgbClr val="C00000"/>
                </a:solidFill>
              </a:rPr>
              <a:t>фосса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28800"/>
            <a:ext cx="3610744" cy="470916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Хищное животное, обитавшее на Мадагаскаре. От существующей в данный момент </a:t>
            </a:r>
            <a:r>
              <a:rPr lang="ru-RU" dirty="0" err="1" smtClean="0">
                <a:solidFill>
                  <a:srgbClr val="00B0F0"/>
                </a:solidFill>
              </a:rPr>
              <a:t>фоссы</a:t>
            </a:r>
            <a:r>
              <a:rPr lang="ru-RU" dirty="0" smtClean="0">
                <a:solidFill>
                  <a:srgbClr val="00B0F0"/>
                </a:solidFill>
              </a:rPr>
              <a:t> отличается более крупными размерами и массой. Вес тела доходил до 20 килограммов. В сочетании с быстрой реакцией и скоростью бега, это делало гигантскую </a:t>
            </a:r>
            <a:r>
              <a:rPr lang="ru-RU" dirty="0" err="1" smtClean="0">
                <a:solidFill>
                  <a:srgbClr val="00B0F0"/>
                </a:solidFill>
              </a:rPr>
              <a:t>фоссу</a:t>
            </a:r>
            <a:r>
              <a:rPr lang="ru-RU" dirty="0" smtClean="0">
                <a:solidFill>
                  <a:srgbClr val="00B0F0"/>
                </a:solidFill>
              </a:rPr>
              <a:t> отличным охотником.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8674" name="Picture 2" descr="https://ecoportal.info/wp-content/uploads/2018/10/gigantskaya-fossa-544x384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62400" y="3200400"/>
            <a:ext cx="51816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164</TotalTime>
  <Words>1020</Words>
  <Application>Microsoft Office PowerPoint</Application>
  <PresentationFormat>Экран (4:3)</PresentationFormat>
  <Paragraphs>65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Официальная</vt:lpstr>
      <vt:lpstr>Животные планеты из красной книги</vt:lpstr>
      <vt:lpstr>Слайд 2</vt:lpstr>
      <vt:lpstr>Слайд 3</vt:lpstr>
      <vt:lpstr>Слайд 4</vt:lpstr>
      <vt:lpstr>Слайд 5</vt:lpstr>
      <vt:lpstr>Слайд 6</vt:lpstr>
      <vt:lpstr>Для того чтобы человек знал, какие живые существа требуют серьезных мер охраны и нуждаются в помощи, создана Красная книга.</vt:lpstr>
      <vt:lpstr>Стеллеров баклан</vt:lpstr>
      <vt:lpstr>Гигантская фосса</vt:lpstr>
      <vt:lpstr>Стеллерова корова</vt:lpstr>
      <vt:lpstr>Кавказский зубр</vt:lpstr>
      <vt:lpstr>Абингдонская слоновая черепаха</vt:lpstr>
      <vt:lpstr>Животных находящихся на черных страницах книг очень много, которых не перечесть</vt:lpstr>
      <vt:lpstr>Слайд 14</vt:lpstr>
      <vt:lpstr>Красные страницы-Погибающие виды  Желтые страницы-Редкие виды   Серые страницы-Малоизвестные виды  Белые страницы-Быстроисчезающие виды </vt:lpstr>
      <vt:lpstr>Зурб.</vt:lpstr>
      <vt:lpstr>Красный волк</vt:lpstr>
      <vt:lpstr>Коала</vt:lpstr>
      <vt:lpstr>Амурский тигр</vt:lpstr>
      <vt:lpstr>Галапагосский морской лев</vt:lpstr>
      <vt:lpstr> Гепард</vt:lpstr>
      <vt:lpstr>Шимпанзе</vt:lpstr>
      <vt:lpstr>Галапагосская черепаха</vt:lpstr>
      <vt:lpstr> Белый медведь</vt:lpstr>
      <vt:lpstr>Королевская кобра</vt:lpstr>
      <vt:lpstr>Горбатый кит</vt:lpstr>
      <vt:lpstr>Слайд 27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виктор</cp:lastModifiedBy>
  <cp:revision>16</cp:revision>
  <dcterms:created xsi:type="dcterms:W3CDTF">2020-04-10T07:03:21Z</dcterms:created>
  <dcterms:modified xsi:type="dcterms:W3CDTF">2020-04-10T10:00:48Z</dcterms:modified>
</cp:coreProperties>
</file>