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65" r:id="rId14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690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EE1E77-9D6C-4768-936D-1AC73A0C3688}" type="doc">
      <dgm:prSet loTypeId="urn:microsoft.com/office/officeart/2005/8/layout/vList2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DE764E8-6B1E-4D57-B573-43F1CEDE3577}">
      <dgm:prSet phldrT="[Текст]"/>
      <dgm:spPr/>
      <dgm:t>
        <a:bodyPr/>
        <a:lstStyle/>
        <a:p>
          <a:pPr algn="ctr"/>
          <a:r>
            <a:rPr lang="ru-RU" dirty="0" smtClean="0"/>
            <a:t>сильные</a:t>
          </a:r>
          <a:endParaRPr lang="ru-RU" dirty="0"/>
        </a:p>
      </dgm:t>
    </dgm:pt>
    <dgm:pt modelId="{ACFD8663-94B0-4B33-89A3-137073FED10C}" type="parTrans" cxnId="{547665C1-E67D-4821-BE23-C67B57466D75}">
      <dgm:prSet/>
      <dgm:spPr/>
      <dgm:t>
        <a:bodyPr/>
        <a:lstStyle/>
        <a:p>
          <a:endParaRPr lang="ru-RU"/>
        </a:p>
      </dgm:t>
    </dgm:pt>
    <dgm:pt modelId="{796401C2-BCD0-4896-A256-16FBEB3F5CC5}" type="sibTrans" cxnId="{547665C1-E67D-4821-BE23-C67B57466D75}">
      <dgm:prSet/>
      <dgm:spPr/>
      <dgm:t>
        <a:bodyPr/>
        <a:lstStyle/>
        <a:p>
          <a:endParaRPr lang="ru-RU"/>
        </a:p>
      </dgm:t>
    </dgm:pt>
    <dgm:pt modelId="{105828FE-2CA6-49EC-93F3-D0399200D526}">
      <dgm:prSet phldrT="[Текст]"/>
      <dgm:spPr/>
      <dgm:t>
        <a:bodyPr/>
        <a:lstStyle/>
        <a:p>
          <a:pPr algn="ctr"/>
          <a:r>
            <a:rPr lang="el-GR" dirty="0" smtClean="0"/>
            <a:t>α</a:t>
          </a:r>
          <a:r>
            <a:rPr lang="ru-RU" dirty="0" smtClean="0"/>
            <a:t> = 1</a:t>
          </a:r>
          <a:endParaRPr lang="ru-RU" dirty="0"/>
        </a:p>
      </dgm:t>
    </dgm:pt>
    <dgm:pt modelId="{08274CFA-AFEE-4682-99DD-35D4128DB6A1}" type="parTrans" cxnId="{95398450-7D43-4CDB-A509-93FF2450593A}">
      <dgm:prSet/>
      <dgm:spPr/>
      <dgm:t>
        <a:bodyPr/>
        <a:lstStyle/>
        <a:p>
          <a:endParaRPr lang="ru-RU"/>
        </a:p>
      </dgm:t>
    </dgm:pt>
    <dgm:pt modelId="{89467F77-D29F-4442-9BEA-6EA92646B15B}" type="sibTrans" cxnId="{95398450-7D43-4CDB-A509-93FF2450593A}">
      <dgm:prSet/>
      <dgm:spPr/>
      <dgm:t>
        <a:bodyPr/>
        <a:lstStyle/>
        <a:p>
          <a:endParaRPr lang="ru-RU"/>
        </a:p>
      </dgm:t>
    </dgm:pt>
    <dgm:pt modelId="{CC605490-6C05-41B2-A56C-309155401C04}">
      <dgm:prSet phldrT="[Текст]"/>
      <dgm:spPr/>
      <dgm:t>
        <a:bodyPr/>
        <a:lstStyle/>
        <a:p>
          <a:pPr algn="ctr"/>
          <a:r>
            <a:rPr lang="ru-RU" dirty="0" smtClean="0"/>
            <a:t>слабые</a:t>
          </a:r>
          <a:endParaRPr lang="ru-RU" dirty="0"/>
        </a:p>
      </dgm:t>
    </dgm:pt>
    <dgm:pt modelId="{45B9801D-5D09-4C57-8B9A-2D76EA6B78CC}" type="parTrans" cxnId="{A903EFC8-6D0A-4C58-9901-3933DAAECCFC}">
      <dgm:prSet/>
      <dgm:spPr/>
      <dgm:t>
        <a:bodyPr/>
        <a:lstStyle/>
        <a:p>
          <a:endParaRPr lang="ru-RU"/>
        </a:p>
      </dgm:t>
    </dgm:pt>
    <dgm:pt modelId="{9B6889CC-CBD0-485D-978E-C42BA359134A}" type="sibTrans" cxnId="{A903EFC8-6D0A-4C58-9901-3933DAAECCFC}">
      <dgm:prSet/>
      <dgm:spPr/>
      <dgm:t>
        <a:bodyPr/>
        <a:lstStyle/>
        <a:p>
          <a:endParaRPr lang="ru-RU"/>
        </a:p>
      </dgm:t>
    </dgm:pt>
    <dgm:pt modelId="{DC49A1D0-B094-4642-809D-59742C74CB5F}">
      <dgm:prSet phldrT="[Текст]"/>
      <dgm:spPr/>
      <dgm:t>
        <a:bodyPr/>
        <a:lstStyle/>
        <a:p>
          <a:pPr algn="ctr"/>
          <a:r>
            <a:rPr lang="el-GR" dirty="0" smtClean="0"/>
            <a:t>α</a:t>
          </a:r>
          <a:r>
            <a:rPr lang="ru-RU" dirty="0" smtClean="0"/>
            <a:t> = 0</a:t>
          </a:r>
          <a:endParaRPr lang="ru-RU" dirty="0"/>
        </a:p>
      </dgm:t>
    </dgm:pt>
    <dgm:pt modelId="{2B54684B-4735-4A57-97C1-E21F8AB23D67}" type="parTrans" cxnId="{263ABDB4-A3DE-4F6E-A7C5-489B0010D479}">
      <dgm:prSet/>
      <dgm:spPr/>
      <dgm:t>
        <a:bodyPr/>
        <a:lstStyle/>
        <a:p>
          <a:endParaRPr lang="ru-RU"/>
        </a:p>
      </dgm:t>
    </dgm:pt>
    <dgm:pt modelId="{E8DD48DD-536C-495F-A29B-08C08057CD4A}" type="sibTrans" cxnId="{263ABDB4-A3DE-4F6E-A7C5-489B0010D479}">
      <dgm:prSet/>
      <dgm:spPr/>
      <dgm:t>
        <a:bodyPr/>
        <a:lstStyle/>
        <a:p>
          <a:endParaRPr lang="ru-RU"/>
        </a:p>
      </dgm:t>
    </dgm:pt>
    <dgm:pt modelId="{11583CA5-0497-4F02-8FBA-F72D500E2D82}" type="pres">
      <dgm:prSet presAssocID="{1AEE1E77-9D6C-4768-936D-1AC73A0C368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97B05C-BA6A-450C-A242-8E14165AF703}" type="pres">
      <dgm:prSet presAssocID="{0DE764E8-6B1E-4D57-B573-43F1CEDE3577}" presName="parentText" presStyleLbl="node1" presStyleIdx="0" presStyleCnt="4" custLinFactNeighborX="-1974" custLinFactNeighborY="489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1D3867-8590-4F8F-AF5E-DBBC69C66FAF}" type="pres">
      <dgm:prSet presAssocID="{796401C2-BCD0-4896-A256-16FBEB3F5CC5}" presName="spacer" presStyleCnt="0"/>
      <dgm:spPr/>
    </dgm:pt>
    <dgm:pt modelId="{246B40DC-1E01-428C-BDBD-B20C3EB9829A}" type="pres">
      <dgm:prSet presAssocID="{105828FE-2CA6-49EC-93F3-D0399200D52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F12989-875B-4906-ACE4-D8E805C96D34}" type="pres">
      <dgm:prSet presAssocID="{89467F77-D29F-4442-9BEA-6EA92646B15B}" presName="spacer" presStyleCnt="0"/>
      <dgm:spPr/>
    </dgm:pt>
    <dgm:pt modelId="{0481EC6D-E81A-4200-AFC3-DC33BF5EADDB}" type="pres">
      <dgm:prSet presAssocID="{CC605490-6C05-41B2-A56C-309155401C0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B7B3FD-7DB3-431E-AB3A-243470462805}" type="pres">
      <dgm:prSet presAssocID="{9B6889CC-CBD0-485D-978E-C42BA359134A}" presName="spacer" presStyleCnt="0"/>
      <dgm:spPr/>
    </dgm:pt>
    <dgm:pt modelId="{F12A82D2-9A2A-4CD5-88FD-FA8A4F8AD232}" type="pres">
      <dgm:prSet presAssocID="{DC49A1D0-B094-4642-809D-59742C74CB5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44E373-DC45-4DBE-8241-6CAC49E45A3B}" type="presOf" srcId="{105828FE-2CA6-49EC-93F3-D0399200D526}" destId="{246B40DC-1E01-428C-BDBD-B20C3EB9829A}" srcOrd="0" destOrd="0" presId="urn:microsoft.com/office/officeart/2005/8/layout/vList2"/>
    <dgm:cxn modelId="{3003B5F0-4F08-4632-A7D8-46EB063B3C3C}" type="presOf" srcId="{DC49A1D0-B094-4642-809D-59742C74CB5F}" destId="{F12A82D2-9A2A-4CD5-88FD-FA8A4F8AD232}" srcOrd="0" destOrd="0" presId="urn:microsoft.com/office/officeart/2005/8/layout/vList2"/>
    <dgm:cxn modelId="{08E7B818-60D8-4E4E-B0E6-F7FAE8CCDC9E}" type="presOf" srcId="{CC605490-6C05-41B2-A56C-309155401C04}" destId="{0481EC6D-E81A-4200-AFC3-DC33BF5EADDB}" srcOrd="0" destOrd="0" presId="urn:microsoft.com/office/officeart/2005/8/layout/vList2"/>
    <dgm:cxn modelId="{A903EFC8-6D0A-4C58-9901-3933DAAECCFC}" srcId="{1AEE1E77-9D6C-4768-936D-1AC73A0C3688}" destId="{CC605490-6C05-41B2-A56C-309155401C04}" srcOrd="2" destOrd="0" parTransId="{45B9801D-5D09-4C57-8B9A-2D76EA6B78CC}" sibTransId="{9B6889CC-CBD0-485D-978E-C42BA359134A}"/>
    <dgm:cxn modelId="{263ABDB4-A3DE-4F6E-A7C5-489B0010D479}" srcId="{1AEE1E77-9D6C-4768-936D-1AC73A0C3688}" destId="{DC49A1D0-B094-4642-809D-59742C74CB5F}" srcOrd="3" destOrd="0" parTransId="{2B54684B-4735-4A57-97C1-E21F8AB23D67}" sibTransId="{E8DD48DD-536C-495F-A29B-08C08057CD4A}"/>
    <dgm:cxn modelId="{3052A40A-FC24-4878-852A-ED6A35E6E30C}" type="presOf" srcId="{0DE764E8-6B1E-4D57-B573-43F1CEDE3577}" destId="{0797B05C-BA6A-450C-A242-8E14165AF703}" srcOrd="0" destOrd="0" presId="urn:microsoft.com/office/officeart/2005/8/layout/vList2"/>
    <dgm:cxn modelId="{D3D89D5E-8456-458F-B94C-921E0E5CFDF6}" type="presOf" srcId="{1AEE1E77-9D6C-4768-936D-1AC73A0C3688}" destId="{11583CA5-0497-4F02-8FBA-F72D500E2D82}" srcOrd="0" destOrd="0" presId="urn:microsoft.com/office/officeart/2005/8/layout/vList2"/>
    <dgm:cxn modelId="{95398450-7D43-4CDB-A509-93FF2450593A}" srcId="{1AEE1E77-9D6C-4768-936D-1AC73A0C3688}" destId="{105828FE-2CA6-49EC-93F3-D0399200D526}" srcOrd="1" destOrd="0" parTransId="{08274CFA-AFEE-4682-99DD-35D4128DB6A1}" sibTransId="{89467F77-D29F-4442-9BEA-6EA92646B15B}"/>
    <dgm:cxn modelId="{547665C1-E67D-4821-BE23-C67B57466D75}" srcId="{1AEE1E77-9D6C-4768-936D-1AC73A0C3688}" destId="{0DE764E8-6B1E-4D57-B573-43F1CEDE3577}" srcOrd="0" destOrd="0" parTransId="{ACFD8663-94B0-4B33-89A3-137073FED10C}" sibTransId="{796401C2-BCD0-4896-A256-16FBEB3F5CC5}"/>
    <dgm:cxn modelId="{02336F8A-EF38-4546-A374-E99C36786E70}" type="presParOf" srcId="{11583CA5-0497-4F02-8FBA-F72D500E2D82}" destId="{0797B05C-BA6A-450C-A242-8E14165AF703}" srcOrd="0" destOrd="0" presId="urn:microsoft.com/office/officeart/2005/8/layout/vList2"/>
    <dgm:cxn modelId="{C97B7BE9-13B2-452F-BFAC-4D090DF568FF}" type="presParOf" srcId="{11583CA5-0497-4F02-8FBA-F72D500E2D82}" destId="{1A1D3867-8590-4F8F-AF5E-DBBC69C66FAF}" srcOrd="1" destOrd="0" presId="urn:microsoft.com/office/officeart/2005/8/layout/vList2"/>
    <dgm:cxn modelId="{4979BC67-4737-4FB9-91EC-FD903199AD22}" type="presParOf" srcId="{11583CA5-0497-4F02-8FBA-F72D500E2D82}" destId="{246B40DC-1E01-428C-BDBD-B20C3EB9829A}" srcOrd="2" destOrd="0" presId="urn:microsoft.com/office/officeart/2005/8/layout/vList2"/>
    <dgm:cxn modelId="{0ABCDF60-5C91-4C8D-AA8D-EE0286B56D67}" type="presParOf" srcId="{11583CA5-0497-4F02-8FBA-F72D500E2D82}" destId="{F3F12989-875B-4906-ACE4-D8E805C96D34}" srcOrd="3" destOrd="0" presId="urn:microsoft.com/office/officeart/2005/8/layout/vList2"/>
    <dgm:cxn modelId="{F6A7BB31-3384-4F4C-AD0E-A2EE7F4ADD44}" type="presParOf" srcId="{11583CA5-0497-4F02-8FBA-F72D500E2D82}" destId="{0481EC6D-E81A-4200-AFC3-DC33BF5EADDB}" srcOrd="4" destOrd="0" presId="urn:microsoft.com/office/officeart/2005/8/layout/vList2"/>
    <dgm:cxn modelId="{1EFC1B27-883B-4224-B55A-19C0863D9660}" type="presParOf" srcId="{11583CA5-0497-4F02-8FBA-F72D500E2D82}" destId="{38B7B3FD-7DB3-431E-AB3A-243470462805}" srcOrd="5" destOrd="0" presId="urn:microsoft.com/office/officeart/2005/8/layout/vList2"/>
    <dgm:cxn modelId="{6C924EF1-D2A7-4E14-8097-13B44599957B}" type="presParOf" srcId="{11583CA5-0497-4F02-8FBA-F72D500E2D82}" destId="{F12A82D2-9A2A-4CD5-88FD-FA8A4F8AD23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97B05C-BA6A-450C-A242-8E14165AF703}">
      <dsp:nvSpPr>
        <dsp:cNvPr id="0" name=""/>
        <dsp:cNvSpPr/>
      </dsp:nvSpPr>
      <dsp:spPr>
        <a:xfrm>
          <a:off x="0" y="42498"/>
          <a:ext cx="2376264" cy="4797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сильные</a:t>
          </a:r>
          <a:endParaRPr lang="ru-RU" sz="2000" kern="1200" dirty="0"/>
        </a:p>
      </dsp:txBody>
      <dsp:txXfrm>
        <a:off x="23417" y="65915"/>
        <a:ext cx="2329430" cy="432866"/>
      </dsp:txXfrm>
    </dsp:sp>
    <dsp:sp modelId="{246B40DC-1E01-428C-BDBD-B20C3EB9829A}">
      <dsp:nvSpPr>
        <dsp:cNvPr id="0" name=""/>
        <dsp:cNvSpPr/>
      </dsp:nvSpPr>
      <dsp:spPr>
        <a:xfrm>
          <a:off x="0" y="576980"/>
          <a:ext cx="2376264" cy="479700"/>
        </a:xfrm>
        <a:prstGeom prst="round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kern="1200" dirty="0" smtClean="0"/>
            <a:t>α</a:t>
          </a:r>
          <a:r>
            <a:rPr lang="ru-RU" sz="2000" kern="1200" dirty="0" smtClean="0"/>
            <a:t> = 1</a:t>
          </a:r>
          <a:endParaRPr lang="ru-RU" sz="2000" kern="1200" dirty="0"/>
        </a:p>
      </dsp:txBody>
      <dsp:txXfrm>
        <a:off x="23417" y="600397"/>
        <a:ext cx="2329430" cy="432866"/>
      </dsp:txXfrm>
    </dsp:sp>
    <dsp:sp modelId="{0481EC6D-E81A-4200-AFC3-DC33BF5EADDB}">
      <dsp:nvSpPr>
        <dsp:cNvPr id="0" name=""/>
        <dsp:cNvSpPr/>
      </dsp:nvSpPr>
      <dsp:spPr>
        <a:xfrm>
          <a:off x="0" y="1114280"/>
          <a:ext cx="2376264" cy="479700"/>
        </a:xfrm>
        <a:prstGeom prst="round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слабые</a:t>
          </a:r>
          <a:endParaRPr lang="ru-RU" sz="2000" kern="1200" dirty="0"/>
        </a:p>
      </dsp:txBody>
      <dsp:txXfrm>
        <a:off x="23417" y="1137697"/>
        <a:ext cx="2329430" cy="432866"/>
      </dsp:txXfrm>
    </dsp:sp>
    <dsp:sp modelId="{F12A82D2-9A2A-4CD5-88FD-FA8A4F8AD232}">
      <dsp:nvSpPr>
        <dsp:cNvPr id="0" name=""/>
        <dsp:cNvSpPr/>
      </dsp:nvSpPr>
      <dsp:spPr>
        <a:xfrm>
          <a:off x="0" y="1651580"/>
          <a:ext cx="2376264" cy="479700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kern="1200" dirty="0" smtClean="0"/>
            <a:t>α</a:t>
          </a:r>
          <a:r>
            <a:rPr lang="ru-RU" sz="2000" kern="1200" dirty="0" smtClean="0"/>
            <a:t> = 0</a:t>
          </a:r>
          <a:endParaRPr lang="ru-RU" sz="2000" kern="1200" dirty="0"/>
        </a:p>
      </dsp:txBody>
      <dsp:txXfrm>
        <a:off x="23417" y="1674997"/>
        <a:ext cx="2329430" cy="4328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FF5ED-50E0-4667-BFBA-7EB6820A95A2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D6408-053D-4ACC-940B-50564A254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329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FF5ED-50E0-4667-BFBA-7EB6820A95A2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D6408-053D-4ACC-940B-50564A254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094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FF5ED-50E0-4667-BFBA-7EB6820A95A2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D6408-053D-4ACC-940B-50564A254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08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FF5ED-50E0-4667-BFBA-7EB6820A95A2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D6408-053D-4ACC-940B-50564A254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051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FF5ED-50E0-4667-BFBA-7EB6820A95A2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D6408-053D-4ACC-940B-50564A254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209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FF5ED-50E0-4667-BFBA-7EB6820A95A2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D6408-053D-4ACC-940B-50564A254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149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FF5ED-50E0-4667-BFBA-7EB6820A95A2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D6408-053D-4ACC-940B-50564A254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018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FF5ED-50E0-4667-BFBA-7EB6820A95A2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D6408-053D-4ACC-940B-50564A254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365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FF5ED-50E0-4667-BFBA-7EB6820A95A2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D6408-053D-4ACC-940B-50564A254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066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FF5ED-50E0-4667-BFBA-7EB6820A95A2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D6408-053D-4ACC-940B-50564A254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021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FF5ED-50E0-4667-BFBA-7EB6820A95A2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D6408-053D-4ACC-940B-50564A254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827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FF5ED-50E0-4667-BFBA-7EB6820A95A2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D6408-053D-4ACC-940B-50564A254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294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microsoft.com/office/2007/relationships/hdphoto" Target="../media/hdphoto1.wdp"/><Relationship Id="rId12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62036" y="555526"/>
            <a:ext cx="648072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 smtClean="0"/>
              <a:t>ЭЛЕКТРОЛИТИЧЕСКАЯ</a:t>
            </a:r>
          </a:p>
          <a:p>
            <a:pPr algn="ctr"/>
            <a:r>
              <a:rPr lang="ru-RU" sz="5000" b="1" dirty="0" smtClean="0"/>
              <a:t>ДИССОЦИАЦИЯ.</a:t>
            </a:r>
          </a:p>
          <a:p>
            <a:pPr algn="ctr"/>
            <a:r>
              <a:rPr lang="ru-RU" sz="5000" b="1" dirty="0" smtClean="0"/>
              <a:t>СТЕПЕНЬ</a:t>
            </a:r>
          </a:p>
          <a:p>
            <a:pPr algn="ctr"/>
            <a:r>
              <a:rPr lang="ru-RU" sz="5000" b="1" dirty="0" smtClean="0"/>
              <a:t>ЭЛЕКТРОЛИТИЧЕСКОЙ</a:t>
            </a:r>
          </a:p>
          <a:p>
            <a:pPr algn="ctr"/>
            <a:r>
              <a:rPr lang="ru-RU" sz="5000" b="1" dirty="0" smtClean="0"/>
              <a:t>ДИССОЦИАЦИИ</a:t>
            </a:r>
          </a:p>
          <a:p>
            <a:endParaRPr lang="ru-RU" sz="5000" b="1" dirty="0"/>
          </a:p>
        </p:txBody>
      </p:sp>
    </p:spTree>
    <p:extLst>
      <p:ext uri="{BB962C8B-B14F-4D97-AF65-F5344CB8AC3E}">
        <p14:creationId xmlns:p14="http://schemas.microsoft.com/office/powerpoint/2010/main" val="3514247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9502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Ассоциация</a:t>
            </a:r>
            <a:r>
              <a:rPr lang="ru-RU" sz="2800" b="1" dirty="0" smtClean="0"/>
              <a:t> – объединение </a:t>
            </a:r>
            <a:r>
              <a:rPr lang="ru-RU" sz="2800" b="1" dirty="0"/>
              <a:t>гидратированных </a:t>
            </a:r>
            <a:r>
              <a:rPr lang="ru-RU" sz="2800" b="1" dirty="0" smtClean="0"/>
              <a:t>ионов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115863"/>
            <a:ext cx="50462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/>
              <a:t>негидратированный</a:t>
            </a:r>
            <a:r>
              <a:rPr lang="ru-RU" sz="2400" dirty="0"/>
              <a:t> ион меди (</a:t>
            </a:r>
            <a:r>
              <a:rPr lang="en-US" sz="2400" dirty="0"/>
              <a:t>Cu</a:t>
            </a:r>
            <a:r>
              <a:rPr lang="ru-RU" sz="2400" baseline="30000" dirty="0"/>
              <a:t>2+</a:t>
            </a:r>
            <a:r>
              <a:rPr lang="ru-RU" sz="2400" dirty="0"/>
              <a:t>)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977956"/>
            <a:ext cx="2016224" cy="15136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737840"/>
            <a:ext cx="1901194" cy="11939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4719" y="3486993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гидратированный ион меди (</a:t>
            </a:r>
            <a:r>
              <a:rPr lang="en-US" sz="2400" dirty="0"/>
              <a:t>Cu</a:t>
            </a:r>
            <a:r>
              <a:rPr lang="ru-RU" sz="2400" baseline="30000" dirty="0"/>
              <a:t>2+</a:t>
            </a:r>
            <a:r>
              <a:rPr lang="ru-RU" sz="2400" dirty="0"/>
              <a:t> · </a:t>
            </a:r>
            <a:r>
              <a:rPr lang="en-US" sz="2400" dirty="0" err="1"/>
              <a:t>nH</a:t>
            </a:r>
            <a:r>
              <a:rPr lang="ru-RU" sz="2400" baseline="-25000" dirty="0"/>
              <a:t>2</a:t>
            </a:r>
            <a:r>
              <a:rPr lang="en-US" sz="2400" dirty="0"/>
              <a:t>O</a:t>
            </a:r>
            <a:r>
              <a:rPr lang="ru-RU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75359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5969" y="195486"/>
            <a:ext cx="40957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Степень диссоциации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27627" y="987574"/>
            <a:ext cx="41204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b="1" dirty="0" smtClean="0">
                <a:solidFill>
                  <a:srgbClr val="C00000"/>
                </a:solidFill>
              </a:rPr>
              <a:t>α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/>
              <a:t>– степень диссоциации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7" y="1635646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>
                <a:solidFill>
                  <a:srgbClr val="C00000"/>
                </a:solidFill>
              </a:rPr>
              <a:t>Степень </a:t>
            </a:r>
            <a:r>
              <a:rPr lang="ru-RU" sz="2400" b="1" dirty="0">
                <a:solidFill>
                  <a:srgbClr val="C00000"/>
                </a:solidFill>
              </a:rPr>
              <a:t>диссоциации </a:t>
            </a:r>
            <a:r>
              <a:rPr lang="ru-RU" sz="2400" b="1" dirty="0"/>
              <a:t>– это отношение количества вещества электролита, распавшегося на ионы (</a:t>
            </a:r>
            <a:r>
              <a:rPr lang="en-US" sz="2400" b="1" dirty="0"/>
              <a:t>n</a:t>
            </a:r>
            <a:r>
              <a:rPr lang="ru-RU" sz="2400" b="1" baseline="-25000" dirty="0"/>
              <a:t>Д</a:t>
            </a:r>
            <a:r>
              <a:rPr lang="ru-RU" sz="2400" b="1" dirty="0"/>
              <a:t>), к общему количеству </a:t>
            </a:r>
            <a:r>
              <a:rPr lang="ru-RU" sz="2400" b="1" dirty="0" smtClean="0"/>
              <a:t>растворённого </a:t>
            </a:r>
            <a:r>
              <a:rPr lang="ru-RU" sz="2400" b="1" dirty="0"/>
              <a:t>вещества (</a:t>
            </a:r>
            <a:r>
              <a:rPr lang="en-US" sz="2400" b="1" dirty="0"/>
              <a:t>n</a:t>
            </a:r>
            <a:r>
              <a:rPr lang="ru-RU" sz="2400" b="1" baseline="-25000" dirty="0"/>
              <a:t>Р</a:t>
            </a:r>
            <a:r>
              <a:rPr lang="ru-RU" sz="2400" b="1" dirty="0"/>
              <a:t>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97213" y="3003798"/>
            <a:ext cx="1949573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600" b="1" i="1" dirty="0"/>
              <a:t>α = </a:t>
            </a:r>
            <a:r>
              <a:rPr lang="en-US" sz="3600" b="1" i="1" dirty="0"/>
              <a:t>n</a:t>
            </a:r>
            <a:r>
              <a:rPr lang="ru-RU" sz="3600" b="1" i="1" baseline="-25000" dirty="0"/>
              <a:t>Д</a:t>
            </a:r>
            <a:r>
              <a:rPr lang="ru-RU" sz="3600" b="1" i="1" dirty="0"/>
              <a:t>/</a:t>
            </a:r>
            <a:r>
              <a:rPr lang="en-US" sz="3600" b="1" i="1" dirty="0" smtClean="0"/>
              <a:t>n</a:t>
            </a:r>
            <a:r>
              <a:rPr lang="ru-RU" sz="3600" b="1" i="1" baseline="-25000" dirty="0"/>
              <a:t>Р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948739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Ели </a:t>
            </a:r>
            <a:r>
              <a:rPr lang="ru-RU" sz="2000" dirty="0">
                <a:solidFill>
                  <a:srgbClr val="C00000"/>
                </a:solidFill>
              </a:rPr>
              <a:t>α = 0</a:t>
            </a:r>
            <a:r>
              <a:rPr lang="ru-RU" sz="2000" dirty="0"/>
              <a:t>, то диссоциация </a:t>
            </a:r>
            <a:r>
              <a:rPr lang="ru-RU" sz="2000" dirty="0" smtClean="0"/>
              <a:t>отсутствует</a:t>
            </a:r>
          </a:p>
          <a:p>
            <a:r>
              <a:rPr lang="ru-RU" sz="2000" dirty="0"/>
              <a:t>Е</a:t>
            </a:r>
            <a:r>
              <a:rPr lang="ru-RU" sz="2000" dirty="0" smtClean="0"/>
              <a:t>сли </a:t>
            </a:r>
            <a:r>
              <a:rPr lang="ru-RU" sz="2000" dirty="0">
                <a:solidFill>
                  <a:srgbClr val="C00000"/>
                </a:solidFill>
              </a:rPr>
              <a:t>α = 1</a:t>
            </a:r>
            <a:r>
              <a:rPr lang="ru-RU" sz="2000" dirty="0"/>
              <a:t>, то электролит полностью </a:t>
            </a:r>
            <a:r>
              <a:rPr lang="ru-RU" sz="2000" dirty="0" err="1"/>
              <a:t>диссоциирует</a:t>
            </a:r>
            <a:r>
              <a:rPr lang="ru-RU" sz="2000" dirty="0"/>
              <a:t> на ионы</a:t>
            </a:r>
          </a:p>
        </p:txBody>
      </p:sp>
    </p:spTree>
    <p:extLst>
      <p:ext uri="{BB962C8B-B14F-4D97-AF65-F5344CB8AC3E}">
        <p14:creationId xmlns:p14="http://schemas.microsoft.com/office/powerpoint/2010/main" val="3413622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2190" y="421368"/>
            <a:ext cx="53996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Степень диссоциации зависит от: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131590"/>
            <a:ext cx="3516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Clr>
                <a:srgbClr val="002060"/>
              </a:buClr>
              <a:buFont typeface="Wingdings" pitchFamily="2" charset="2"/>
              <a:buChar char="ü"/>
            </a:pPr>
            <a:r>
              <a:rPr lang="ru-RU" sz="2400" dirty="0"/>
              <a:t>Природы растворителя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851670"/>
            <a:ext cx="40532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Clr>
                <a:srgbClr val="002060"/>
              </a:buClr>
              <a:buFont typeface="Wingdings" pitchFamily="2" charset="2"/>
              <a:buChar char="ü"/>
            </a:pPr>
            <a:r>
              <a:rPr lang="ru-RU" sz="2400" dirty="0"/>
              <a:t>Концентрации электролита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01025" y="2571750"/>
            <a:ext cx="22045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Clr>
                <a:srgbClr val="002060"/>
              </a:buClr>
              <a:buFont typeface="Wingdings" pitchFamily="2" charset="2"/>
              <a:buChar char="ü"/>
            </a:pPr>
            <a:r>
              <a:rPr lang="ru-RU" sz="2400" dirty="0"/>
              <a:t>Температуры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0629" y="3291830"/>
            <a:ext cx="43450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Clr>
                <a:srgbClr val="002060"/>
              </a:buClr>
              <a:buFont typeface="Wingdings" pitchFamily="2" charset="2"/>
              <a:buChar char="ü"/>
            </a:pPr>
            <a:r>
              <a:rPr lang="ru-RU" sz="2400" dirty="0"/>
              <a:t>Природы самого электролита</a:t>
            </a: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234692449"/>
              </p:ext>
            </p:extLst>
          </p:nvPr>
        </p:nvGraphicFramePr>
        <p:xfrm>
          <a:off x="5822452" y="1442121"/>
          <a:ext cx="2376264" cy="21709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220072" y="1419621"/>
            <a:ext cx="576064" cy="225348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200" dirty="0" smtClean="0"/>
              <a:t>Электролиты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92591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Graphic spid="8" grpId="0">
        <p:bldAsOne/>
      </p:bldGraphic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67844" y="411510"/>
            <a:ext cx="2808312" cy="5040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Электролиты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15716" y="1837787"/>
            <a:ext cx="1512168" cy="5400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Сильные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42719" y="1878942"/>
            <a:ext cx="1476164" cy="5400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Слабые</a:t>
            </a:r>
            <a:endParaRPr lang="ru-RU" sz="2400" b="1" dirty="0"/>
          </a:p>
        </p:txBody>
      </p:sp>
      <p:sp>
        <p:nvSpPr>
          <p:cNvPr id="9" name="Стрелка вниз 8"/>
          <p:cNvSpPr/>
          <p:nvPr/>
        </p:nvSpPr>
        <p:spPr>
          <a:xfrm rot="1800000">
            <a:off x="3055845" y="979218"/>
            <a:ext cx="576064" cy="844802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64088" y="908307"/>
            <a:ext cx="957263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Стрелка вниз 12"/>
          <p:cNvSpPr/>
          <p:nvPr/>
        </p:nvSpPr>
        <p:spPr>
          <a:xfrm rot="1800000">
            <a:off x="2419168" y="2465270"/>
            <a:ext cx="576064" cy="844802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793" y="2391047"/>
            <a:ext cx="957263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11560" y="3334596"/>
            <a:ext cx="3024336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70180" y="3355092"/>
            <a:ext cx="24390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</a:t>
            </a:r>
            <a:r>
              <a:rPr lang="ru-RU" dirty="0" smtClean="0"/>
              <a:t>рактически </a:t>
            </a:r>
            <a:r>
              <a:rPr lang="ru-RU" dirty="0"/>
              <a:t>все </a:t>
            </a:r>
            <a:r>
              <a:rPr lang="ru-RU" dirty="0" smtClean="0"/>
              <a:t>соли,</a:t>
            </a:r>
          </a:p>
          <a:p>
            <a:r>
              <a:rPr lang="ru-RU" smtClean="0"/>
              <a:t>сильные </a:t>
            </a:r>
            <a:r>
              <a:rPr lang="ru-RU" dirty="0"/>
              <a:t>кислоты, </a:t>
            </a:r>
            <a:endParaRPr lang="ru-RU" dirty="0" smtClean="0"/>
          </a:p>
          <a:p>
            <a:r>
              <a:rPr lang="ru-RU" dirty="0" smtClean="0"/>
              <a:t>все </a:t>
            </a:r>
            <a:r>
              <a:rPr lang="ru-RU" dirty="0"/>
              <a:t>щёлочи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616626" y="3355093"/>
            <a:ext cx="3240360" cy="117983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641877" y="3334597"/>
            <a:ext cx="32506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</a:t>
            </a:r>
            <a:r>
              <a:rPr lang="ru-RU" dirty="0" smtClean="0"/>
              <a:t>ода</a:t>
            </a:r>
            <a:r>
              <a:rPr lang="ru-RU" dirty="0"/>
              <a:t>, слабые кислоты, </a:t>
            </a:r>
            <a:endParaRPr lang="ru-RU" dirty="0" smtClean="0"/>
          </a:p>
          <a:p>
            <a:r>
              <a:rPr lang="ru-RU" dirty="0" smtClean="0"/>
              <a:t>водный </a:t>
            </a:r>
            <a:r>
              <a:rPr lang="ru-RU" dirty="0"/>
              <a:t>раствор аммиака </a:t>
            </a:r>
            <a:endParaRPr lang="ru-RU" dirty="0" smtClean="0"/>
          </a:p>
          <a:p>
            <a:r>
              <a:rPr lang="en-US" dirty="0" smtClean="0"/>
              <a:t>NH</a:t>
            </a:r>
            <a:r>
              <a:rPr lang="ru-RU" baseline="-25000" dirty="0"/>
              <a:t>3</a:t>
            </a:r>
            <a:r>
              <a:rPr lang="ru-RU" dirty="0"/>
              <a:t> · </a:t>
            </a:r>
            <a:r>
              <a:rPr lang="en-US" dirty="0"/>
              <a:t>H</a:t>
            </a:r>
            <a:r>
              <a:rPr lang="ru-RU" baseline="-25000" dirty="0"/>
              <a:t>2</a:t>
            </a:r>
            <a:r>
              <a:rPr lang="en-US" dirty="0"/>
              <a:t>O</a:t>
            </a:r>
            <a:r>
              <a:rPr lang="ru-RU" dirty="0"/>
              <a:t>, </a:t>
            </a:r>
            <a:r>
              <a:rPr lang="ru-RU" dirty="0" smtClean="0"/>
              <a:t>нерастворимые </a:t>
            </a:r>
            <a:r>
              <a:rPr lang="ru-RU" dirty="0"/>
              <a:t>основания</a:t>
            </a:r>
          </a:p>
        </p:txBody>
      </p:sp>
    </p:spTree>
    <p:extLst>
      <p:ext uri="{BB962C8B-B14F-4D97-AF65-F5344CB8AC3E}">
        <p14:creationId xmlns:p14="http://schemas.microsoft.com/office/powerpoint/2010/main" val="337080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9" grpId="0" animBg="1"/>
      <p:bldP spid="13" grpId="0" animBg="1"/>
      <p:bldP spid="10" grpId="0" animBg="1"/>
      <p:bldP spid="11" grpId="0"/>
      <p:bldP spid="12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ist-tutor.info/file.php/415/Otkrytyi_Urok/elektrolity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289" y="2408279"/>
            <a:ext cx="6483582" cy="184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37583" y="418452"/>
            <a:ext cx="48688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Прибор для определения </a:t>
            </a:r>
          </a:p>
          <a:p>
            <a:pPr algn="ctr"/>
            <a:r>
              <a:rPr lang="ru-RU" sz="3200" b="1" dirty="0" smtClean="0"/>
              <a:t>электропроводности </a:t>
            </a:r>
            <a:endParaRPr lang="ru-RU" sz="32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1489511" y="3380830"/>
            <a:ext cx="1296144" cy="542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1489511" y="3723878"/>
            <a:ext cx="1570321" cy="199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66313" y="3651870"/>
            <a:ext cx="1231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Угольные </a:t>
            </a:r>
          </a:p>
          <a:p>
            <a:pPr algn="ctr"/>
            <a:r>
              <a:rPr lang="ru-RU" dirty="0" smtClean="0"/>
              <a:t>электроды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6585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149" y="3454399"/>
            <a:ext cx="738187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266" y="1853016"/>
            <a:ext cx="738187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504" y="352302"/>
            <a:ext cx="738187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58" y="3437073"/>
            <a:ext cx="736987" cy="10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4980" y="587641"/>
            <a:ext cx="936104" cy="936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966" y="480688"/>
            <a:ext cx="1016907" cy="1150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3189" l="31903" r="4994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916" r="50674" b="6229"/>
          <a:stretch/>
        </p:blipFill>
        <p:spPr>
          <a:xfrm>
            <a:off x="971600" y="226692"/>
            <a:ext cx="658026" cy="1260438"/>
          </a:xfrm>
          <a:prstGeom prst="rect">
            <a:avLst/>
          </a:prstGeom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46" y="1764910"/>
            <a:ext cx="658813" cy="126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51450" y="761677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NaCl</a:t>
            </a:r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997777" y="2303463"/>
            <a:ext cx="631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Сахар</a:t>
            </a:r>
            <a:endParaRPr lang="ru-RU" sz="1400" dirty="0"/>
          </a:p>
        </p:txBody>
      </p:sp>
      <p:sp>
        <p:nvSpPr>
          <p:cNvPr id="5" name="Штриховая стрелка вправо 4"/>
          <p:cNvSpPr/>
          <p:nvPr/>
        </p:nvSpPr>
        <p:spPr>
          <a:xfrm>
            <a:off x="1742509" y="911678"/>
            <a:ext cx="720080" cy="288033"/>
          </a:xfrm>
          <a:prstGeom prst="stripedRightArrow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Штриховая стрелка вправо 9"/>
          <p:cNvSpPr/>
          <p:nvPr/>
        </p:nvSpPr>
        <p:spPr>
          <a:xfrm>
            <a:off x="1742509" y="2355443"/>
            <a:ext cx="720080" cy="288033"/>
          </a:xfrm>
          <a:prstGeom prst="stripedRightArrow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370" y="2032734"/>
            <a:ext cx="938213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117" y="3901001"/>
            <a:ext cx="804863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62407" y="3826059"/>
            <a:ext cx="476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Н</a:t>
            </a:r>
            <a:r>
              <a:rPr lang="ru-RU" sz="1400" baseline="-25000" dirty="0"/>
              <a:t>2</a:t>
            </a:r>
            <a:r>
              <a:rPr lang="ru-RU" sz="1400" dirty="0"/>
              <a:t>О</a:t>
            </a: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369" y="3623188"/>
            <a:ext cx="938213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171" y="883716"/>
            <a:ext cx="80486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847" y="2313721"/>
            <a:ext cx="80486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847" y="3911470"/>
            <a:ext cx="80486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966992" y="703022"/>
            <a:ext cx="5245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/>
              <a:t>NaCl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37049" y="2201554"/>
            <a:ext cx="6264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/>
              <a:t>Сахар</a:t>
            </a:r>
            <a:endParaRPr lang="ru-RU" sz="1400" dirty="0"/>
          </a:p>
        </p:txBody>
      </p:sp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079" y="2052327"/>
            <a:ext cx="938213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017297" y="3830955"/>
            <a:ext cx="434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HCl</a:t>
            </a:r>
            <a:endParaRPr lang="ru-RU" sz="1400" dirty="0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055" y="3520000"/>
            <a:ext cx="101123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3641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10" grpId="0" animBg="1"/>
      <p:bldP spid="8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580112" y="3723878"/>
            <a:ext cx="2808312" cy="7920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580112" y="2526219"/>
            <a:ext cx="2808312" cy="7920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03548" y="411510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Электролиты</a:t>
            </a:r>
            <a:r>
              <a:rPr lang="ru-RU" sz="2400" b="1" dirty="0" smtClean="0"/>
              <a:t> – вещества</a:t>
            </a:r>
            <a:r>
              <a:rPr lang="ru-RU" sz="2400" b="1" dirty="0"/>
              <a:t>, водные растворы и расплавы которых проводят электрический </a:t>
            </a:r>
            <a:r>
              <a:rPr lang="ru-RU" sz="2400" b="1" dirty="0" smtClean="0"/>
              <a:t>ток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3548" y="1509920"/>
            <a:ext cx="8388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rgbClr val="C00000"/>
                </a:solidFill>
              </a:rPr>
              <a:t>Неэлектролиты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/>
              <a:t>– вещества</a:t>
            </a:r>
            <a:r>
              <a:rPr lang="ru-RU" sz="2400" b="1" dirty="0"/>
              <a:t>, водные растворы и расплавы которых не проводят электрический </a:t>
            </a:r>
            <a:r>
              <a:rPr lang="ru-RU" sz="2400" b="1" dirty="0" smtClean="0"/>
              <a:t>ток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77824" y="2506765"/>
            <a:ext cx="261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Растворы сахара, </a:t>
            </a:r>
            <a:r>
              <a:rPr lang="ru-RU" sz="2400" dirty="0" smtClean="0"/>
              <a:t>спирта, глюкозы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697974" y="3729310"/>
            <a:ext cx="26904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</a:t>
            </a:r>
            <a:r>
              <a:rPr lang="ru-RU" sz="2400" dirty="0" smtClean="0"/>
              <a:t>астворы солей, щелочей и кислот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567574"/>
            <a:ext cx="2448272" cy="7920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</a:rPr>
              <a:t>Неэлектролиты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Штриховая стрелка вправо 7"/>
          <p:cNvSpPr/>
          <p:nvPr/>
        </p:nvSpPr>
        <p:spPr>
          <a:xfrm>
            <a:off x="3707904" y="2706239"/>
            <a:ext cx="1368152" cy="432048"/>
          </a:xfrm>
          <a:prstGeom prst="strip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3723878"/>
            <a:ext cx="2520280" cy="7920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Электролиты</a:t>
            </a:r>
            <a:endParaRPr lang="ru-RU" sz="2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440" y="3848459"/>
            <a:ext cx="1481137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9256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  <p:bldP spid="2" grpId="0"/>
      <p:bldP spid="3" grpId="0"/>
      <p:bldP spid="5" grpId="0"/>
      <p:bldP spid="6" grpId="0"/>
      <p:bldP spid="7" grpId="0" animBg="1"/>
      <p:bldP spid="8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ыноска-облако 7"/>
          <p:cNvSpPr/>
          <p:nvPr/>
        </p:nvSpPr>
        <p:spPr>
          <a:xfrm>
            <a:off x="5724128" y="461133"/>
            <a:ext cx="2916832" cy="1730449"/>
          </a:xfrm>
          <a:prstGeom prst="cloudCallout">
            <a:avLst>
              <a:gd name="adj1" fmla="val -57611"/>
              <a:gd name="adj2" fmla="val 4796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-1" y="-9080"/>
            <a:ext cx="4572000" cy="5143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i="1" dirty="0" err="1" smtClean="0">
                <a:solidFill>
                  <a:schemeClr val="tx1"/>
                </a:solidFill>
              </a:rPr>
              <a:t>Сванте</a:t>
            </a:r>
            <a:r>
              <a:rPr lang="ru-RU" i="1" dirty="0" smtClean="0">
                <a:solidFill>
                  <a:schemeClr val="tx1"/>
                </a:solidFill>
              </a:rPr>
              <a:t> Аррениус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743908" y="461133"/>
            <a:ext cx="2520280" cy="1656184"/>
          </a:xfrm>
          <a:prstGeom prst="cloudCallout">
            <a:avLst>
              <a:gd name="adj1" fmla="val -63896"/>
              <a:gd name="adj2" fmla="val 4082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4571492" y="2283718"/>
            <a:ext cx="4140968" cy="2448272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95936" y="827561"/>
            <a:ext cx="21602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</a:t>
            </a:r>
            <a:r>
              <a:rPr lang="ru-RU" dirty="0" smtClean="0"/>
              <a:t>ещества </a:t>
            </a:r>
            <a:r>
              <a:rPr lang="ru-RU" dirty="0"/>
              <a:t>проводят </a:t>
            </a:r>
            <a:endParaRPr lang="ru-RU" dirty="0" smtClean="0"/>
          </a:p>
          <a:p>
            <a:r>
              <a:rPr lang="ru-RU" dirty="0" smtClean="0"/>
              <a:t>электрический </a:t>
            </a:r>
            <a:r>
              <a:rPr lang="ru-RU" dirty="0"/>
              <a:t>ток </a:t>
            </a:r>
            <a:endParaRPr lang="ru-RU" dirty="0" smtClean="0"/>
          </a:p>
          <a:p>
            <a:r>
              <a:rPr lang="ru-RU" dirty="0" smtClean="0"/>
              <a:t>за счёт </a:t>
            </a:r>
            <a:r>
              <a:rPr lang="ru-RU" dirty="0"/>
              <a:t>ионов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933056" y="2787774"/>
            <a:ext cx="3707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Электролитическая диссоциация </a:t>
            </a:r>
            <a:r>
              <a:rPr lang="ru-RU" b="1" dirty="0" smtClean="0"/>
              <a:t>– </a:t>
            </a:r>
          </a:p>
          <a:p>
            <a:r>
              <a:rPr lang="ru-RU" b="1" dirty="0" smtClean="0"/>
              <a:t>процесс </a:t>
            </a:r>
            <a:r>
              <a:rPr lang="ru-RU" b="1" dirty="0"/>
              <a:t>распада электролита на </a:t>
            </a:r>
            <a:r>
              <a:rPr lang="ru-RU" b="1" dirty="0" smtClean="0"/>
              <a:t>ионы при </a:t>
            </a:r>
            <a:r>
              <a:rPr lang="ru-RU" b="1" dirty="0"/>
              <a:t>растворении или </a:t>
            </a:r>
            <a:r>
              <a:rPr lang="ru-RU" b="1" dirty="0" smtClean="0"/>
              <a:t>расплавлении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37311" y="966058"/>
            <a:ext cx="23342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/>
              <a:t>растворе находятся </a:t>
            </a:r>
            <a:endParaRPr lang="ru-RU" dirty="0" smtClean="0"/>
          </a:p>
          <a:p>
            <a:r>
              <a:rPr lang="ru-RU" dirty="0" smtClean="0"/>
              <a:t>свободные </a:t>
            </a:r>
            <a:r>
              <a:rPr lang="ru-RU" dirty="0"/>
              <a:t>ионы</a:t>
            </a:r>
          </a:p>
        </p:txBody>
      </p:sp>
      <p:pic>
        <p:nvPicPr>
          <p:cNvPr id="5122" name="Picture 2" descr="http://www.russika.ru/Images/re_arreniy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636" y="677547"/>
            <a:ext cx="1866727" cy="24852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44200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animBg="1"/>
      <p:bldP spid="7" grpId="0" animBg="1"/>
      <p:bldP spid="6" grpId="0" animBg="1"/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dirty="0" smtClean="0">
              <a:solidFill>
                <a:schemeClr val="tx1"/>
              </a:solidFill>
            </a:endParaRPr>
          </a:p>
        </p:txBody>
      </p:sp>
      <p:pic>
        <p:nvPicPr>
          <p:cNvPr id="7170" name="Picture 2" descr="http://upload.wikimedia.org/wikipedia/ru/2/2e/Kablukov_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18" y="385399"/>
            <a:ext cx="1440160" cy="17441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2" name="Picture 4" descr="http://www.physchem.chimfak.rsu.ru/Source/History/Persones/photos/Kistyakovski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283718"/>
            <a:ext cx="1225576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Выноска-облако 4"/>
          <p:cNvSpPr/>
          <p:nvPr/>
        </p:nvSpPr>
        <p:spPr>
          <a:xfrm>
            <a:off x="2339752" y="129517"/>
            <a:ext cx="4044157" cy="2000076"/>
          </a:xfrm>
          <a:prstGeom prst="cloudCallout">
            <a:avLst>
              <a:gd name="adj1" fmla="val -63197"/>
              <a:gd name="adj2" fmla="val 1696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При растворении электролита происходит взаимодействие растворённого вещества с водой</a:t>
            </a:r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2951401" y="2738768"/>
            <a:ext cx="3384376" cy="1656184"/>
          </a:xfrm>
          <a:prstGeom prst="cloudCallout">
            <a:avLst>
              <a:gd name="adj1" fmla="val 61485"/>
              <a:gd name="adj2" fmla="val -1942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В растворе находятся не свободные ионы, а гидратированные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335777" y="4023339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В.А. </a:t>
            </a:r>
            <a:r>
              <a:rPr lang="ru-RU" i="1" dirty="0" err="1" smtClean="0"/>
              <a:t>Кистяковский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86418" y="2195562"/>
            <a:ext cx="1547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И.А. Каблуков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283988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lyceum8.ru/himiya/images/dipol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162" y="1426763"/>
            <a:ext cx="4464496" cy="261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43708" y="242294"/>
            <a:ext cx="52565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Диссоциация веществ с ионным </a:t>
            </a:r>
          </a:p>
          <a:p>
            <a:pPr algn="ctr"/>
            <a:r>
              <a:rPr lang="ru-RU" sz="2800" b="1" dirty="0" smtClean="0"/>
              <a:t>типом связи</a:t>
            </a:r>
            <a:endParaRPr lang="ru-RU" sz="2800" b="1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003219" y="2715766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359969" y="4037300"/>
            <a:ext cx="24240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002060"/>
                </a:solidFill>
              </a:rPr>
              <a:t>NaCl</a:t>
            </a:r>
            <a:r>
              <a:rPr lang="ru-RU" sz="2800" b="1" dirty="0">
                <a:solidFill>
                  <a:srgbClr val="002060"/>
                </a:solidFill>
              </a:rPr>
              <a:t> = </a:t>
            </a:r>
            <a:r>
              <a:rPr lang="en-US" sz="2800" b="1" dirty="0">
                <a:solidFill>
                  <a:srgbClr val="002060"/>
                </a:solidFill>
              </a:rPr>
              <a:t>Na</a:t>
            </a:r>
            <a:r>
              <a:rPr lang="ru-RU" sz="2800" b="1" baseline="30000" dirty="0">
                <a:solidFill>
                  <a:srgbClr val="002060"/>
                </a:solidFill>
              </a:rPr>
              <a:t>+ </a:t>
            </a:r>
            <a:r>
              <a:rPr lang="ru-RU" sz="2800" b="1" dirty="0">
                <a:solidFill>
                  <a:srgbClr val="002060"/>
                </a:solidFill>
              </a:rPr>
              <a:t>+ </a:t>
            </a:r>
            <a:r>
              <a:rPr lang="en-US" sz="2800" b="1" dirty="0" err="1">
                <a:solidFill>
                  <a:srgbClr val="002060"/>
                </a:solidFill>
              </a:rPr>
              <a:t>Cl</a:t>
            </a:r>
            <a:r>
              <a:rPr lang="ru-RU" sz="2800" b="1" baseline="30000" dirty="0" smtClean="0">
                <a:solidFill>
                  <a:srgbClr val="002060"/>
                </a:solidFill>
              </a:rPr>
              <a:t>-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101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lyceum8.ru/himiya/7.files/image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808" y="1159071"/>
            <a:ext cx="4162425" cy="3600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82051" y="448289"/>
            <a:ext cx="617989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Диссоциация веществ с ковалентным </a:t>
            </a:r>
          </a:p>
          <a:p>
            <a:pPr algn="ctr"/>
            <a:r>
              <a:rPr lang="ru-RU" sz="2800" b="1" dirty="0"/>
              <a:t>п</a:t>
            </a:r>
            <a:r>
              <a:rPr lang="ru-RU" sz="2800" b="1" dirty="0" smtClean="0"/>
              <a:t>олярным типом связи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76256" y="2588162"/>
            <a:ext cx="20457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002060"/>
                </a:solidFill>
              </a:rPr>
              <a:t>HCl</a:t>
            </a:r>
            <a:r>
              <a:rPr lang="ru-RU" sz="2800" b="1" dirty="0">
                <a:solidFill>
                  <a:srgbClr val="002060"/>
                </a:solidFill>
              </a:rPr>
              <a:t> = </a:t>
            </a:r>
            <a:r>
              <a:rPr lang="en-US" sz="2800" b="1" dirty="0">
                <a:solidFill>
                  <a:srgbClr val="002060"/>
                </a:solidFill>
              </a:rPr>
              <a:t>H</a:t>
            </a:r>
            <a:r>
              <a:rPr lang="ru-RU" sz="2800" b="1" baseline="30000" dirty="0">
                <a:solidFill>
                  <a:srgbClr val="002060"/>
                </a:solidFill>
              </a:rPr>
              <a:t>+ </a:t>
            </a:r>
            <a:r>
              <a:rPr lang="ru-RU" sz="2800" b="1" dirty="0">
                <a:solidFill>
                  <a:srgbClr val="002060"/>
                </a:solidFill>
              </a:rPr>
              <a:t>+ </a:t>
            </a:r>
            <a:r>
              <a:rPr lang="en-US" sz="2800" b="1" dirty="0" err="1">
                <a:solidFill>
                  <a:srgbClr val="002060"/>
                </a:solidFill>
              </a:rPr>
              <a:t>Cl</a:t>
            </a:r>
            <a:r>
              <a:rPr lang="ru-RU" sz="2800" b="1" baseline="30000" dirty="0" smtClean="0">
                <a:solidFill>
                  <a:srgbClr val="002060"/>
                </a:solidFill>
              </a:rPr>
              <a:t>-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9662"/>
            <a:ext cx="1756334" cy="181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1723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98297" y="242211"/>
            <a:ext cx="28805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002060"/>
                </a:solidFill>
              </a:rPr>
              <a:t>Диссоциация веществ с </a:t>
            </a:r>
          </a:p>
          <a:p>
            <a:pPr algn="ctr"/>
            <a:r>
              <a:rPr lang="ru-RU" sz="2000" b="1" u="sng" dirty="0" smtClean="0">
                <a:solidFill>
                  <a:srgbClr val="002060"/>
                </a:solidFill>
              </a:rPr>
              <a:t>ионным типом связи</a:t>
            </a:r>
            <a:endParaRPr lang="ru-RU" sz="2000" b="1" u="sng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7312" y="1139141"/>
            <a:ext cx="44644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/>
              <a:t>Ориентация диполей воды около иона </a:t>
            </a:r>
            <a:r>
              <a:rPr lang="ru-RU" dirty="0" smtClean="0"/>
              <a:t>кристалла;</a:t>
            </a:r>
          </a:p>
          <a:p>
            <a:pPr lvl="0">
              <a:buClr>
                <a:srgbClr val="FF0000"/>
              </a:buClr>
            </a:pPr>
            <a:endParaRPr lang="ru-RU" dirty="0" smtClean="0"/>
          </a:p>
          <a:p>
            <a:pPr marL="285750" lvl="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/>
              <a:t>Взаимодействие </a:t>
            </a:r>
            <a:r>
              <a:rPr lang="ru-RU" dirty="0"/>
              <a:t>(гидратация) диполей воды с противоположно заряженными ионами </a:t>
            </a:r>
            <a:r>
              <a:rPr lang="ru-RU" dirty="0" smtClean="0"/>
              <a:t>кристалла;</a:t>
            </a:r>
          </a:p>
          <a:p>
            <a:pPr lvl="0">
              <a:buClr>
                <a:srgbClr val="FF0000"/>
              </a:buClr>
            </a:pPr>
            <a:endParaRPr lang="ru-RU" dirty="0" smtClean="0"/>
          </a:p>
          <a:p>
            <a:pPr marL="285750" lvl="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/>
              <a:t>Распад </a:t>
            </a:r>
            <a:r>
              <a:rPr lang="ru-RU" dirty="0"/>
              <a:t>(диссоциация) кристалла на гидратированные </a:t>
            </a:r>
            <a:r>
              <a:rPr lang="ru-RU" dirty="0" smtClean="0"/>
              <a:t>ионы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416984" y="123478"/>
            <a:ext cx="28805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002060"/>
                </a:solidFill>
              </a:rPr>
              <a:t>Диссоциация веществ с </a:t>
            </a:r>
          </a:p>
          <a:p>
            <a:pPr algn="ctr"/>
            <a:r>
              <a:rPr lang="ru-RU" sz="2000" b="1" u="sng" dirty="0" smtClean="0">
                <a:solidFill>
                  <a:srgbClr val="002060"/>
                </a:solidFill>
              </a:rPr>
              <a:t>ковалентным</a:t>
            </a:r>
          </a:p>
          <a:p>
            <a:pPr algn="ctr"/>
            <a:r>
              <a:rPr lang="ru-RU" sz="2000" b="1" u="sng" dirty="0">
                <a:solidFill>
                  <a:srgbClr val="002060"/>
                </a:solidFill>
              </a:rPr>
              <a:t>п</a:t>
            </a:r>
            <a:r>
              <a:rPr lang="ru-RU" sz="2000" b="1" u="sng" dirty="0" smtClean="0">
                <a:solidFill>
                  <a:srgbClr val="002060"/>
                </a:solidFill>
              </a:rPr>
              <a:t>олярным типом связи </a:t>
            </a:r>
            <a:endParaRPr lang="ru-RU" sz="2000" b="1" u="sng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57310" y="1139141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/>
              <a:t>Ориентация диполей воды вокруг противоположных полюсов </a:t>
            </a:r>
            <a:r>
              <a:rPr lang="ru-RU" dirty="0" smtClean="0"/>
              <a:t>электролита;</a:t>
            </a:r>
          </a:p>
          <a:p>
            <a:pPr marL="285750" lvl="0" indent="-285750">
              <a:buClr>
                <a:srgbClr val="FF0000"/>
              </a:buClr>
              <a:buFont typeface="Wingdings" pitchFamily="2" charset="2"/>
              <a:buChar char="Ø"/>
            </a:pPr>
            <a:endParaRPr lang="ru-RU" dirty="0" smtClean="0"/>
          </a:p>
          <a:p>
            <a:pPr marL="285750" lvl="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/>
              <a:t>Взаимодействие </a:t>
            </a:r>
            <a:r>
              <a:rPr lang="ru-RU" dirty="0"/>
              <a:t>(гидратация) молекул воды с молекулами </a:t>
            </a:r>
            <a:r>
              <a:rPr lang="ru-RU" dirty="0" smtClean="0"/>
              <a:t>электролита;</a:t>
            </a:r>
          </a:p>
          <a:p>
            <a:pPr marL="285750" lvl="0" indent="-285750">
              <a:buClr>
                <a:srgbClr val="FF0000"/>
              </a:buClr>
              <a:buFont typeface="Wingdings" pitchFamily="2" charset="2"/>
              <a:buChar char="Ø"/>
            </a:pPr>
            <a:endParaRPr lang="ru-RU" dirty="0" smtClean="0"/>
          </a:p>
          <a:p>
            <a:pPr marL="285750" lvl="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/>
              <a:t>Ионизация </a:t>
            </a:r>
            <a:r>
              <a:rPr lang="ru-RU" dirty="0"/>
              <a:t>молекул электролита, т.е. превращение ковалентной полярной связи в </a:t>
            </a:r>
            <a:r>
              <a:rPr lang="ru-RU" dirty="0" smtClean="0"/>
              <a:t>ионную;</a:t>
            </a:r>
          </a:p>
          <a:p>
            <a:pPr marL="285750" lvl="0" indent="-285750">
              <a:buClr>
                <a:srgbClr val="FF0000"/>
              </a:buClr>
              <a:buFont typeface="Wingdings" pitchFamily="2" charset="2"/>
              <a:buChar char="Ø"/>
            </a:pPr>
            <a:endParaRPr lang="ru-RU" dirty="0" smtClean="0"/>
          </a:p>
          <a:p>
            <a:pPr marL="285750" lvl="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/>
              <a:t>Распад </a:t>
            </a:r>
            <a:r>
              <a:rPr lang="ru-RU" dirty="0"/>
              <a:t>(диссоциация) молекул электролита на гидратированные </a:t>
            </a:r>
            <a:r>
              <a:rPr lang="ru-RU" dirty="0" smtClean="0"/>
              <a:t>ионы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574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345</Words>
  <Application>Microsoft Office PowerPoint</Application>
  <PresentationFormat>Экран (16:9)</PresentationFormat>
  <Paragraphs>91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24</cp:revision>
  <dcterms:created xsi:type="dcterms:W3CDTF">2013-12-25T12:16:38Z</dcterms:created>
  <dcterms:modified xsi:type="dcterms:W3CDTF">2014-03-19T15:44:43Z</dcterms:modified>
</cp:coreProperties>
</file>