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8" r:id="rId22"/>
    <p:sldId id="280" r:id="rId23"/>
    <p:sldId id="281" r:id="rId24"/>
    <p:sldId id="283" r:id="rId25"/>
    <p:sldId id="282" r:id="rId26"/>
    <p:sldId id="279" r:id="rId27"/>
    <p:sldId id="285" r:id="rId28"/>
    <p:sldId id="286" r:id="rId29"/>
    <p:sldId id="288" r:id="rId30"/>
    <p:sldId id="292" r:id="rId31"/>
    <p:sldId id="289" r:id="rId32"/>
    <p:sldId id="293" r:id="rId33"/>
    <p:sldId id="290" r:id="rId34"/>
    <p:sldId id="291" r:id="rId35"/>
    <p:sldId id="277" r:id="rId36"/>
    <p:sldId id="271" r:id="rId37"/>
    <p:sldId id="28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student/ekonomicheskaya-teoriya/ekonomicheskie-zakony.html" TargetMode="External"/><Relationship Id="rId2" Type="http://schemas.openxmlformats.org/officeDocument/2006/relationships/hyperlink" Target="http://www.grandars.ru/student/ekonomicheskaya-teoriya/konkurenciya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oc8-vpr.sdamgia.ru/?redir=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oc8-vpr.sdamgia.ru/?redir=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safaraleeva-yuliya-urazmuhametovna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oc-ege.sdamgia.ru/problem?id=1235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136904" cy="3312367"/>
          </a:xfrm>
        </p:spPr>
        <p:txBody>
          <a:bodyPr/>
          <a:lstStyle/>
          <a:p>
            <a:r>
              <a:rPr lang="ru-RU" sz="6600" dirty="0" err="1" smtClean="0">
                <a:solidFill>
                  <a:prstClr val="black"/>
                </a:solidFill>
              </a:rPr>
              <a:t>Предпринима-тельская</a:t>
            </a:r>
            <a:r>
              <a:rPr lang="ru-RU" sz="6600" dirty="0" smtClean="0">
                <a:solidFill>
                  <a:prstClr val="black"/>
                </a:solidFill>
              </a:rPr>
              <a:t> деятельность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05064"/>
            <a:ext cx="8291264" cy="1709936"/>
          </a:xfrm>
        </p:spPr>
        <p:txBody>
          <a:bodyPr>
            <a:normAutofit fontScale="85000" lnSpcReduction="10000"/>
          </a:bodyPr>
          <a:lstStyle/>
          <a:p>
            <a:r>
              <a:rPr lang="ru-RU" sz="6900" dirty="0" smtClean="0">
                <a:solidFill>
                  <a:schemeClr val="tx1"/>
                </a:solidFill>
              </a:rPr>
              <a:t>8 класс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Составитель: Сафаралеева Юлия Уразмухаметовна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864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6336704" cy="1340768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dirty="0">
                <a:solidFill>
                  <a:srgbClr val="D1282E"/>
                </a:solidFill>
              </a:rPr>
              <a:t>Рыночная экономика</a:t>
            </a:r>
            <a:br>
              <a:rPr lang="ru-RU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Рынок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и условия его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функционирования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Вы уже знаете, что общество использует различные варианты организации экономической жизни. Один из способов согласования экономической деятельности людей для решения главных экономических вопросов – рыночная экономика.</a:t>
            </a:r>
          </a:p>
          <a:p>
            <a:pPr algn="just"/>
            <a:r>
              <a:rPr lang="ru-RU" dirty="0" smtClean="0"/>
              <a:t>Рассмотрим термин «Рынок»:</a:t>
            </a:r>
          </a:p>
          <a:p>
            <a:pPr algn="just"/>
            <a:r>
              <a:rPr lang="ru-RU" sz="1700" dirty="0" smtClean="0">
                <a:latin typeface="Verdana"/>
              </a:rPr>
              <a:t>Ранее в </a:t>
            </a:r>
            <a:r>
              <a:rPr lang="ru-RU" sz="1800" b="0" dirty="0" smtClean="0">
                <a:solidFill>
                  <a:srgbClr val="222222"/>
                </a:solidFill>
                <a:latin typeface="arial"/>
              </a:rPr>
              <a:t>§ 18 на стр. 156 отмечено, что </a:t>
            </a:r>
            <a:r>
              <a:rPr lang="ru-RU" sz="1700" dirty="0" smtClean="0">
                <a:latin typeface="Verdana"/>
              </a:rPr>
              <a:t>Рынок</a:t>
            </a:r>
            <a:r>
              <a:rPr lang="ru-RU" sz="1700" b="0" dirty="0">
                <a:latin typeface="Verdana"/>
              </a:rPr>
              <a:t> – </a:t>
            </a:r>
            <a:r>
              <a:rPr lang="ru-RU" sz="1700" b="0" dirty="0" smtClean="0">
                <a:latin typeface="Verdana"/>
              </a:rPr>
              <a:t>это совокупность экономических </a:t>
            </a:r>
            <a:r>
              <a:rPr lang="ru-RU" sz="1700" b="0" dirty="0">
                <a:latin typeface="Verdana"/>
              </a:rPr>
              <a:t>отношений, </a:t>
            </a:r>
            <a:r>
              <a:rPr lang="ru-RU" sz="1700" b="0" dirty="0" smtClean="0">
                <a:latin typeface="Verdana"/>
              </a:rPr>
              <a:t>проявляющихся в сферах производства, распределения, обмена, и потребления</a:t>
            </a:r>
          </a:p>
          <a:p>
            <a:pPr algn="just"/>
            <a:r>
              <a:rPr lang="ru-RU" sz="1700" b="0" dirty="0" smtClean="0">
                <a:latin typeface="Verdana"/>
              </a:rPr>
              <a:t>Другие объяснения: </a:t>
            </a:r>
            <a:r>
              <a:rPr lang="ru-RU" sz="1700" dirty="0" smtClean="0">
                <a:latin typeface="Verdana"/>
              </a:rPr>
              <a:t>Рынок</a:t>
            </a:r>
            <a:r>
              <a:rPr lang="ru-RU" sz="1700" b="0" dirty="0">
                <a:latin typeface="Verdana"/>
              </a:rPr>
              <a:t> – механизм товарно-денежных отношений, который связывает покупателей и продавцов. </a:t>
            </a:r>
          </a:p>
          <a:p>
            <a:pPr algn="just"/>
            <a:r>
              <a:rPr lang="ru-RU" sz="1700" dirty="0">
                <a:latin typeface="Verdana"/>
              </a:rPr>
              <a:t>Рынок</a:t>
            </a:r>
            <a:r>
              <a:rPr lang="ru-RU" sz="1700" b="0" dirty="0">
                <a:latin typeface="Verdana"/>
              </a:rPr>
              <a:t> – место, где осуществляется </a:t>
            </a:r>
            <a:r>
              <a:rPr lang="ru-RU" sz="1700" dirty="0">
                <a:latin typeface="Verdana"/>
              </a:rPr>
              <a:t>купля - продажа</a:t>
            </a:r>
            <a:r>
              <a:rPr lang="ru-RU" sz="1700" b="0" dirty="0">
                <a:latin typeface="Verdana"/>
              </a:rPr>
              <a:t>. Рынку присущи определенные законы и закономерности</a:t>
            </a:r>
            <a:r>
              <a:rPr lang="ru-RU" b="0" dirty="0">
                <a:solidFill>
                  <a:srgbClr val="333333"/>
                </a:solidFill>
                <a:latin typeface="Verdana"/>
              </a:rPr>
              <a:t>. 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972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b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Рынок </a:t>
            </a: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и условия его функционирования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Verdana"/>
              </a:rPr>
              <a:t>Субъектами </a:t>
            </a:r>
            <a:r>
              <a:rPr lang="ru-RU" b="0" dirty="0">
                <a:solidFill>
                  <a:srgbClr val="333333"/>
                </a:solidFill>
                <a:latin typeface="Verdana"/>
              </a:rPr>
              <a:t>рынка являются продавцы и покупатели. </a:t>
            </a:r>
            <a:r>
              <a:rPr lang="ru-RU" dirty="0" smtClean="0">
                <a:solidFill>
                  <a:srgbClr val="333333"/>
                </a:solidFill>
                <a:latin typeface="Verdana"/>
              </a:rPr>
              <a:t>Объектами</a:t>
            </a:r>
            <a:r>
              <a:rPr lang="ru-RU" dirty="0">
                <a:solidFill>
                  <a:srgbClr val="333333"/>
                </a:solidFill>
                <a:latin typeface="Verdana"/>
              </a:rPr>
              <a:t> </a:t>
            </a:r>
            <a:r>
              <a:rPr lang="ru-RU" b="0" dirty="0">
                <a:solidFill>
                  <a:srgbClr val="333333"/>
                </a:solidFill>
                <a:latin typeface="Verdana"/>
              </a:rPr>
              <a:t>рынка являются товары и услуги. </a:t>
            </a:r>
            <a:endParaRPr lang="ru-RU" b="0" dirty="0" smtClean="0">
              <a:solidFill>
                <a:srgbClr val="333333"/>
              </a:solidFill>
              <a:latin typeface="Verdana"/>
            </a:endParaRPr>
          </a:p>
          <a:p>
            <a:pPr algn="just"/>
            <a:r>
              <a:rPr lang="ru-RU" dirty="0">
                <a:latin typeface="Verdana"/>
              </a:rPr>
              <a:t>Признаки свободного рынка:</a:t>
            </a:r>
            <a:endParaRPr lang="ru-RU" b="0" dirty="0">
              <a:latin typeface="Verdana"/>
            </a:endParaRPr>
          </a:p>
          <a:p>
            <a:pPr algn="just"/>
            <a:r>
              <a:rPr lang="ru-RU" b="0" dirty="0">
                <a:latin typeface="Verdana"/>
              </a:rPr>
              <a:t>- </a:t>
            </a:r>
            <a:r>
              <a:rPr lang="ru-RU" dirty="0">
                <a:latin typeface="Verdana"/>
              </a:rPr>
              <a:t>Нерегулируемое предложение. </a:t>
            </a:r>
            <a:r>
              <a:rPr lang="ru-RU" b="0" dirty="0">
                <a:latin typeface="Verdana"/>
              </a:rPr>
              <a:t>Производитель сам решает, какой объем, вид, товара ему производить.</a:t>
            </a:r>
          </a:p>
          <a:p>
            <a:pPr algn="just"/>
            <a:r>
              <a:rPr lang="ru-RU" b="0" dirty="0">
                <a:latin typeface="Verdana"/>
              </a:rPr>
              <a:t>- </a:t>
            </a:r>
            <a:r>
              <a:rPr lang="ru-RU" dirty="0">
                <a:latin typeface="Verdana"/>
              </a:rPr>
              <a:t>Нерегулируемый спрос. </a:t>
            </a:r>
            <a:r>
              <a:rPr lang="ru-RU" b="0" dirty="0">
                <a:latin typeface="Verdana"/>
              </a:rPr>
              <a:t>Потребитель сам определяет, какой товар и в каком количестве он хочет купить.</a:t>
            </a:r>
          </a:p>
          <a:p>
            <a:pPr algn="just"/>
            <a:r>
              <a:rPr lang="ru-RU" b="0" dirty="0">
                <a:latin typeface="Verdana"/>
              </a:rPr>
              <a:t>- </a:t>
            </a:r>
            <a:r>
              <a:rPr lang="ru-RU" dirty="0">
                <a:latin typeface="Verdana"/>
              </a:rPr>
              <a:t>Нерегулируемая цена. </a:t>
            </a:r>
            <a:r>
              <a:rPr lang="ru-RU" b="0" dirty="0">
                <a:latin typeface="Verdana"/>
              </a:rPr>
              <a:t>Цены на рынке зависят от спроса и предложения</a:t>
            </a:r>
            <a:r>
              <a:rPr lang="ru-RU" b="0" dirty="0" smtClean="0">
                <a:latin typeface="Verdana"/>
              </a:rPr>
              <a:t>.</a:t>
            </a:r>
          </a:p>
          <a:p>
            <a:pPr algn="just"/>
            <a:r>
              <a:rPr lang="ru-RU" b="0" dirty="0" smtClean="0">
                <a:latin typeface="Verdana"/>
              </a:rPr>
              <a:t>Для нормальной деятельности рынку необходимы </a:t>
            </a:r>
            <a:r>
              <a:rPr lang="ru-RU" u="sng" dirty="0" smtClean="0">
                <a:latin typeface="Verdana"/>
              </a:rPr>
              <a:t>определенные условия. </a:t>
            </a:r>
            <a:r>
              <a:rPr lang="ru-RU" b="0" dirty="0" smtClean="0">
                <a:latin typeface="Verdana"/>
              </a:rPr>
              <a:t>Отметим наиболее важные из них: </a:t>
            </a:r>
            <a:r>
              <a:rPr lang="ru-RU" u="sng" dirty="0" smtClean="0">
                <a:latin typeface="Verdana"/>
              </a:rPr>
              <a:t>свободное ценообразование, конкуренция, свобода предпринимательской деятельности.</a:t>
            </a:r>
            <a:endParaRPr lang="ru-RU" u="sng" dirty="0">
              <a:latin typeface="Verdana"/>
            </a:endParaRPr>
          </a:p>
          <a:p>
            <a:endParaRPr lang="ru-RU" b="0" dirty="0">
              <a:solidFill>
                <a:srgbClr val="333333"/>
              </a:solidFill>
              <a:latin typeface="Verdan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04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b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Конкуренция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</a:rPr>
              <a:t>Конкуренция</a:t>
            </a:r>
            <a:r>
              <a:rPr lang="ru-RU" b="0" dirty="0">
                <a:solidFill>
                  <a:srgbClr val="000000"/>
                </a:solidFill>
              </a:rPr>
              <a:t> — это соперничество между участниками рыночного хозяйства за лучшие условия производства, купли и продажи товаров</a:t>
            </a:r>
            <a:r>
              <a:rPr lang="ru-RU" b="0" dirty="0" smtClean="0">
                <a:solidFill>
                  <a:srgbClr val="000000"/>
                </a:solidFill>
              </a:rPr>
              <a:t>.</a:t>
            </a:r>
          </a:p>
          <a:p>
            <a:pPr algn="just"/>
            <a:r>
              <a:rPr lang="ru-RU" b="0" u="sng" dirty="0">
                <a:solidFill>
                  <a:srgbClr val="000000"/>
                </a:solidFill>
              </a:rPr>
              <a:t>Конкуренция</a:t>
            </a:r>
            <a:r>
              <a:rPr lang="ru-RU" b="0" dirty="0">
                <a:solidFill>
                  <a:srgbClr val="000000"/>
                </a:solidFill>
              </a:rPr>
              <a:t> – (от лат. «</a:t>
            </a:r>
            <a:r>
              <a:rPr lang="ru-RU" b="0" dirty="0" err="1">
                <a:solidFill>
                  <a:srgbClr val="000000"/>
                </a:solidFill>
              </a:rPr>
              <a:t>Concurrentia</a:t>
            </a:r>
            <a:r>
              <a:rPr lang="ru-RU" b="0" dirty="0">
                <a:solidFill>
                  <a:srgbClr val="000000"/>
                </a:solidFill>
              </a:rPr>
              <a:t>» – столкновение, состязание) – борьба независимых экономических субъектов за ограниченные экономические ресурсы. Это экономический процесс взаимодействия, взаимосвязи и борьбы между выступающими на рынке предприятиями, в целях обеспечения лучших возможностей сбыта своей продукции, для удовлетворения разнообразных потребностей покупателей.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195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Конкуренция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fontAlgn="base"/>
            <a:r>
              <a:rPr lang="ru-RU" b="0" dirty="0"/>
              <a:t>5 октября 2015 года в Федеральный Закон “О защите конкуренции” была внесена Глава 2.1. Недобросовестная конкуренция. И теперь Антимонопольный комитет вправе рассматривать не только степень влияния фирмы, но и методы ее борьбы. Поэтому очень важно понять грань, где добросовестная, одобряемая обществом, конкуренция перестает быть таковой.</a:t>
            </a:r>
          </a:p>
          <a:p>
            <a:pPr algn="just" fontAlgn="base"/>
            <a:r>
              <a:rPr lang="ru-RU" b="0" dirty="0"/>
              <a:t>Добросовестная конкуренция – честные и законные методы соперничества, не вступающие в противоречие с общепринятыми нормами ведения бизнеса: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повышение качества товара;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разработка маркетинговой стратегии и применение рекламы;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снижение или увеличение цены;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распродажи и акции;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улучшение сервисного обслуживания.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424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b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Спрос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и предложение на рынке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Рыночный механизм</a:t>
            </a:r>
            <a:r>
              <a:rPr lang="ru-RU" b="0" dirty="0"/>
              <a:t> — это механизм взаимосвязи и взаимодействия основных элементов рынка — спроса, предложения, цены, </a:t>
            </a:r>
            <a:r>
              <a:rPr lang="ru-RU" b="0" dirty="0">
                <a:hlinkClick r:id="rId2" tooltip="Конкуренция"/>
              </a:rPr>
              <a:t>конкуренции</a:t>
            </a:r>
            <a:r>
              <a:rPr lang="ru-RU" b="0" dirty="0"/>
              <a:t>, и основных </a:t>
            </a:r>
            <a:r>
              <a:rPr lang="ru-RU" b="0" dirty="0">
                <a:hlinkClick r:id="rId3" tooltip="Экономические законы"/>
              </a:rPr>
              <a:t>экономических законов</a:t>
            </a:r>
            <a:r>
              <a:rPr lang="ru-RU" b="0" dirty="0"/>
              <a:t> рынка</a:t>
            </a:r>
            <a:r>
              <a:rPr lang="ru-RU" b="0" dirty="0" smtClean="0"/>
              <a:t>.</a:t>
            </a:r>
          </a:p>
          <a:p>
            <a:pPr algn="just"/>
            <a:r>
              <a:rPr lang="ru-RU" b="0" dirty="0" smtClean="0"/>
              <a:t>Спрос – это желание и возможность потребителя купить конкретный товар или получить услугу в конкретное время и в конкретном месте.</a:t>
            </a:r>
          </a:p>
          <a:p>
            <a:pPr algn="just"/>
            <a:endParaRPr lang="ru-RU" b="0" dirty="0"/>
          </a:p>
          <a:p>
            <a:pPr algn="just"/>
            <a:r>
              <a:rPr lang="ru-RU" b="0" dirty="0" smtClean="0"/>
              <a:t>Спрос находится в обратной зависимости от цены. Чем выше цена единицы товара, тем меньше спрос на данный товар.</a:t>
            </a:r>
          </a:p>
          <a:p>
            <a:pPr algn="just"/>
            <a:r>
              <a:rPr lang="ru-RU" dirty="0"/>
              <a:t>Закон спроса</a:t>
            </a:r>
            <a:r>
              <a:rPr lang="ru-RU" b="0" dirty="0"/>
              <a:t> – при прочих равных условиях, чем ниже цена на товар, тем больше спрос или наоборот. Между ценой и величиной спроса существует обратная зависимость.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391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b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  <a:t>Спрос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и предложение на рынке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Предложение – это желание и возможности продавцов продать конкретный товар в конкретное время и в конкретном месте.</a:t>
            </a:r>
          </a:p>
          <a:p>
            <a:endParaRPr lang="ru-RU" dirty="0"/>
          </a:p>
          <a:p>
            <a:pPr algn="just"/>
            <a:r>
              <a:rPr lang="ru-RU" dirty="0" smtClean="0"/>
              <a:t>Предложение находится в прямой зависимости от цены: чем выше цена единицы товара, тем больше товара производители согласны произвести и продать.</a:t>
            </a:r>
          </a:p>
          <a:p>
            <a:pPr algn="just"/>
            <a:r>
              <a:rPr lang="ru-RU" dirty="0"/>
              <a:t>Закон предложения</a:t>
            </a:r>
            <a:r>
              <a:rPr lang="ru-RU" b="0" dirty="0"/>
              <a:t> – между ценой и уровнем спроса существует положительная (прямая) зависимость, с повышение цены возрастает предложение или наоборот.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139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29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29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Рыночное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равновесие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Свободное ценообразование – еще одно из условий функционирования рынка. Продавцы могут свободно устанавливать цены, а покупатель – делать выбор: покупать товар по предложенной цене или нет. Именно цены связывают продавца и покупателя и определяют отношения между ними.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Ситуация на рынке, когда продавец может и хочет продать ровно столько товара и по такой цене, сколько покупатель захочет и сможет купить за эту цену, экономисты называют </a:t>
            </a:r>
            <a:r>
              <a:rPr lang="ru-RU" u="sng" dirty="0" smtClean="0"/>
              <a:t>рыночным равновесием. </a:t>
            </a:r>
            <a:r>
              <a:rPr lang="ru-RU" dirty="0" smtClean="0"/>
              <a:t>Цена, по которой заключается реальная сделка купли-продажи, называется </a:t>
            </a:r>
            <a:r>
              <a:rPr lang="ru-RU" u="sng" dirty="0" smtClean="0"/>
              <a:t>равновесной ценой.</a:t>
            </a:r>
          </a:p>
          <a:p>
            <a:pPr algn="just"/>
            <a:r>
              <a:rPr lang="ru-RU" u="sng" dirty="0" smtClean="0"/>
              <a:t>Следовательно, </a:t>
            </a:r>
            <a:r>
              <a:rPr lang="ru-RU" dirty="0"/>
              <a:t>Рыночное равновесие </a:t>
            </a:r>
            <a:r>
              <a:rPr lang="ru-RU" b="0" dirty="0"/>
              <a:t>– ситуация когда спрос равен предложению. </a:t>
            </a:r>
            <a:endParaRPr lang="ru-RU" u="sng" dirty="0"/>
          </a:p>
          <a:p>
            <a:pPr algn="just"/>
            <a:endParaRPr lang="ru-RU" u="sng" dirty="0" smtClean="0"/>
          </a:p>
          <a:p>
            <a:pPr algn="just"/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293709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4000" b="1" cap="none" spc="0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(повторение + задание)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>
                <a:solidFill>
                  <a:srgbClr val="000000"/>
                </a:solidFill>
              </a:rPr>
              <a:t>Задания для закрепления и </a:t>
            </a:r>
            <a:r>
              <a:rPr lang="ru-RU" dirty="0" smtClean="0">
                <a:solidFill>
                  <a:srgbClr val="000000"/>
                </a:solidFill>
              </a:rPr>
              <a:t>рекомендации:</a:t>
            </a:r>
            <a:endParaRPr lang="ru-RU" dirty="0">
              <a:solidFill>
                <a:srgbClr val="000000"/>
              </a:solidFill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</a:rPr>
              <a:t>Задание №1 </a:t>
            </a:r>
            <a:r>
              <a:rPr lang="ru-RU" sz="16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://soc8-vpr.sdamgia.ru/?redir=1 </a:t>
            </a: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Австрийскому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писателю Р. </a:t>
            </a:r>
            <a:r>
              <a:rPr lang="ru-RU" dirty="0" err="1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Музилю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принадлежит следующее высказывание: «Экономическая конкуренция — это не война, а соперничество в интересах друг друга».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1. Как Вы понимаете смысл фразы «соперничество в интересах друг друга»?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2. Дайте своё объяснение смысла высказывания.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3. Как Вы думаете, почему экономическая конкуренция важна для экономики страны и развития общества?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574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cap="none" spc="0" dirty="0">
                <a:solidFill>
                  <a:srgbClr val="FF0000"/>
                </a:solidFill>
                <a:latin typeface="Arial"/>
              </a:rPr>
              <a:t>(повторение + задание)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281" y="4509120"/>
            <a:ext cx="6353478" cy="1423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556792"/>
            <a:ext cx="7704856" cy="2322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b="1" dirty="0">
                <a:solidFill>
                  <a:srgbClr val="000000"/>
                </a:solidFill>
              </a:rPr>
              <a:t>Задание </a:t>
            </a:r>
            <a:r>
              <a:rPr lang="ru-RU" sz="1500" b="1" dirty="0" smtClean="0">
                <a:solidFill>
                  <a:srgbClr val="000000"/>
                </a:solidFill>
              </a:rPr>
              <a:t>№2 </a:t>
            </a:r>
            <a:r>
              <a:rPr lang="ru-RU" sz="1500" b="1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https://soc8-vpr.sdamgia.ru/?redir=1 </a:t>
            </a:r>
            <a:r>
              <a:rPr lang="ru-RU" dirty="0" smtClean="0">
                <a:latin typeface="Verdana"/>
                <a:ea typeface="Times New Roman"/>
                <a:cs typeface="Times New Roman"/>
              </a:rPr>
              <a:t>Какое </a:t>
            </a:r>
            <a:r>
              <a:rPr lang="ru-RU" dirty="0">
                <a:latin typeface="Verdana"/>
                <a:ea typeface="Times New Roman"/>
                <a:cs typeface="Times New Roman"/>
              </a:rPr>
              <a:t>понятие объединяет объекты, изображённые на фотографиях?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Verdana"/>
                <a:ea typeface="Times New Roman"/>
                <a:cs typeface="Times New Roman"/>
              </a:rPr>
              <a:t> 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Verdana"/>
                <a:ea typeface="Times New Roman"/>
                <a:cs typeface="Times New Roman"/>
              </a:rPr>
              <a:t>Объясните: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Verdana"/>
                <a:ea typeface="Times New Roman"/>
                <a:cs typeface="Times New Roman"/>
              </a:rPr>
              <a:t>а) какие виды данных объектов представлены на фотографиях?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Verdana"/>
                <a:ea typeface="Times New Roman"/>
                <a:cs typeface="Times New Roman"/>
              </a:rPr>
              <a:t>б) какое значение для человека имеют данные объекты?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8874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cap="none" spc="0" dirty="0">
                <a:solidFill>
                  <a:srgbClr val="FF0000"/>
                </a:solidFill>
                <a:latin typeface="Arial"/>
              </a:rPr>
              <a:t>(повторение + задание)</a:t>
            </a:r>
            <a:endParaRPr lang="ru-RU" dirty="0"/>
          </a:p>
        </p:txBody>
      </p:sp>
      <p:pic>
        <p:nvPicPr>
          <p:cNvPr id="4" name="Объект 3" descr="https://soc8-vpr.sdamgia.ru/get_file?id=4077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65104"/>
            <a:ext cx="5881464" cy="15158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55576" y="1604582"/>
            <a:ext cx="7595105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b="1" dirty="0">
                <a:solidFill>
                  <a:srgbClr val="000000"/>
                </a:solidFill>
              </a:rPr>
              <a:t>Задание </a:t>
            </a:r>
            <a:r>
              <a:rPr lang="ru-RU" sz="1500" b="1" dirty="0" smtClean="0">
                <a:solidFill>
                  <a:srgbClr val="000000"/>
                </a:solidFill>
              </a:rPr>
              <a:t>№3 </a:t>
            </a:r>
            <a:r>
              <a:rPr lang="ru-RU" sz="1500" b="1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https://soc8-vpr.sdamgia.ru/?redir=1 </a:t>
            </a: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Какая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деятельность объединяет людей, изображённых на фотографиях?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Объясните: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а) какие виды данной деятельности представлены в каждом случае?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б) какое значение для общества имеют данного рода занятия?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3615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52600"/>
            <a:ext cx="8280920" cy="4700736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Повторение ранее изученного материала</a:t>
            </a:r>
          </a:p>
          <a:p>
            <a:r>
              <a:rPr lang="ru-RU" dirty="0" smtClean="0"/>
              <a:t>А) Типы экономических систем (повторение + задание)</a:t>
            </a:r>
          </a:p>
          <a:p>
            <a:pPr lvl="0"/>
            <a:r>
              <a:rPr lang="ru-RU" dirty="0" smtClean="0"/>
              <a:t>Б) Главные вопросы экономики </a:t>
            </a:r>
            <a:r>
              <a:rPr lang="ru-RU" dirty="0" smtClean="0">
                <a:solidFill>
                  <a:srgbClr val="000000"/>
                </a:solidFill>
              </a:rPr>
              <a:t>(</a:t>
            </a:r>
            <a:r>
              <a:rPr lang="ru-RU" dirty="0">
                <a:solidFill>
                  <a:srgbClr val="000000"/>
                </a:solidFill>
              </a:rPr>
              <a:t>повторение + задание</a:t>
            </a:r>
            <a:r>
              <a:rPr lang="ru-RU" dirty="0" smtClean="0">
                <a:solidFill>
                  <a:srgbClr val="000000"/>
                </a:solidFill>
              </a:rPr>
              <a:t>)</a:t>
            </a:r>
            <a:endParaRPr lang="ru-RU" dirty="0" smtClean="0"/>
          </a:p>
          <a:p>
            <a:pPr lvl="0"/>
            <a:r>
              <a:rPr lang="ru-RU" dirty="0" smtClean="0"/>
              <a:t>В) Формы собственности </a:t>
            </a:r>
            <a:r>
              <a:rPr lang="ru-RU" dirty="0" smtClean="0">
                <a:solidFill>
                  <a:srgbClr val="000000"/>
                </a:solidFill>
              </a:rPr>
              <a:t>(</a:t>
            </a:r>
            <a:r>
              <a:rPr lang="ru-RU" dirty="0">
                <a:solidFill>
                  <a:srgbClr val="000000"/>
                </a:solidFill>
              </a:rPr>
              <a:t>повторение </a:t>
            </a:r>
            <a:r>
              <a:rPr lang="ru-RU" dirty="0" smtClean="0">
                <a:solidFill>
                  <a:srgbClr val="000000"/>
                </a:solidFill>
              </a:rPr>
              <a:t>+ задание)</a:t>
            </a:r>
          </a:p>
          <a:p>
            <a:pPr lvl="0"/>
            <a:r>
              <a:rPr lang="ru-RU" dirty="0" smtClean="0">
                <a:solidFill>
                  <a:srgbClr val="000000"/>
                </a:solidFill>
              </a:rPr>
              <a:t>Г) Рыночная экономика </a:t>
            </a:r>
            <a:r>
              <a:rPr lang="ru-RU" sz="2100" dirty="0" smtClean="0">
                <a:solidFill>
                  <a:srgbClr val="000000"/>
                </a:solidFill>
              </a:rPr>
              <a:t>(</a:t>
            </a:r>
            <a:r>
              <a:rPr lang="ru-RU" sz="2100" dirty="0">
                <a:solidFill>
                  <a:srgbClr val="000000"/>
                </a:solidFill>
              </a:rPr>
              <a:t>повторение + задание</a:t>
            </a:r>
            <a:r>
              <a:rPr lang="ru-RU" sz="2100" dirty="0" smtClean="0">
                <a:solidFill>
                  <a:srgbClr val="000000"/>
                </a:solidFill>
              </a:rPr>
              <a:t>)</a:t>
            </a: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В) Производство (</a:t>
            </a:r>
            <a:r>
              <a:rPr lang="ru-RU" sz="2100" dirty="0">
                <a:solidFill>
                  <a:srgbClr val="000000"/>
                </a:solidFill>
              </a:rPr>
              <a:t>повторение + задание</a:t>
            </a:r>
            <a:r>
              <a:rPr lang="ru-RU" sz="2100" dirty="0" smtClean="0">
                <a:solidFill>
                  <a:srgbClr val="000000"/>
                </a:solidFill>
              </a:rPr>
              <a:t>)</a:t>
            </a:r>
            <a:endParaRPr lang="ru-RU" dirty="0" smtClean="0"/>
          </a:p>
          <a:p>
            <a:pPr marL="457200" indent="-457200">
              <a:buAutoNum type="arabicPeriod" startAt="2"/>
            </a:pPr>
            <a:r>
              <a:rPr lang="ru-RU" dirty="0" smtClean="0"/>
              <a:t>Изучение нового материала:</a:t>
            </a:r>
          </a:p>
          <a:p>
            <a:r>
              <a:rPr lang="ru-RU" dirty="0" smtClean="0"/>
              <a:t>А) </a:t>
            </a:r>
            <a:r>
              <a:rPr lang="ru-RU" dirty="0" smtClean="0"/>
              <a:t>Роль предпринимательства в экономике</a:t>
            </a:r>
            <a:endParaRPr lang="ru-RU" dirty="0" smtClean="0"/>
          </a:p>
          <a:p>
            <a:r>
              <a:rPr lang="ru-RU" dirty="0" smtClean="0"/>
              <a:t>Б) </a:t>
            </a:r>
            <a:r>
              <a:rPr lang="ru-RU" dirty="0" smtClean="0"/>
              <a:t>Цели фирмы и её основные организационно-правовые формы</a:t>
            </a:r>
            <a:endParaRPr lang="ru-RU" dirty="0" smtClean="0"/>
          </a:p>
          <a:p>
            <a:r>
              <a:rPr lang="ru-RU" dirty="0" smtClean="0"/>
              <a:t>В) </a:t>
            </a:r>
            <a:r>
              <a:rPr lang="ru-RU" dirty="0" smtClean="0"/>
              <a:t>Малое предпринимательство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Задания для закрепления и рекомендации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274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none" spc="0" dirty="0">
                <a:solidFill>
                  <a:srgbClr val="FF0000"/>
                </a:solidFill>
                <a:latin typeface="Arial"/>
              </a:rPr>
              <a:t>(повторение + задание)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№4 </a:t>
            </a:r>
            <a:r>
              <a:rPr lang="ru-RU" sz="1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 </a:t>
            </a: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Привлекая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обществоведческие знания, составьте краткое (из 5–7 предложений) сообщение об экономике фирмы, используя все приведённые ниже понятия.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Рынок, товары и услуги, конкуренция, монополия, предприятие, спрос и предложение.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Calibri"/>
                <a:ea typeface="Calibri"/>
                <a:cs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378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 smtClean="0">
                <a:solidFill>
                  <a:srgbClr val="D1282E"/>
                </a:solidFill>
              </a:rPr>
              <a:t>производство</a:t>
            </a:r>
            <a:r>
              <a:rPr lang="ru-RU" sz="3200" dirty="0" smtClean="0">
                <a:solidFill>
                  <a:srgbClr val="D1282E"/>
                </a:solidFill>
              </a:rPr>
              <a:t/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 </a:t>
            </a:r>
            <a: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Главный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источник экономических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благ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52600"/>
            <a:ext cx="8640960" cy="477274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Вы, знаете, что экономика – это система жизнеобеспечения человека и общества. Главным источником удовлетворения разнообразных потребностей человека и его развития является </a:t>
            </a:r>
            <a:r>
              <a:rPr lang="ru-RU" u="sng" dirty="0" smtClean="0">
                <a:solidFill>
                  <a:schemeClr val="tx2"/>
                </a:solidFill>
              </a:rPr>
              <a:t>производство</a:t>
            </a:r>
            <a:r>
              <a:rPr lang="ru-RU" dirty="0" smtClean="0"/>
              <a:t>.</a:t>
            </a:r>
          </a:p>
          <a:p>
            <a:pPr algn="just"/>
            <a:r>
              <a:rPr lang="ru-RU" u="sng" dirty="0" smtClean="0">
                <a:solidFill>
                  <a:schemeClr val="tx2"/>
                </a:solidFill>
              </a:rPr>
              <a:t>Производство</a:t>
            </a:r>
            <a:r>
              <a:rPr lang="ru-RU" dirty="0" smtClean="0"/>
              <a:t> – это процесс создания экономических благ (товаров и услуг) для удовлетворения потребностей людей.</a:t>
            </a:r>
          </a:p>
          <a:p>
            <a:pPr algn="just"/>
            <a:r>
              <a:rPr lang="ru-RU" u="sng" dirty="0" smtClean="0">
                <a:solidFill>
                  <a:schemeClr val="tx2"/>
                </a:solidFill>
              </a:rPr>
              <a:t>Основной производственной ячейкой</a:t>
            </a:r>
            <a:r>
              <a:rPr lang="ru-RU" dirty="0" smtClean="0"/>
              <a:t>, где создаются экономические блага, является предприятие (завод, ферма, кооператив и др.). Большинство предприятий в экономике группируется по отраслям. </a:t>
            </a:r>
            <a:r>
              <a:rPr lang="ru-RU" u="sng" dirty="0" smtClean="0">
                <a:solidFill>
                  <a:schemeClr val="tx2"/>
                </a:solidFill>
              </a:rPr>
              <a:t>Отрасль экономики </a:t>
            </a:r>
            <a:r>
              <a:rPr lang="ru-RU" dirty="0" smtClean="0"/>
              <a:t>– совокупность предприятий и организаций, производящих однородную продукцию или услуги.</a:t>
            </a:r>
          </a:p>
          <a:p>
            <a:pPr algn="just"/>
            <a:r>
              <a:rPr lang="ru-RU" dirty="0" smtClean="0"/>
              <a:t>Все виды деятельности российской экономики объединены в </a:t>
            </a:r>
            <a:r>
              <a:rPr lang="ru-RU" u="sng" dirty="0" smtClean="0">
                <a:solidFill>
                  <a:schemeClr val="tx2"/>
                </a:solidFill>
              </a:rPr>
              <a:t>две группы</a:t>
            </a:r>
            <a:r>
              <a:rPr lang="ru-RU" dirty="0" smtClean="0"/>
              <a:t>: сфера материального производства и социально-культурная сфера.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307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производство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Товары и услуги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52600"/>
            <a:ext cx="8568952" cy="48447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Целью и результатом производства является </a:t>
            </a:r>
            <a:r>
              <a:rPr lang="ru-RU" u="sng" dirty="0" smtClean="0">
                <a:solidFill>
                  <a:schemeClr val="tx2"/>
                </a:solidFill>
              </a:rPr>
              <a:t>продукт</a:t>
            </a:r>
            <a:r>
              <a:rPr lang="ru-RU" dirty="0" smtClean="0"/>
              <a:t>. </a:t>
            </a:r>
            <a:r>
              <a:rPr lang="ru-RU" u="sng" dirty="0" smtClean="0">
                <a:solidFill>
                  <a:schemeClr val="tx2"/>
                </a:solidFill>
              </a:rPr>
              <a:t>Продукт</a:t>
            </a:r>
            <a:r>
              <a:rPr lang="ru-RU" dirty="0" smtClean="0"/>
              <a:t> – результат экономической деятельности, воплощенный в вещах и услугах.</a:t>
            </a:r>
          </a:p>
          <a:p>
            <a:pPr algn="just"/>
            <a:r>
              <a:rPr lang="ru-RU" dirty="0" smtClean="0"/>
              <a:t>Из курса 7 класса вы знаете, что продукт труда, произведённый для продажи, является </a:t>
            </a:r>
            <a:r>
              <a:rPr lang="ru-RU" u="sng" dirty="0" smtClean="0">
                <a:solidFill>
                  <a:schemeClr val="tx2"/>
                </a:solidFill>
              </a:rPr>
              <a:t>товаром</a:t>
            </a:r>
            <a:r>
              <a:rPr lang="ru-RU" dirty="0" smtClean="0"/>
              <a:t>. Он обладает двумя основными свойствами: </a:t>
            </a:r>
            <a:r>
              <a:rPr lang="ru-RU" u="sng" dirty="0" smtClean="0">
                <a:solidFill>
                  <a:schemeClr val="tx2"/>
                </a:solidFill>
              </a:rPr>
              <a:t>потребительной стоимостью</a:t>
            </a:r>
            <a:r>
              <a:rPr lang="ru-RU" dirty="0" smtClean="0"/>
              <a:t>, т.е. способностью быть полезным, нужным людям, и </a:t>
            </a:r>
            <a:r>
              <a:rPr lang="ru-RU" u="sng" dirty="0" smtClean="0">
                <a:solidFill>
                  <a:schemeClr val="tx2"/>
                </a:solidFill>
              </a:rPr>
              <a:t>меновой стоимостью</a:t>
            </a:r>
            <a:r>
              <a:rPr lang="ru-RU" dirty="0" smtClean="0"/>
              <a:t>, т.е. способностью обмениваться на другие товары.</a:t>
            </a:r>
          </a:p>
          <a:p>
            <a:pPr algn="just"/>
            <a:r>
              <a:rPr lang="ru-RU" dirty="0" smtClean="0"/>
              <a:t>Все </a:t>
            </a:r>
            <a:r>
              <a:rPr lang="ru-RU" dirty="0" smtClean="0">
                <a:solidFill>
                  <a:schemeClr val="tx2"/>
                </a:solidFill>
              </a:rPr>
              <a:t>товары</a:t>
            </a:r>
            <a:r>
              <a:rPr lang="ru-RU" dirty="0" smtClean="0"/>
              <a:t> в зависимости от назначения </a:t>
            </a:r>
            <a:r>
              <a:rPr lang="ru-RU" dirty="0" smtClean="0">
                <a:solidFill>
                  <a:schemeClr val="tx2"/>
                </a:solidFill>
              </a:rPr>
              <a:t>делятся на две группы</a:t>
            </a:r>
            <a:r>
              <a:rPr lang="ru-RU" dirty="0" smtClean="0"/>
              <a:t>: </a:t>
            </a:r>
            <a:r>
              <a:rPr lang="ru-RU" dirty="0" smtClean="0">
                <a:solidFill>
                  <a:schemeClr val="tx2"/>
                </a:solidFill>
              </a:rPr>
              <a:t>средства производства </a:t>
            </a:r>
            <a:r>
              <a:rPr lang="ru-RU" dirty="0" smtClean="0"/>
              <a:t>(станки, рабочие здания, оборудование) и </a:t>
            </a:r>
            <a:r>
              <a:rPr lang="ru-RU" dirty="0" smtClean="0">
                <a:solidFill>
                  <a:schemeClr val="tx2"/>
                </a:solidFill>
              </a:rPr>
              <a:t>предметы потребления</a:t>
            </a:r>
            <a:r>
              <a:rPr lang="ru-RU" dirty="0" smtClean="0"/>
              <a:t> (продукты питания, одежда).</a:t>
            </a:r>
          </a:p>
          <a:p>
            <a:pPr algn="just"/>
            <a:r>
              <a:rPr lang="ru-RU" dirty="0" smtClean="0"/>
              <a:t>Особым видом продукта как результата деятельности является услуга. </a:t>
            </a:r>
            <a:r>
              <a:rPr lang="ru-RU" u="sng" dirty="0" smtClean="0">
                <a:solidFill>
                  <a:schemeClr val="tx2"/>
                </a:solidFill>
              </a:rPr>
              <a:t>Услуга </a:t>
            </a:r>
            <a:r>
              <a:rPr lang="ru-RU" dirty="0" smtClean="0"/>
              <a:t>– экономическая деятельность, приносящая удовлетворение личных потребностей населения и общества в целом.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857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производство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sz="3200" dirty="0" smtClean="0">
                <a:solidFill>
                  <a:srgbClr val="D1282E"/>
                </a:solidFill>
              </a:rPr>
              <a:t/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Факторы производства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Основные группы ресурсов, используемые в процессе производства, называются </a:t>
            </a:r>
            <a:r>
              <a:rPr lang="ru-RU" u="sng" dirty="0" smtClean="0">
                <a:solidFill>
                  <a:schemeClr val="tx2"/>
                </a:solidFill>
              </a:rPr>
              <a:t>факторами производства</a:t>
            </a:r>
            <a:r>
              <a:rPr lang="ru-RU" dirty="0" smtClean="0"/>
              <a:t>. Экономисты относят к факторам производства землю, труд, капитал, предпринимательские способности, информацию.</a:t>
            </a:r>
          </a:p>
          <a:p>
            <a:pPr algn="just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633670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161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производство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 </a:t>
            </a:r>
            <a: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  <a:t>Факторы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производства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768752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98460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производство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Разделение труда и специализация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496944" cy="489654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Труд, необходимый для производства какого-нибудь законченного продукта, как правило, распределяется между определённым количеством людей.</a:t>
            </a:r>
          </a:p>
          <a:p>
            <a:pPr algn="just"/>
            <a:r>
              <a:rPr lang="ru-RU" dirty="0" smtClean="0"/>
              <a:t>Разделение процесса производства на ряд отдельных операций, этапов, выполняемых разными работниками, называется </a:t>
            </a:r>
            <a:r>
              <a:rPr lang="ru-RU" u="sng" dirty="0" smtClean="0">
                <a:solidFill>
                  <a:schemeClr val="tx2"/>
                </a:solidFill>
              </a:rPr>
              <a:t>разделением труда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Понятие «разделение труда» тесно связано с понятием «специализация». </a:t>
            </a:r>
            <a:r>
              <a:rPr lang="ru-RU" u="sng" dirty="0" smtClean="0">
                <a:solidFill>
                  <a:schemeClr val="tx2"/>
                </a:solidFill>
              </a:rPr>
              <a:t>Специализация</a:t>
            </a:r>
            <a:r>
              <a:rPr lang="ru-RU" dirty="0" smtClean="0"/>
              <a:t> – это сосредоточение деятельности на относительно узких направлениях, производственных операциях или видах выпускаемой продукции.</a:t>
            </a:r>
          </a:p>
          <a:p>
            <a:pPr algn="just"/>
            <a:r>
              <a:rPr lang="ru-RU" dirty="0" smtClean="0"/>
              <a:t>Специализация и разделение труда позволяют сосредоточить производство в руках наиболее эффективных работников. Подобная организация производства ведёт к увеличению производительности труда, что способствует лучшему удовлетворению потребностей каждого человека и общества в целом.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738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none" spc="0" dirty="0">
                <a:solidFill>
                  <a:srgbClr val="FF0000"/>
                </a:solidFill>
                <a:latin typeface="Arial"/>
              </a:rPr>
              <a:t>(повторение + задание)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</a:rPr>
              <a:t>Задание №1 </a:t>
            </a:r>
            <a:r>
              <a:rPr lang="ru-RU" sz="21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 </a:t>
            </a:r>
            <a:endParaRPr lang="ru-RU" sz="21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 приведённом списке верные суждения о факторах производства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Труд как фактор производства представлен всем наемными работниками и оборудованием, которое используется для создание товаров и услуг.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Земля как фактор производства отражает влияние природных условий на производственные процессы, использование в производстве природных источников сырья и энергии, полезных ископаемых, земельных и водных ресурсов, воздушного бассейна, природной флоры и фауны.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Материальный капитал воплощён в зданиях, оборудовании, сырье и иных производственных фондах, которые прямо или косвенно способствуют осуществлению процесса производства.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Факторы производства — это основные компоненты, используемые в процессе производства продукции, работ, услуг.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В результате труда происходит формирование дохода персонала — ренты.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340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none" spc="0" dirty="0">
                <a:solidFill>
                  <a:srgbClr val="FF0000"/>
                </a:solidFill>
                <a:latin typeface="Arial"/>
              </a:rPr>
              <a:t>(повторение + задание)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772744"/>
          </a:xfrm>
        </p:spPr>
        <p:txBody>
          <a:bodyPr/>
          <a:lstStyle/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№2  </a:t>
            </a:r>
            <a:r>
              <a:rPr lang="ru-RU" sz="1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</a:t>
            </a:r>
            <a:r>
              <a:rPr lang="ru-RU" sz="15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redir=1</a:t>
            </a:r>
          </a:p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 </a:t>
            </a:r>
            <a:endParaRPr lang="ru-RU" sz="1500" u="sng" dirty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Установите соответствие между характеристиками и факторами производства: к каждой позиции, данной в первом столбце, подберите соответствующую позицию из второго столбца.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020886"/>
              </p:ext>
            </p:extLst>
          </p:nvPr>
        </p:nvGraphicFramePr>
        <p:xfrm>
          <a:off x="747712" y="3153378"/>
          <a:ext cx="7038975" cy="3342132"/>
        </p:xfrm>
        <a:graphic>
          <a:graphicData uri="http://schemas.openxmlformats.org/drawingml/2006/table">
            <a:tbl>
              <a:tblPr firstRow="1" firstCol="1" bandRow="1"/>
              <a:tblGrid>
                <a:gridCol w="5264448"/>
                <a:gridCol w="288627"/>
                <a:gridCol w="14859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ХАРАКТЕРНЫЕ ЧЕРТЫ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ФАКТОРЫ ПРОИЗВОДСТВА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А) все виды природных ресурсов, имеющихся на планете и пригодных для производства жизненных благ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Б) деятельность людей по производству товаров и услуг путём использования профессиональных навыков и опыта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В) факторный доход – заработная плата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Г) здания и сооружения, оборудование, инфраструктура и др.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Д) факторный доход – рента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1) труд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2) земля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3) капитал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9549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none" spc="0" dirty="0">
                <a:solidFill>
                  <a:srgbClr val="FF0000"/>
                </a:solidFill>
                <a:latin typeface="Arial"/>
              </a:rPr>
              <a:t>(повторение + задание)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№3  </a:t>
            </a:r>
            <a:r>
              <a:rPr lang="ru-RU" sz="1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Привлекая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обществоведческие знания, составьте краткое (из 5–7 предложений) сообщение об экономике фирмы, используя все приведённые ниже понятия.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Производство, ресурсы, факторы производства, нематериальные блага, специализация, производительность труда.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68399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Изучение нового материала</a:t>
            </a:r>
            <a:br>
              <a:rPr lang="ru-RU" dirty="0" smtClean="0"/>
            </a:br>
            <a:r>
              <a:rPr lang="ru-RU" sz="21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Роль предпринимательства в экономике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7620000" cy="1964431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u="sng" dirty="0" smtClean="0">
                <a:solidFill>
                  <a:srgbClr val="FF0000"/>
                </a:solidFill>
              </a:rPr>
              <a:t>Предпринимательство</a:t>
            </a:r>
            <a:r>
              <a:rPr lang="ru-RU" dirty="0" smtClean="0"/>
              <a:t> – самостоятельная, инициативная деятельность людей, осуществляемая на свой риск, под свою ответственность и направленная на получение прибыли.</a:t>
            </a:r>
          </a:p>
          <a:p>
            <a:pPr algn="just"/>
            <a:r>
              <a:rPr lang="ru-RU" dirty="0" smtClean="0"/>
              <a:t>Право каждого на «свободное использование своих способностей и имущества для предпринимательской и иной не запрещённой законом деятельности» закреплено </a:t>
            </a:r>
            <a:r>
              <a:rPr lang="ru-RU" u="sng" dirty="0" smtClean="0">
                <a:solidFill>
                  <a:srgbClr val="FF0000"/>
                </a:solidFill>
              </a:rPr>
              <a:t>статьёй 34 Конституции РФ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Предпринимательская деятельность осуществляется гражданами, достигшими </a:t>
            </a:r>
            <a:r>
              <a:rPr lang="ru-RU" dirty="0" smtClean="0">
                <a:solidFill>
                  <a:srgbClr val="FF0000"/>
                </a:solidFill>
              </a:rPr>
              <a:t>возраста 18 лет</a:t>
            </a:r>
            <a:r>
              <a:rPr lang="ru-RU" dirty="0" smtClean="0"/>
              <a:t>, на свой </a:t>
            </a:r>
            <a:r>
              <a:rPr lang="ru-RU" dirty="0" smtClean="0">
                <a:solidFill>
                  <a:srgbClr val="FF0000"/>
                </a:solidFill>
              </a:rPr>
              <a:t>риск</a:t>
            </a:r>
            <a:r>
              <a:rPr lang="ru-RU" dirty="0" smtClean="0"/>
              <a:t> и под </a:t>
            </a:r>
            <a:r>
              <a:rPr lang="ru-RU" dirty="0" smtClean="0">
                <a:solidFill>
                  <a:srgbClr val="FF0000"/>
                </a:solidFill>
              </a:rPr>
              <a:t>имущественную ответственность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Многие учёные экономисты называют в качестве отличительных признаков предпринимательства следующие: </a:t>
            </a:r>
            <a:r>
              <a:rPr lang="ru-RU" dirty="0" smtClean="0">
                <a:solidFill>
                  <a:srgbClr val="FF0000"/>
                </a:solidFill>
              </a:rPr>
              <a:t>хозяйственное новаторство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экономическую свободу участников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инициативу и поиск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3672408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392488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67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200" dirty="0" smtClean="0"/>
              <a:t>Дорогие ребята, мы с вами  продолжаем изучать главу </a:t>
            </a:r>
            <a:r>
              <a:rPr lang="en-US" sz="1200" dirty="0" smtClean="0"/>
              <a:t>IV</a:t>
            </a:r>
            <a:r>
              <a:rPr lang="ru-RU" sz="1200" dirty="0" smtClean="0"/>
              <a:t> «Экономика». с данной темой мы знакомы с 7 класса. В начале работы с слайдовой презентацией напишите в тетрадях тему и цель урока: изучение особенностей </a:t>
            </a:r>
            <a:r>
              <a:rPr lang="ru-RU" sz="1200" dirty="0" smtClean="0"/>
              <a:t>предпринимательской деятельности. </a:t>
            </a:r>
            <a:r>
              <a:rPr lang="ru-RU" sz="1200" dirty="0" smtClean="0"/>
              <a:t>Оформление в тетрадях</a:t>
            </a:r>
            <a:r>
              <a:rPr lang="ru-RU" sz="1200" dirty="0">
                <a:solidFill>
                  <a:srgbClr val="D1282E"/>
                </a:solidFill>
              </a:rPr>
              <a:t> </a:t>
            </a:r>
            <a:r>
              <a:rPr lang="ru-RU" sz="1200" dirty="0" smtClean="0">
                <a:solidFill>
                  <a:srgbClr val="D1282E"/>
                </a:solidFill>
              </a:rPr>
              <a:t>продолжаем:</a:t>
            </a:r>
            <a:r>
              <a:rPr lang="ru-RU" sz="1200" dirty="0" smtClean="0"/>
              <a:t> свой план по презентации и запись выводов, терминологии. Выполнение д/з и работа на сайте решу </a:t>
            </a:r>
            <a:r>
              <a:rPr lang="ru-RU" sz="1200" dirty="0" err="1" smtClean="0"/>
              <a:t>впр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algn="just">
              <a:buFont typeface="Arial" pitchFamily="34" charset="0"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Повторение ранее изученного материала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</a:rPr>
              <a:t>Типы экономических систем (повторение + задание)</a:t>
            </a:r>
          </a:p>
          <a:p>
            <a:pPr algn="just"/>
            <a:r>
              <a:rPr lang="ru-RU" dirty="0" smtClean="0"/>
              <a:t>Мы с Вами изучили, что развитие общества показало возможность существования вариантов организации экономической жизни. Они получили название </a:t>
            </a:r>
            <a:r>
              <a:rPr lang="ru-RU" u="sng" dirty="0" smtClean="0"/>
              <a:t>экономических систем.</a:t>
            </a:r>
          </a:p>
          <a:p>
            <a:pPr algn="just"/>
            <a:r>
              <a:rPr lang="ru-RU" u="sng" dirty="0" smtClean="0"/>
              <a:t>Что такое экономическая система?</a:t>
            </a:r>
          </a:p>
          <a:p>
            <a:pPr algn="just"/>
            <a:r>
              <a:rPr lang="ru-RU" dirty="0" smtClean="0"/>
              <a:t>Экономическая система – это совокупность организационных способов согласования экономической деятельности людей для разрешения вопросов: что, как и для кого производить?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1383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496944" cy="5112568"/>
          </a:xfrm>
        </p:spPr>
        <p:txBody>
          <a:bodyPr>
            <a:normAutofit fontScale="92500"/>
          </a:bodyPr>
          <a:lstStyle/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1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Задание 1 </a:t>
            </a:r>
            <a:r>
              <a:rPr lang="ru-RU" sz="2100" u="sng" dirty="0">
                <a:solidFill>
                  <a:srgbClr val="0000FF"/>
                </a:solidFill>
                <a:latin typeface="+mj-lt"/>
                <a:ea typeface="Calibri"/>
                <a:cs typeface="Times New Roman"/>
                <a:hlinkClick r:id="rId2"/>
              </a:rPr>
              <a:t>https://soc8-vpr.sdamgia.ru/?redir=1 </a:t>
            </a:r>
            <a:endParaRPr lang="ru-RU" sz="2100" u="sng" dirty="0">
              <a:solidFill>
                <a:srgbClr val="0000FF"/>
              </a:solidFill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1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Крупный </a:t>
            </a:r>
            <a:r>
              <a:rPr lang="ru-RU" sz="2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предприниматель вложил деньги в избирательную кампанию кандидата на должность губернатора, который обещал улучшить инвестиционный климат в регионе. Взаимосвязь каких сфер общественной жизни иллюстрирует данный пример? Поясните свой ответ.</a:t>
            </a:r>
            <a:endParaRPr lang="ru-RU" sz="2100" dirty="0">
              <a:latin typeface="+mj-lt"/>
              <a:ea typeface="Calibri"/>
              <a:cs typeface="Times New Roman"/>
            </a:endParaRPr>
          </a:p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Задание </a:t>
            </a:r>
            <a:r>
              <a:rPr lang="ru-RU" sz="21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2 </a:t>
            </a:r>
            <a:r>
              <a:rPr lang="ru-RU" sz="2100" u="sng" dirty="0">
                <a:solidFill>
                  <a:srgbClr val="0000FF"/>
                </a:solidFill>
                <a:latin typeface="+mj-lt"/>
                <a:ea typeface="Calibri"/>
                <a:cs typeface="Times New Roman"/>
                <a:hlinkClick r:id="rId2"/>
              </a:rPr>
              <a:t>https://soc8-vpr.sdamgia.ru/?redir=1 </a:t>
            </a:r>
            <a:endParaRPr lang="ru-RU" sz="2100" u="sng" dirty="0">
              <a:solidFill>
                <a:srgbClr val="0000FF"/>
              </a:solidFill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1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Предприниматель </a:t>
            </a:r>
            <a:r>
              <a:rPr lang="ru-RU" sz="2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оказывает финансовую помощь Дому ветеранов. Взаимосвязь каких сфер общественной жизни иллюстрирует данный пример? Поясните свой ответ</a:t>
            </a:r>
            <a:r>
              <a:rPr lang="ru-RU" sz="21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.</a:t>
            </a:r>
          </a:p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Задание </a:t>
            </a:r>
            <a:r>
              <a:rPr lang="ru-RU" sz="21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3 </a:t>
            </a:r>
            <a:r>
              <a:rPr lang="ru-RU" sz="2100" u="sng" dirty="0">
                <a:solidFill>
                  <a:srgbClr val="0000FF"/>
                </a:solidFill>
                <a:latin typeface="+mj-lt"/>
                <a:ea typeface="Calibri"/>
                <a:cs typeface="Times New Roman"/>
                <a:hlinkClick r:id="rId2"/>
              </a:rPr>
              <a:t>https://soc8-vpr.sdamgia.ru/?redir=1 </a:t>
            </a:r>
            <a:endParaRPr lang="ru-RU" sz="2100" u="sng" dirty="0">
              <a:solidFill>
                <a:srgbClr val="0000FF"/>
              </a:solidFill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1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При </a:t>
            </a:r>
            <a:r>
              <a:rPr lang="ru-RU" sz="2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описании какой сферы общества используются слова «предприниматель», «деньги»? Поясните свой ответ.</a:t>
            </a:r>
            <a:endParaRPr lang="ru-RU" sz="2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2517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476082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9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Цели фирмы и её основные организационно-правовые </a:t>
            </a:r>
            <a:r>
              <a:rPr lang="ru-RU" sz="19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формы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Деятельность предпринимателей осуществляется в различных организационных формах, но основной из них является фирма (предприятие)</a:t>
            </a:r>
          </a:p>
          <a:p>
            <a:pPr algn="just"/>
            <a:r>
              <a:rPr lang="ru-RU" u="sng" dirty="0" smtClean="0">
                <a:solidFill>
                  <a:srgbClr val="FF0000"/>
                </a:solidFill>
              </a:rPr>
              <a:t>Фирма</a:t>
            </a:r>
            <a:r>
              <a:rPr lang="ru-RU" dirty="0" smtClean="0"/>
              <a:t> – коммерческая организация, приобретающая факторы  производства с целью создания и продажи благ и получения на этой основе прибыли.</a:t>
            </a:r>
          </a:p>
          <a:p>
            <a:pPr algn="just"/>
            <a:r>
              <a:rPr lang="ru-RU" u="sng" dirty="0" smtClean="0">
                <a:solidFill>
                  <a:srgbClr val="FF0000"/>
                </a:solidFill>
              </a:rPr>
              <a:t>Цель фирмы </a:t>
            </a:r>
            <a:r>
              <a:rPr lang="ru-RU" dirty="0" smtClean="0"/>
              <a:t>– получение прибыли и её максимизация через удовлетворение потребности общества в необходимых товарах и услугах.</a:t>
            </a:r>
          </a:p>
          <a:p>
            <a:pPr algn="just"/>
            <a:r>
              <a:rPr lang="ru-RU" dirty="0" smtClean="0"/>
              <a:t>Таким образом, фирмы создаются, чтобы рационально соединить факторы производства для создания нужных обществу благ и заработать прибыль владельцу.</a:t>
            </a:r>
          </a:p>
          <a:p>
            <a:pPr algn="just"/>
            <a:r>
              <a:rPr lang="ru-RU" dirty="0" smtClean="0"/>
              <a:t>Рыночное предпринимательство строится на </a:t>
            </a:r>
            <a:r>
              <a:rPr lang="ru-RU" dirty="0" smtClean="0">
                <a:solidFill>
                  <a:srgbClr val="FF0000"/>
                </a:solidFill>
              </a:rPr>
              <a:t>трёх китах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FF0000"/>
                </a:solidFill>
              </a:rPr>
              <a:t>индивидуальном частном предприятии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хозяйственном товариществе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0000"/>
                </a:solidFill>
              </a:rPr>
              <a:t>акционерном обществе</a:t>
            </a:r>
            <a:r>
              <a:rPr lang="ru-RU" dirty="0" smtClean="0"/>
              <a:t>. (СМ. на следующем слайде)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4599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42805"/>
            <a:ext cx="4601430" cy="34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810125" cy="344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096" y="188640"/>
            <a:ext cx="2664296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B0F0"/>
                </a:solidFill>
                <a:latin typeface="Tahoma"/>
              </a:rPr>
              <a:t>индивидуальное </a:t>
            </a:r>
            <a:r>
              <a:rPr lang="ru-RU" sz="1400" b="1" dirty="0" smtClean="0">
                <a:solidFill>
                  <a:srgbClr val="00B0F0"/>
                </a:solidFill>
                <a:latin typeface="Tahoma"/>
              </a:rPr>
              <a:t>частное предприятие </a:t>
            </a:r>
            <a:r>
              <a:rPr lang="ru-RU" sz="1400" b="1" dirty="0">
                <a:solidFill>
                  <a:srgbClr val="404040"/>
                </a:solidFill>
                <a:latin typeface="Tahoma"/>
              </a:rPr>
              <a:t>- фирма, принадлежащая одному человеку, который полностью отвечает по обязательствам фирмы</a:t>
            </a:r>
            <a:endParaRPr lang="ru-RU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1700808"/>
            <a:ext cx="3384376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B0F0"/>
                </a:solidFill>
                <a:latin typeface="PT Sans"/>
              </a:rPr>
              <a:t>Товарищество или партнерство</a:t>
            </a:r>
          </a:p>
          <a:p>
            <a:pPr algn="just"/>
            <a:r>
              <a:rPr lang="ru-RU" sz="1400" b="1" dirty="0">
                <a:solidFill>
                  <a:srgbClr val="000000"/>
                </a:solidFill>
                <a:latin typeface="PT Sans"/>
              </a:rPr>
              <a:t>Бизнес, которым владеют два и более человек. Они принимают совместные решения и несут личную имущественную ответственность за ведение дела.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3933056"/>
            <a:ext cx="3392107" cy="2585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solidFill>
                  <a:srgbClr val="00B0F0"/>
                </a:solidFill>
                <a:latin typeface="PT Sans"/>
              </a:rPr>
              <a:t>Акционерное общество  </a:t>
            </a:r>
            <a:r>
              <a:rPr lang="ru-RU" sz="1200" b="1" dirty="0">
                <a:solidFill>
                  <a:srgbClr val="000000"/>
                </a:solidFill>
                <a:latin typeface="PT Sans"/>
              </a:rPr>
              <a:t>— хозяйственная организация, созданная на основе объединения денежных средств посредством продажи акций (акция — это ценная бумага, свидетельствующая о вложении капитала в акционерное общество и подтверждающая право на получение части его прибыли). Совладельцами являются держатели акций (акционеры), которые несут риск убытков из-за деятельности общества только в пределах стоимости принадлежащих им акций</a:t>
            </a:r>
            <a:r>
              <a:rPr lang="ru-RU" b="1" dirty="0">
                <a:solidFill>
                  <a:srgbClr val="000000"/>
                </a:solidFill>
                <a:latin typeface="PT Sans"/>
              </a:rPr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386059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900" dirty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2900" dirty="0">
                <a:solidFill>
                  <a:srgbClr val="D1282E"/>
                </a:solidFill>
              </a:rPr>
            </a:br>
            <a:r>
              <a:rPr lang="ru-RU" sz="21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Малое предпринимательство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Малое предприятие </a:t>
            </a:r>
            <a:r>
              <a:rPr lang="ru-RU" dirty="0" smtClean="0"/>
              <a:t>– это предприятие любой формы собственности, характеризуемое ограниченным числом работников и незначительным объёмом выпускаемой продукции.</a:t>
            </a:r>
          </a:p>
          <a:p>
            <a:pPr algn="just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48"/>
          <a:stretch/>
        </p:blipFill>
        <p:spPr bwMode="auto">
          <a:xfrm>
            <a:off x="395536" y="3212976"/>
            <a:ext cx="4876800" cy="298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08800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900" dirty="0">
                <a:solidFill>
                  <a:srgbClr val="000000"/>
                </a:solidFill>
                <a:latin typeface="Arial Black"/>
                <a:ea typeface="Times New Roman"/>
                <a:cs typeface="Times New Roman"/>
              </a:rPr>
              <a:t>Задание </a:t>
            </a:r>
            <a:r>
              <a:rPr lang="ru-RU" sz="1900" dirty="0" smtClean="0">
                <a:solidFill>
                  <a:srgbClr val="000000"/>
                </a:solidFill>
                <a:latin typeface="Arial Black"/>
                <a:ea typeface="Times New Roman"/>
                <a:cs typeface="Times New Roman"/>
              </a:rPr>
              <a:t>4 (</a:t>
            </a:r>
            <a:r>
              <a:rPr lang="ru-RU" sz="1900" dirty="0" err="1" smtClean="0">
                <a:solidFill>
                  <a:srgbClr val="000000"/>
                </a:solidFill>
                <a:latin typeface="Arial Black"/>
                <a:ea typeface="Times New Roman"/>
                <a:cs typeface="Times New Roman"/>
              </a:rPr>
              <a:t>См.учебник</a:t>
            </a:r>
            <a:r>
              <a:rPr lang="ru-RU" sz="1900" dirty="0" smtClean="0">
                <a:solidFill>
                  <a:srgbClr val="000000"/>
                </a:solidFill>
                <a:latin typeface="Arial Black"/>
                <a:ea typeface="Times New Roman"/>
                <a:cs typeface="Times New Roman"/>
              </a:rPr>
              <a:t>, стр.192)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00000"/>
                </a:solidFill>
                <a:latin typeface="+mj-lt"/>
                <a:cs typeface="Times New Roman"/>
              </a:rPr>
              <a:t>В чём преимущества и недостатки основных организационно-правовых форм предпринимательства?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00000"/>
                </a:solidFill>
                <a:latin typeface="+mj-lt"/>
                <a:cs typeface="Times New Roman"/>
              </a:rPr>
              <a:t>Какова роль малых предприятий в экономике?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На что, по-твоему, может опираться мораль в бизнесе: на воспитание, религию, совесть, ответственность? Какие моральные качества предпринимателя ты считаешь наиболее важными? Объясни почему?</a:t>
            </a:r>
            <a:endParaRPr lang="ru-RU" sz="1900" dirty="0">
              <a:solidFill>
                <a:srgbClr val="000000"/>
              </a:solidFill>
              <a:latin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78839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pic>
        <p:nvPicPr>
          <p:cNvPr id="3074" name="Picture 2" descr="C:\Users\ё\Pictures\Screenshots\Снимок экрана (103)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" t="2973" r="7735" b="7266"/>
          <a:stretch/>
        </p:blipFill>
        <p:spPr bwMode="auto">
          <a:xfrm>
            <a:off x="179512" y="2757121"/>
            <a:ext cx="4499904" cy="262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556792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Дорогие ребята! Для эффективной подготовки и понимания материала рекомендую </a:t>
            </a:r>
            <a:r>
              <a:rPr lang="ru-RU" b="1" dirty="0" smtClean="0"/>
              <a:t>для повторения прослушать </a:t>
            </a:r>
            <a:r>
              <a:rPr lang="ru-RU" b="1" dirty="0" smtClean="0"/>
              <a:t>на сайте Российская электронная школа Урок 13 «Рыночная экономика», а также решать задания на сайте Решу ВПР.</a:t>
            </a:r>
            <a:endParaRPr lang="ru-RU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43818"/>
            <a:ext cx="306070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5715940" y="4498168"/>
            <a:ext cx="2268537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6081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Литература и интернет сайты для подготовки </a:t>
            </a:r>
            <a:r>
              <a:rPr lang="ru-RU" dirty="0" err="1" smtClean="0"/>
              <a:t>дз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Учебник: Обществознание.  8 класс: учеб. для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Организации / </a:t>
            </a:r>
            <a:r>
              <a:rPr lang="ru-RU" dirty="0" err="1" smtClean="0"/>
              <a:t>Л.Н.Боголюбова</a:t>
            </a:r>
            <a:r>
              <a:rPr lang="ru-RU" dirty="0" smtClean="0"/>
              <a:t>, </a:t>
            </a:r>
            <a:r>
              <a:rPr lang="ru-RU" dirty="0" err="1" smtClean="0"/>
              <a:t>Н.И.Городецкая</a:t>
            </a:r>
            <a:r>
              <a:rPr lang="ru-RU" dirty="0" smtClean="0"/>
              <a:t>, Л.Ф. Иванова и др. ; под ред. </a:t>
            </a:r>
            <a:r>
              <a:rPr lang="ru-RU" dirty="0" err="1" smtClean="0">
                <a:solidFill>
                  <a:prstClr val="black"/>
                </a:solidFill>
              </a:rPr>
              <a:t>Л.Н.Боголюбова</a:t>
            </a:r>
            <a:r>
              <a:rPr lang="ru-RU" dirty="0" smtClean="0">
                <a:solidFill>
                  <a:prstClr val="black"/>
                </a:solidFill>
              </a:rPr>
              <a:t>. – 6-е изд. – М.: Просвещение, 2018. </a:t>
            </a:r>
            <a:r>
              <a:rPr lang="ru-RU" dirty="0" smtClean="0">
                <a:solidFill>
                  <a:prstClr val="black"/>
                </a:solidFill>
              </a:rPr>
              <a:t>С.184</a:t>
            </a:r>
            <a:endParaRPr lang="ru-RU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РЕШУ ВПР Обществознание // 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https</a:t>
            </a:r>
            <a:r>
              <a:rPr lang="ru-RU" sz="1800" u="sng" dirty="0">
                <a:solidFill>
                  <a:srgbClr val="0000FF"/>
                </a:solidFill>
                <a:ea typeface="Calibri"/>
                <a:cs typeface="Times New Roman"/>
              </a:rPr>
              <a:t>://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so c8-vpr.sdamgia.ru</a:t>
            </a:r>
          </a:p>
          <a:p>
            <a:pPr marL="0" indent="0">
              <a:buNone/>
            </a:pPr>
            <a:endParaRPr lang="ru-RU" sz="1800" u="sng" dirty="0">
              <a:solidFill>
                <a:srgbClr val="0000FF"/>
              </a:solidFill>
              <a:cs typeface="Times New Roman"/>
            </a:endParaRPr>
          </a:p>
          <a:p>
            <a:r>
              <a:rPr lang="ru-RU" sz="1800" dirty="0">
                <a:solidFill>
                  <a:prstClr val="black"/>
                </a:solidFill>
              </a:rPr>
              <a:t>РОССИЙСКАЯ ЭЛЕКТРОННАЯ </a:t>
            </a:r>
            <a:r>
              <a:rPr lang="ru-RU" sz="1800" dirty="0" smtClean="0">
                <a:solidFill>
                  <a:prstClr val="black"/>
                </a:solidFill>
              </a:rPr>
              <a:t>ШКОЛА //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resh.edu.ru</a:t>
            </a:r>
            <a:r>
              <a:rPr lang="ru-RU" sz="1800" dirty="0" smtClean="0"/>
              <a:t>  </a:t>
            </a:r>
          </a:p>
          <a:p>
            <a:endParaRPr lang="ru-RU" sz="1800" dirty="0"/>
          </a:p>
          <a:p>
            <a:r>
              <a:rPr lang="ru-RU" sz="1800" dirty="0" smtClean="0"/>
              <a:t>Данная презентация «Рыночная экономика» // 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Социальная сеть </a:t>
            </a:r>
            <a:r>
              <a:rPr lang="ru-RU" sz="1800" b="0" dirty="0" smtClean="0">
                <a:solidFill>
                  <a:srgbClr val="27638C"/>
                </a:solidFill>
                <a:latin typeface="Myriad Pro"/>
                <a:hlinkClick r:id="rId3" tooltip="На главную"/>
              </a:rPr>
              <a:t>работников образования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 nsportal.ru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31391461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журнала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1400" b="0" dirty="0" smtClean="0">
                <a:solidFill>
                  <a:srgbClr val="222222"/>
                </a:solidFill>
              </a:rPr>
              <a:t>Материалы </a:t>
            </a:r>
            <a:r>
              <a:rPr lang="ru-RU" sz="1400" b="0" dirty="0">
                <a:solidFill>
                  <a:srgbClr val="222222"/>
                </a:solidFill>
              </a:rPr>
              <a:t>по </a:t>
            </a:r>
            <a:r>
              <a:rPr lang="ru-RU" sz="1400" b="0" dirty="0" smtClean="0">
                <a:solidFill>
                  <a:srgbClr val="222222"/>
                </a:solidFill>
              </a:rPr>
              <a:t>теме для повторения: </a:t>
            </a:r>
            <a:r>
              <a:rPr lang="ru-RU" sz="1400" b="0" dirty="0">
                <a:solidFill>
                  <a:srgbClr val="222222"/>
                </a:solidFill>
              </a:rPr>
              <a:t>Урок </a:t>
            </a:r>
            <a:r>
              <a:rPr lang="ru-RU" sz="1400" b="0" dirty="0" smtClean="0">
                <a:solidFill>
                  <a:srgbClr val="000000"/>
                </a:solidFill>
              </a:rPr>
              <a:t>13</a:t>
            </a:r>
            <a:r>
              <a:rPr lang="ru-RU" sz="1400" b="0" dirty="0" smtClean="0">
                <a:solidFill>
                  <a:srgbClr val="222222"/>
                </a:solidFill>
              </a:rPr>
              <a:t> </a:t>
            </a:r>
            <a:r>
              <a:rPr lang="ru-RU" sz="1400" b="0" dirty="0">
                <a:solidFill>
                  <a:srgbClr val="222222"/>
                </a:solidFill>
              </a:rPr>
              <a:t>РЭШ </a:t>
            </a:r>
            <a:r>
              <a:rPr lang="ru-RU" sz="1400" b="0" dirty="0">
                <a:solidFill>
                  <a:srgbClr val="222222"/>
                </a:solidFill>
                <a:hlinkClick r:id="rId2"/>
              </a:rPr>
              <a:t>https://resh.edu.ru</a:t>
            </a:r>
            <a:r>
              <a:rPr lang="ru-RU" sz="1400" b="0" dirty="0">
                <a:solidFill>
                  <a:srgbClr val="222222"/>
                </a:solidFill>
              </a:rPr>
              <a:t>; материалы к уроку на </a:t>
            </a:r>
            <a:r>
              <a:rPr lang="en-US" sz="1400" dirty="0">
                <a:solidFill>
                  <a:srgbClr val="000000"/>
                </a:solidFill>
                <a:hlinkClick r:id="rId3"/>
              </a:rPr>
              <a:t>https://nsportal.ru/safaraleeva-yuliya-urazmuhametovna</a:t>
            </a:r>
            <a:r>
              <a:rPr lang="ru-RU" sz="1400" b="0" dirty="0">
                <a:solidFill>
                  <a:srgbClr val="222222"/>
                </a:solidFill>
              </a:rPr>
              <a:t>; §</a:t>
            </a:r>
            <a:r>
              <a:rPr lang="ru-RU" sz="1400" b="0" dirty="0">
                <a:solidFill>
                  <a:srgbClr val="000000"/>
                </a:solidFill>
              </a:rPr>
              <a:t> </a:t>
            </a:r>
            <a:r>
              <a:rPr lang="ru-RU" sz="1400" b="0" dirty="0" smtClean="0">
                <a:solidFill>
                  <a:srgbClr val="000000"/>
                </a:solidFill>
              </a:rPr>
              <a:t>22, </a:t>
            </a:r>
            <a:r>
              <a:rPr lang="ru-RU" sz="1400" b="0" dirty="0">
                <a:solidFill>
                  <a:srgbClr val="000000"/>
                </a:solidFill>
              </a:rPr>
              <a:t>С. </a:t>
            </a:r>
            <a:r>
              <a:rPr lang="ru-RU" sz="1400" b="0" dirty="0" smtClean="0">
                <a:solidFill>
                  <a:srgbClr val="000000"/>
                </a:solidFill>
              </a:rPr>
              <a:t>184  </a:t>
            </a:r>
            <a:r>
              <a:rPr lang="ru-RU" sz="1400" b="0" dirty="0">
                <a:solidFill>
                  <a:srgbClr val="222222"/>
                </a:solidFill>
              </a:rPr>
              <a:t>в учебнике; Д/З Работа над проектом</a:t>
            </a:r>
            <a:endParaRPr lang="ru-RU" sz="1400" b="0" dirty="0">
              <a:solidFill>
                <a:srgbClr val="000000"/>
              </a:solidFill>
              <a:ea typeface="Times New Roman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2141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131024" cy="1371600"/>
          </a:xfrm>
        </p:spPr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Типы экономических систем</a:t>
            </a:r>
            <a:br>
              <a:rPr lang="ru-RU" dirty="0" smtClean="0"/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/>
              <a:t>Задание №1 </a:t>
            </a:r>
            <a:r>
              <a:rPr lang="ru-RU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://soc8-vpr.sdamgia.ru/?redir=1</a:t>
            </a:r>
            <a:r>
              <a:rPr lang="ru-RU" dirty="0" smtClean="0"/>
              <a:t>: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в приведённом списке верные суждения об экономических системах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К признакам командной экономической системы относится директивное ценообразование.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При командной экономической системе полностью отсутствует частная собственность.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При традиционной экономической системе экономические роли членов общества определяются наследственностью и сословной принадлежностью.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Решения о производстве, распределении, обмене и потреблении материальных благ и услуг в обществе в рамках командной экономической системы принимаются государством.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Основой традиционной экономики выступает свободная конкуренция.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67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419056" cy="1371600"/>
          </a:xfrm>
        </p:spPr>
        <p:txBody>
          <a:bodyPr>
            <a:normAutofit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Типы экономических </a:t>
            </a:r>
            <a:r>
              <a:rPr lang="ru-RU" sz="3200" dirty="0" smtClean="0">
                <a:solidFill>
                  <a:srgbClr val="D1282E"/>
                </a:solidFill>
              </a:rPr>
              <a:t>систем</a:t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000000"/>
                </a:solidFill>
              </a:rPr>
              <a:t>Задание №2 </a:t>
            </a:r>
            <a:r>
              <a:rPr lang="ru-RU" sz="16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://soc8-vpr.sdamgia.ru/?redir=1</a:t>
            </a:r>
            <a:r>
              <a:rPr lang="ru-RU" sz="1600" dirty="0" smtClean="0">
                <a:solidFill>
                  <a:srgbClr val="000000"/>
                </a:solidFill>
              </a:rPr>
              <a:t>: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88" y="2204864"/>
            <a:ext cx="834063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959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Главные вопросы экономики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>
                <a:solidFill>
                  <a:srgbClr val="000000"/>
                </a:solidFill>
              </a:rPr>
              <a:t>Главные вопросы экономики (повторение + задание)</a:t>
            </a:r>
          </a:p>
          <a:p>
            <a:pPr algn="just"/>
            <a:r>
              <a:rPr lang="ru-RU" dirty="0" smtClean="0"/>
              <a:t>Ограниченность экономических ресурсов на планете порождают необходимость решения человеком проблемы их рационального использования и распределения.</a:t>
            </a:r>
          </a:p>
          <a:p>
            <a:pPr algn="just"/>
            <a:r>
              <a:rPr lang="ru-RU" dirty="0" smtClean="0"/>
              <a:t>Поэтому любое общество, независимо от уровня благосостояния, должно уметь определить, какие товары, как и для кого производить.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Главные вопросы экономики: </a:t>
            </a:r>
            <a:r>
              <a:rPr lang="ru-RU" u="sng" dirty="0" smtClean="0"/>
              <a:t>Что производить? Как производить? Для кого производить?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76607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275040" cy="1371600"/>
          </a:xfrm>
        </p:spPr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>
                <a:solidFill>
                  <a:srgbClr val="D1282E"/>
                </a:solidFill>
              </a:rPr>
              <a:t>Главные вопросы </a:t>
            </a:r>
            <a:r>
              <a:rPr lang="ru-RU" dirty="0" smtClean="0">
                <a:solidFill>
                  <a:srgbClr val="D1282E"/>
                </a:solidFill>
              </a:rPr>
              <a:t>экономики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sz="1600" dirty="0">
                <a:solidFill>
                  <a:srgbClr val="000000"/>
                </a:solidFill>
              </a:rPr>
              <a:t>Задание №2 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600" dirty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Американскому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экономисту, лауреату Нобелевской премии по экономике Полу </a:t>
            </a:r>
            <a:r>
              <a:rPr lang="ru-RU" dirty="0" err="1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Самуэльсону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принадлежит следующее высказывание: «Вопросы: что? как? и для кого? производить не составляли бы проблемы, если бы ресурсы не были ограничены».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1. Как Вы понимаете смысл фразы «ограниченность ресурсов»?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2. Дайте своё объяснение смысла высказывания.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3. Как Вы думаете, почему развитие бизнеса важно для экономики страны и развития общества?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968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формы собственности</a:t>
            </a:r>
            <a:br>
              <a:rPr lang="ru-RU" dirty="0" smtClean="0"/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rgbClr val="000000"/>
                </a:solidFill>
              </a:rPr>
              <a:t>Формы собственности (повторение + задание)</a:t>
            </a:r>
          </a:p>
          <a:p>
            <a:pPr algn="just"/>
            <a:r>
              <a:rPr lang="ru-RU" dirty="0" smtClean="0"/>
              <a:t>Субъектами права собственности, т.е. собственниками, в нашей стране могут быть граждане и юридические лица, государство и органы местного самоуправления.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Принято выделять  следующие виды собственности: </a:t>
            </a:r>
            <a:r>
              <a:rPr lang="ru-RU" u="sng" dirty="0" smtClean="0"/>
              <a:t>частную, государственную, муниципальную, общественных организаций.</a:t>
            </a:r>
          </a:p>
          <a:p>
            <a:pPr algn="just"/>
            <a:r>
              <a:rPr lang="ru-RU" dirty="0" smtClean="0"/>
              <a:t>Собственность как экономическая категория отражает между людьми по поводу владения, присвоения, распределения и использования объектов собственности.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320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>
                <a:solidFill>
                  <a:srgbClr val="D1282E"/>
                </a:solidFill>
              </a:rPr>
              <a:t>формы </a:t>
            </a:r>
            <a:r>
              <a:rPr lang="ru-RU" dirty="0" smtClean="0">
                <a:solidFill>
                  <a:srgbClr val="D1282E"/>
                </a:solidFill>
              </a:rPr>
              <a:t>собственности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№3 </a:t>
            </a:r>
            <a:r>
              <a:rPr lang="en-US" b="0" u="sng" dirty="0" smtClean="0">
                <a:solidFill>
                  <a:srgbClr val="3C4043"/>
                </a:solidFill>
                <a:latin typeface="arial"/>
                <a:hlinkClick r:id="rId2"/>
              </a:rPr>
              <a:t>soc-ege.sdamgia.ru </a:t>
            </a:r>
            <a:r>
              <a:rPr lang="en-US" b="0" u="sng" dirty="0">
                <a:solidFill>
                  <a:srgbClr val="3C4043"/>
                </a:solidFill>
                <a:latin typeface="arial"/>
                <a:hlinkClick r:id="rId2"/>
              </a:rPr>
              <a:t>› </a:t>
            </a:r>
            <a:r>
              <a:rPr lang="en-US" b="0" u="sng" dirty="0" smtClean="0">
                <a:solidFill>
                  <a:srgbClr val="3C4043"/>
                </a:solidFill>
                <a:latin typeface="arial"/>
                <a:hlinkClick r:id="rId2"/>
              </a:rPr>
              <a:t>problem</a:t>
            </a:r>
            <a:r>
              <a:rPr lang="ru-RU" b="0" u="sng" dirty="0" smtClean="0">
                <a:solidFill>
                  <a:srgbClr val="3C4043"/>
                </a:solidFill>
                <a:latin typeface="arial"/>
                <a:hlinkClick r:id="rId2"/>
              </a:rPr>
              <a:t>:</a:t>
            </a:r>
            <a:endParaRPr lang="en-US" b="0" u="sng" dirty="0">
              <a:solidFill>
                <a:srgbClr val="660099"/>
              </a:solidFill>
              <a:latin typeface="arial"/>
              <a:hlinkClick r:id="rId2"/>
            </a:endParaRPr>
          </a:p>
          <a:p>
            <a:r>
              <a:rPr lang="en-US" b="0" dirty="0">
                <a:solidFill>
                  <a:srgbClr val="3C4043"/>
                </a:solidFill>
                <a:latin typeface="arial"/>
              </a:rPr>
              <a:t/>
            </a:r>
            <a:br>
              <a:rPr lang="en-US" b="0" dirty="0">
                <a:solidFill>
                  <a:srgbClr val="3C4043"/>
                </a:solidFill>
                <a:latin typeface="arial"/>
              </a:rPr>
            </a:br>
            <a:r>
              <a:rPr lang="ru-RU" b="0" dirty="0" smtClean="0">
                <a:latin typeface="Verdana"/>
              </a:rPr>
              <a:t>Используя </a:t>
            </a:r>
            <a:r>
              <a:rPr lang="ru-RU" b="0" dirty="0">
                <a:latin typeface="Verdana"/>
              </a:rPr>
              <a:t>обществоведческие знания,</a:t>
            </a:r>
          </a:p>
          <a:p>
            <a:pPr algn="just"/>
            <a:r>
              <a:rPr lang="ru-RU" b="0" dirty="0">
                <a:latin typeface="Verdana"/>
              </a:rPr>
              <a:t>1) раскройте смысл понятия «собственность»;</a:t>
            </a:r>
          </a:p>
          <a:p>
            <a:pPr algn="just"/>
            <a:r>
              <a:rPr lang="ru-RU" b="0" dirty="0">
                <a:latin typeface="Verdana"/>
              </a:rPr>
              <a:t>2) составьте два предложения:</a:t>
            </a:r>
          </a:p>
          <a:p>
            <a:pPr algn="just"/>
            <a:r>
              <a:rPr lang="ru-RU" b="0" dirty="0">
                <a:latin typeface="Verdana"/>
              </a:rPr>
              <a:t>− одно предложение, содержащее информацию о правах собственника;</a:t>
            </a:r>
          </a:p>
          <a:p>
            <a:pPr algn="just"/>
            <a:r>
              <a:rPr lang="ru-RU" b="0" dirty="0">
                <a:latin typeface="Verdana"/>
              </a:rPr>
              <a:t>− одно предложение, содержащее информацию о формах собственности.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2905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360</TotalTime>
  <Words>2030</Words>
  <Application>Microsoft Office PowerPoint</Application>
  <PresentationFormat>Экран (4:3)</PresentationFormat>
  <Paragraphs>210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Главная</vt:lpstr>
      <vt:lpstr>Предпринима-тельская деятельность</vt:lpstr>
      <vt:lpstr>План урока:</vt:lpstr>
      <vt:lpstr>Дорогие ребята, мы с вами  продолжаем изучать главу IV «Экономика». с данной темой мы знакомы с 7 класса. В начале работы с слайдовой презентацией напишите в тетрадях тему и цель урока: изучение особенностей предпринимательской деятельности. Оформление в тетрадях продолжаем: свой план по презентации и запись выводов, терминологии. Выполнение д/з и работа на сайте решу впр.</vt:lpstr>
      <vt:lpstr>Типы экономических систем Повторение ранее изученного материала</vt:lpstr>
      <vt:lpstr>Типы экономических систем Повторение ранее изученного материала</vt:lpstr>
      <vt:lpstr>Главные вопросы экономики</vt:lpstr>
      <vt:lpstr>Главные вопросы экономики Повторение ранее изученного материала</vt:lpstr>
      <vt:lpstr>формы собственности Повторение ранее изученного материала</vt:lpstr>
      <vt:lpstr>формы собственности Повторение ранее изученного материала</vt:lpstr>
      <vt:lpstr>Рыночная экономика Повторение ранее изученного материала Рынок и условия его функционирования</vt:lpstr>
      <vt:lpstr>Рыночная экономика Повторение ранее изученного материала Рынок и условия его функционирования</vt:lpstr>
      <vt:lpstr>Рыночная экономика Повторение ранее изученного материала Конкуренция</vt:lpstr>
      <vt:lpstr>Рыночная экономика Повторение ранее изученного материала Конкуренция</vt:lpstr>
      <vt:lpstr>Рыночная экономика Повторение ранее изученного материала Спрос и предложение на рынке</vt:lpstr>
      <vt:lpstr>Рыночная экономика Повторение ранее изученного материала Спрос и предложение на рынке</vt:lpstr>
      <vt:lpstr>Рыночная экономика Повторение ранее изученного материала Рыночное равновесие</vt:lpstr>
      <vt:lpstr>(повторение + задание)</vt:lpstr>
      <vt:lpstr>(повторение + задание)</vt:lpstr>
      <vt:lpstr>(повторение + задание)</vt:lpstr>
      <vt:lpstr>(повторение + задание)</vt:lpstr>
      <vt:lpstr>производство Повторение ранее изученного материала   Главный источник экономических благ</vt:lpstr>
      <vt:lpstr>производство Повторение ранее изученного материала Товары и услуги</vt:lpstr>
      <vt:lpstr>производство Повторение ранее изученного материала Факторы производства</vt:lpstr>
      <vt:lpstr>производство Повторение ранее изученного материала  Факторы производства</vt:lpstr>
      <vt:lpstr>производство Повторение ранее изученного материала Разделение труда и специализация</vt:lpstr>
      <vt:lpstr>(повторение + задание)</vt:lpstr>
      <vt:lpstr>(повторение + задание)</vt:lpstr>
      <vt:lpstr>(повторение + задание)</vt:lpstr>
      <vt:lpstr>Изучение нового материала Роль предпринимательства в экономике</vt:lpstr>
      <vt:lpstr>Задания для  закрепления и рекомендации:</vt:lpstr>
      <vt:lpstr>Изучение нового материала Цели фирмы и её основные организационно-правовые формы</vt:lpstr>
      <vt:lpstr>Презентация PowerPoint</vt:lpstr>
      <vt:lpstr>Изучение нового материала Малое предпринимательство</vt:lpstr>
      <vt:lpstr>Задания для  закрепления и рекомендации:</vt:lpstr>
      <vt:lpstr>Задания для  закрепления и рекомендации:</vt:lpstr>
      <vt:lpstr>Литература и интернет сайты для подготовки дз</vt:lpstr>
      <vt:lpstr>Для журнала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РЫНОЧНАЯ ЭКОНОМИКА</dc:title>
  <dc:creator>ё</dc:creator>
  <cp:lastModifiedBy>ё</cp:lastModifiedBy>
  <cp:revision>49</cp:revision>
  <dcterms:created xsi:type="dcterms:W3CDTF">2020-03-28T16:09:44Z</dcterms:created>
  <dcterms:modified xsi:type="dcterms:W3CDTF">2020-04-11T08:14:39Z</dcterms:modified>
</cp:coreProperties>
</file>