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39" r:id="rId3"/>
    <p:sldId id="322" r:id="rId4"/>
    <p:sldId id="335" r:id="rId5"/>
    <p:sldId id="326" r:id="rId6"/>
    <p:sldId id="336" r:id="rId7"/>
    <p:sldId id="327" r:id="rId8"/>
    <p:sldId id="328" r:id="rId9"/>
    <p:sldId id="338" r:id="rId10"/>
    <p:sldId id="323" r:id="rId11"/>
    <p:sldId id="324" r:id="rId12"/>
    <p:sldId id="325" r:id="rId13"/>
    <p:sldId id="320" r:id="rId14"/>
    <p:sldId id="259" r:id="rId15"/>
    <p:sldId id="332" r:id="rId16"/>
    <p:sldId id="333" r:id="rId17"/>
    <p:sldId id="334" r:id="rId18"/>
    <p:sldId id="315" r:id="rId19"/>
    <p:sldId id="34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 autoAdjust="0"/>
    <p:restoredTop sz="95136" autoAdjust="0"/>
  </p:normalViewPr>
  <p:slideViewPr>
    <p:cSldViewPr>
      <p:cViewPr varScale="1">
        <p:scale>
          <a:sx n="107" d="100"/>
          <a:sy n="107" d="100"/>
        </p:scale>
        <p:origin x="-16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A16CC-5E03-44A1-90D2-F1ACFBCEDF6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88F7A-8894-4F79-94C0-16B87A2D8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3B5AB-6275-471F-96EF-113C247294C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45D55-7333-4866-8712-9479686AB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B7372-A250-4D61-9049-859A6E353EA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DE59-4BA6-4862-B6CD-AF1B263BD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EE840-B523-49A9-AAA1-40C0F992484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C4A4B-C3B5-4704-BAE9-762256FA7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8AA87-BFB6-469B-A6A6-4B19F438F48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B949B-0CD9-4A4E-B9A6-A3868E884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F716C-CA7C-4F80-9398-B9EA290563D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96F24-FE3F-4126-A479-655A3FFB0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FC657-31D7-4DB4-8797-19A3B87D235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44FCF-AC6E-4D6A-9BBC-F6B1B7BFC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327BA-7D67-4A39-972D-EF9DAF479593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0ED13-0517-4C73-8B06-538686389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0C73A-EE4D-4C91-B626-10DDC4BB144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826BB-0801-44CB-B3FC-663C65C75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8A82A-7302-4D81-8CD4-A28DDA4F00B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18FF2-63B2-4689-B124-A13123C00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93727-8648-45F8-AF32-4919DBBC172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DC6E6-0AD2-4B49-BD8A-A53530329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BA1D01-3185-4BF1-884C-7B781D5CABD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BE61E2-59D3-4237-9530-D447995FC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6-%D0%B9_%D0%B3%D0%B2%D0%B0%D1%80%D0%B4%D0%B5%D0%B9%D1%81%D0%BA%D0%B8%D0%B9_%D0%B8%D1%81%D1%82%D1%80%D0%B5%D0%B1%D0%B8%D1%82%D0%B5%D0%BB%D1%8C%D0%BD%D1%8B%D0%B9_%D0%B0%D0%B2%D0%B8%D0%B0%D1%86%D0%B8%D0%BE%D0%BD%D0%BD%D1%8B%D0%B9_%D0%BA%D0%BE%D1%80%D0%BF%D1%83%D1%8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ав.jpe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341" y="480991"/>
            <a:ext cx="9131318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75-летию 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победы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во второй мировой войне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посвящается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advClick="0" advTm="14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90636 L 0 -2.54335E-6 " pathEditMode="relative" rAng="0" ptsTypes="AA">
                                      <p:cBhvr>
                                        <p:cTn id="6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2060848"/>
            <a:ext cx="9144000" cy="479715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endParaRPr lang="ru-RU" sz="4000" b="1" dirty="0" smtClean="0">
              <a:latin typeface="Arial"/>
              <a:cs typeface="Arial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4000" b="1" dirty="0" smtClean="0">
                <a:latin typeface="Arial"/>
                <a:cs typeface="Arial"/>
              </a:rPr>
              <a:t>С </a:t>
            </a:r>
            <a:r>
              <a:rPr lang="ru-RU" sz="4000" b="1" dirty="0">
                <a:latin typeface="Arial"/>
                <a:cs typeface="Arial"/>
              </a:rPr>
              <a:t>осени 1942 г. и до конца войны было сформировано </a:t>
            </a:r>
            <a:r>
              <a:rPr lang="ru-RU" sz="4000" b="1" dirty="0" smtClean="0">
                <a:latin typeface="Arial"/>
                <a:cs typeface="Arial"/>
              </a:rPr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Arial"/>
                <a:cs typeface="Arial"/>
              </a:rPr>
              <a:t>30 </a:t>
            </a:r>
            <a:r>
              <a:rPr lang="ru-RU" sz="4000" b="1" dirty="0">
                <a:solidFill>
                  <a:srgbClr val="FF0000"/>
                </a:solidFill>
                <a:latin typeface="Arial"/>
                <a:cs typeface="Arial"/>
              </a:rPr>
              <a:t>авиакорпусов </a:t>
            </a:r>
            <a:endParaRPr lang="ru-RU" sz="40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Arial"/>
                <a:cs typeface="Arial"/>
              </a:rPr>
              <a:t>27 отдельных авиационных </a:t>
            </a:r>
            <a:r>
              <a:rPr lang="ru-RU" sz="4000" b="1" dirty="0" smtClean="0">
                <a:solidFill>
                  <a:srgbClr val="FF0000"/>
                </a:solidFill>
                <a:latin typeface="Arial"/>
                <a:cs typeface="Arial"/>
              </a:rPr>
              <a:t>дивизий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4000" b="1" dirty="0" smtClean="0">
                <a:latin typeface="Arial"/>
                <a:cs typeface="Arial"/>
              </a:rPr>
              <a:t>оснащенных </a:t>
            </a:r>
            <a:r>
              <a:rPr lang="ru-RU" sz="4000" b="1" dirty="0">
                <a:latin typeface="Arial"/>
                <a:cs typeface="Arial"/>
              </a:rPr>
              <a:t>новыми самолетами. </a:t>
            </a: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394642"/>
      </p:ext>
    </p:extLst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азвание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Picture 10" descr="27_s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7" r="18397"/>
          <a:stretch>
            <a:fillRect/>
          </a:stretch>
        </p:blipFill>
        <p:spPr>
          <a:xfrm>
            <a:off x="179512" y="2079688"/>
            <a:ext cx="3672408" cy="4589672"/>
          </a:xfr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3923928" y="1916832"/>
            <a:ext cx="5400600" cy="4941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latin typeface="Arial" charset="0"/>
              </a:rPr>
              <a:t>   </a:t>
            </a:r>
            <a:r>
              <a:rPr lang="ru-RU" sz="3200" b="1" dirty="0">
                <a:solidFill>
                  <a:srgbClr val="FF0000"/>
                </a:solidFill>
                <a:latin typeface="Arial" charset="0"/>
              </a:rPr>
              <a:t>  Главным</a:t>
            </a:r>
            <a:r>
              <a:rPr lang="ru-RU" sz="3200" b="1" dirty="0">
                <a:latin typeface="Arial" charset="0"/>
              </a:rPr>
              <a:t>, определяющим способом решения задач воздушных операций были массированные авиационные удары</a:t>
            </a:r>
            <a:r>
              <a:rPr lang="ru-RU" sz="3200" b="1" dirty="0" smtClean="0">
                <a:latin typeface="Arial" charset="0"/>
              </a:rPr>
              <a:t>,</a:t>
            </a:r>
          </a:p>
          <a:p>
            <a:pPr marL="0" indent="0" algn="ctr">
              <a:buNone/>
            </a:pPr>
            <a:r>
              <a:rPr lang="ru-RU" sz="3200" b="1" dirty="0" smtClean="0">
                <a:latin typeface="Arial" charset="0"/>
              </a:rPr>
              <a:t> </a:t>
            </a:r>
            <a:r>
              <a:rPr lang="ru-RU" sz="3200" b="1" dirty="0">
                <a:latin typeface="Arial" charset="0"/>
              </a:rPr>
              <a:t>в которых принимали участие основные силы </a:t>
            </a:r>
            <a:r>
              <a:rPr lang="ru-RU" sz="3200" b="1" dirty="0" smtClean="0">
                <a:solidFill>
                  <a:srgbClr val="FF0000"/>
                </a:solidFill>
                <a:latin typeface="Arial" charset="0"/>
              </a:rPr>
              <a:t>ВВС.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43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0"/>
    </mc:Choice>
    <mc:Fallback xmlns="">
      <p:transition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1628800"/>
            <a:ext cx="9144000" cy="522920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sz="3600" b="1" dirty="0" smtClean="0">
                <a:latin typeface="Arial" charset="0"/>
              </a:rPr>
              <a:t>Все воздушные операции были наступательными. </a:t>
            </a:r>
            <a:r>
              <a:rPr lang="en-US" sz="3600" b="1" dirty="0" err="1" smtClean="0">
                <a:latin typeface="Arial"/>
                <a:cs typeface="Arial"/>
              </a:rPr>
              <a:t>За</a:t>
            </a:r>
            <a:r>
              <a:rPr lang="en-US" sz="3600" b="1" dirty="0" smtClean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годы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Великой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Отечественной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войны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наши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летчики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совершили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 smtClean="0">
                <a:latin typeface="Arial"/>
                <a:cs typeface="Arial"/>
              </a:rPr>
              <a:t>более</a:t>
            </a:r>
            <a:endParaRPr lang="ru-RU" sz="3600" b="1" dirty="0" smtClean="0">
              <a:latin typeface="Arial"/>
              <a:cs typeface="Arial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40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3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млн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боевых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самолетовылетов</a:t>
            </a:r>
            <a:r>
              <a:rPr lang="en-US" sz="4000" b="1" dirty="0" smtClean="0">
                <a:solidFill>
                  <a:srgbClr val="FF0000"/>
                </a:solidFill>
                <a:latin typeface="Arial"/>
                <a:cs typeface="Arial"/>
              </a:rPr>
              <a:t>,</a:t>
            </a:r>
            <a:endParaRPr lang="ru-RU" sz="40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4000" b="1" dirty="0" smtClean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сбросили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на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врага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более</a:t>
            </a:r>
            <a:r>
              <a:rPr lang="en-US" sz="4000" b="1" dirty="0">
                <a:latin typeface="Arial"/>
                <a:cs typeface="Arial"/>
              </a:rPr>
              <a:t> 660 </a:t>
            </a:r>
            <a:r>
              <a:rPr lang="en-US" sz="4000" b="1" dirty="0" err="1">
                <a:latin typeface="Arial"/>
                <a:cs typeface="Arial"/>
              </a:rPr>
              <a:t>тыс</a:t>
            </a:r>
            <a:r>
              <a:rPr lang="en-US" sz="4000" b="1" dirty="0">
                <a:latin typeface="Arial"/>
                <a:cs typeface="Arial"/>
              </a:rPr>
              <a:t>. т </a:t>
            </a:r>
            <a:r>
              <a:rPr lang="en-US" sz="4000" b="1" dirty="0" err="1">
                <a:latin typeface="Arial"/>
                <a:cs typeface="Arial"/>
              </a:rPr>
              <a:t>бомб</a:t>
            </a:r>
            <a:r>
              <a:rPr lang="en-US" sz="4000" b="1" dirty="0">
                <a:latin typeface="Arial"/>
                <a:cs typeface="Arial"/>
              </a:rPr>
              <a:t>. </a:t>
            </a:r>
            <a:endParaRPr lang="ru-RU" sz="4000" b="1" dirty="0" smtClean="0">
              <a:latin typeface="Arial"/>
              <a:cs typeface="Arial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4000" b="1" dirty="0" smtClean="0">
                <a:solidFill>
                  <a:srgbClr val="FF0000"/>
                </a:solidFill>
                <a:latin typeface="Arial"/>
                <a:cs typeface="Arial"/>
              </a:rPr>
              <a:t>В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воздухе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и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на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аэродромах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было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уничтожено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около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48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тыс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.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вражеских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Arial"/>
                <a:cs typeface="Arial"/>
              </a:rPr>
              <a:t>самолетов</a:t>
            </a:r>
            <a:r>
              <a:rPr lang="en-US" sz="4000" b="1" dirty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lang="ru-RU" sz="40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marL="0" indent="0" algn="just" eaLnBrk="1" hangingPunct="1">
              <a:lnSpc>
                <a:spcPct val="80000"/>
              </a:lnSpc>
              <a:buNone/>
            </a:pPr>
            <a:endParaRPr lang="ru-RU" sz="4000" b="1" dirty="0">
              <a:latin typeface="Arial"/>
              <a:cs typeface="Arial"/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6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1546840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1916832"/>
            <a:ext cx="9144000" cy="4209331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 err="1" smtClean="0">
                <a:latin typeface="Arial"/>
                <a:cs typeface="Arial"/>
              </a:rPr>
              <a:t>Главной</a:t>
            </a:r>
            <a:r>
              <a:rPr lang="en-US" sz="4000" b="1" dirty="0" smtClean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задачей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этого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рода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войск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состоит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охрана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воздушного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пространства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нашей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страны</a:t>
            </a:r>
            <a:r>
              <a:rPr lang="en-US" sz="4000" b="1" dirty="0" smtClean="0">
                <a:latin typeface="Arial"/>
                <a:cs typeface="Arial"/>
              </a:rPr>
              <a:t>.</a:t>
            </a:r>
            <a:endParaRPr lang="ru-RU" sz="4000" b="1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4000" b="1" dirty="0" smtClean="0">
                <a:latin typeface="Arial"/>
                <a:cs typeface="Arial"/>
              </a:rPr>
              <a:t> В </a:t>
            </a:r>
            <a:r>
              <a:rPr lang="en-US" sz="4000" b="1" dirty="0" err="1">
                <a:latin typeface="Arial"/>
                <a:cs typeface="Arial"/>
              </a:rPr>
              <a:t>оснащение</a:t>
            </a:r>
            <a:r>
              <a:rPr lang="en-US" sz="4000" b="1" dirty="0">
                <a:latin typeface="Arial"/>
                <a:cs typeface="Arial"/>
              </a:rPr>
              <a:t> ВВС </a:t>
            </a:r>
            <a:r>
              <a:rPr lang="en-US" sz="4000" b="1" dirty="0" err="1">
                <a:latin typeface="Arial"/>
                <a:cs typeface="Arial"/>
              </a:rPr>
              <a:t>входят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боевые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вертолёты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err="1">
                <a:latin typeface="Arial"/>
                <a:cs typeface="Arial"/>
              </a:rPr>
              <a:t>специальная</a:t>
            </a:r>
            <a:r>
              <a:rPr lang="en-US" sz="4000" b="1" dirty="0">
                <a:latin typeface="Arial"/>
                <a:cs typeface="Arial"/>
              </a:rPr>
              <a:t> и </a:t>
            </a:r>
            <a:r>
              <a:rPr lang="en-US" sz="4000" b="1" dirty="0" err="1">
                <a:latin typeface="Arial"/>
                <a:cs typeface="Arial"/>
              </a:rPr>
              <a:t>транспортная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техника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err="1">
                <a:latin typeface="Arial"/>
                <a:cs typeface="Arial"/>
              </a:rPr>
              <a:t>учебные</a:t>
            </a:r>
            <a:r>
              <a:rPr lang="en-US" sz="4000" b="1" dirty="0">
                <a:latin typeface="Arial"/>
                <a:cs typeface="Arial"/>
              </a:rPr>
              <a:t> и </a:t>
            </a:r>
            <a:r>
              <a:rPr lang="en-US" sz="4000" b="1" dirty="0" err="1">
                <a:latin typeface="Arial"/>
                <a:cs typeface="Arial"/>
              </a:rPr>
              <a:t>боевые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самолёты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err="1">
                <a:latin typeface="Arial"/>
                <a:cs typeface="Arial"/>
              </a:rPr>
              <a:t>зенитная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техника</a:t>
            </a:r>
            <a:r>
              <a:rPr lang="en-US" sz="4000" b="1" dirty="0">
                <a:latin typeface="Arial"/>
                <a:cs typeface="Arial"/>
              </a:rPr>
              <a:t>.</a:t>
            </a:r>
            <a:endParaRPr lang="ru-RU" sz="4000" b="1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endParaRPr lang="ru-RU" sz="2800" b="1" dirty="0">
              <a:latin typeface="Arial"/>
              <a:cs typeface="Arial"/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10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screen1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6" y="0"/>
            <a:ext cx="8908143" cy="68580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ав.jpe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5715016"/>
            <a:ext cx="913765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Слава героям летчикам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pic>
        <p:nvPicPr>
          <p:cNvPr id="2" name="Изображение 1" descr="popkov-new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571612"/>
            <a:ext cx="3312368" cy="400679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4 великих воздушных аса Великой Отечественной войны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071934" y="1214423"/>
            <a:ext cx="4857784" cy="285752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Виталий Попков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Иван </a:t>
            </a:r>
            <a:r>
              <a:rPr lang="ru-RU" b="1" dirty="0" err="1" smtClean="0">
                <a:solidFill>
                  <a:schemeClr val="bg1"/>
                </a:solidFill>
              </a:rPr>
              <a:t>Кожедуб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Александр </a:t>
            </a:r>
            <a:r>
              <a:rPr lang="ru-RU" b="1" dirty="0" err="1" smtClean="0">
                <a:solidFill>
                  <a:schemeClr val="bg1"/>
                </a:solidFill>
              </a:rPr>
              <a:t>Покрышкин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Николай </a:t>
            </a:r>
            <a:r>
              <a:rPr lang="ru-RU" b="1" dirty="0" err="1" smtClean="0">
                <a:solidFill>
                  <a:schemeClr val="bg1"/>
                </a:solidFill>
              </a:rPr>
              <a:t>Гулаев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536945"/>
      </p:ext>
    </p:extLst>
  </p:cSld>
  <p:clrMapOvr>
    <a:masterClrMapping/>
  </p:clrMapOvr>
  <p:transition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90636 L 0 -2.54335E-6 " pathEditMode="relative" rAng="0" ptsTypes="AA">
                                      <p:cBhvr>
                                        <p:cTn id="6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 великих воздушных аса Великой Отечественной войны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/>
          <a:p>
            <a:r>
              <a:rPr lang="ru-RU" b="1" dirty="0" smtClean="0"/>
              <a:t>Виталий Попков</a:t>
            </a:r>
            <a:endParaRPr lang="ru-RU" dirty="0"/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Текст 4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3857620" cy="4525963"/>
          </a:xfrm>
        </p:spPr>
        <p:txBody>
          <a:bodyPr/>
          <a:lstStyle/>
          <a:p>
            <a:r>
              <a:rPr lang="ru-RU" b="1" dirty="0" smtClean="0"/>
              <a:t>Николай </a:t>
            </a:r>
            <a:r>
              <a:rPr lang="ru-RU" b="1" dirty="0" err="1" smtClean="0"/>
              <a:t>Гулаев</a:t>
            </a:r>
            <a:endParaRPr lang="ru-RU" dirty="0" smtClean="0"/>
          </a:p>
        </p:txBody>
      </p:sp>
      <p:pic>
        <p:nvPicPr>
          <p:cNvPr id="1026" name="Picture 2" descr="C:\Users\Учитель\Desktop\777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3"/>
            <a:ext cx="4357686" cy="4572008"/>
          </a:xfrm>
          <a:prstGeom prst="rect">
            <a:avLst/>
          </a:prstGeom>
          <a:noFill/>
        </p:spPr>
      </p:pic>
      <p:pic>
        <p:nvPicPr>
          <p:cNvPr id="1027" name="Picture 3" descr="C:\Users\Учитель\Desktop\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357430"/>
            <a:ext cx="3786182" cy="45005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 великих воздушных аса Великой Отечественной войны</a:t>
            </a:r>
            <a:endParaRPr lang="ru-RU" dirty="0"/>
          </a:p>
        </p:txBody>
      </p:sp>
      <p:sp>
        <p:nvSpPr>
          <p:cNvPr id="13" name="Текст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/>
          <a:p>
            <a:r>
              <a:rPr lang="ru-RU" b="1" dirty="0" smtClean="0"/>
              <a:t>Александр </a:t>
            </a:r>
            <a:r>
              <a:rPr lang="ru-RU" b="1" dirty="0" err="1" smtClean="0"/>
              <a:t>Покрышкин</a:t>
            </a:r>
            <a:endParaRPr lang="ru-RU" dirty="0"/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Текст 4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3857620" cy="4525963"/>
          </a:xfrm>
        </p:spPr>
        <p:txBody>
          <a:bodyPr/>
          <a:lstStyle/>
          <a:p>
            <a:r>
              <a:rPr lang="ru-RU" b="1" dirty="0" smtClean="0"/>
              <a:t>Иван </a:t>
            </a:r>
            <a:r>
              <a:rPr lang="ru-RU" b="1" dirty="0" err="1" smtClean="0"/>
              <a:t>Кожедуб</a:t>
            </a:r>
            <a:endParaRPr lang="ru-RU" b="1" dirty="0" smtClean="0"/>
          </a:p>
        </p:txBody>
      </p:sp>
      <p:pic>
        <p:nvPicPr>
          <p:cNvPr id="2050" name="Picture 2" descr="C:\Users\Учитель\Desktop\PokryshkinAldrI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3643338" cy="4500570"/>
          </a:xfrm>
          <a:prstGeom prst="rect">
            <a:avLst/>
          </a:prstGeom>
          <a:noFill/>
        </p:spPr>
      </p:pic>
      <p:pic>
        <p:nvPicPr>
          <p:cNvPr id="2051" name="Picture 3" descr="C:\Users\Учитель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357430"/>
            <a:ext cx="3710216" cy="45005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7000">
        <p14:reveal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neba-1-640x48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8748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Помните!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Через века, через года,—  помните!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О тех,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кто уже не придет никогда,—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помните!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Встречайте </a:t>
            </a:r>
            <a:r>
              <a:rPr lang="ru-RU" sz="3600" b="1" dirty="0">
                <a:solidFill>
                  <a:schemeClr val="bg1"/>
                </a:solidFill>
              </a:rPr>
              <a:t>трепетную весну,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люди Земли.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Убейте войну,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прокляните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войну,</a:t>
            </a:r>
            <a:br>
              <a:rPr lang="ru-RU" sz="3600" b="1" dirty="0">
                <a:solidFill>
                  <a:schemeClr val="bg1"/>
                </a:solidFill>
              </a:rPr>
            </a:br>
            <a:r>
              <a:rPr lang="ru-RU" sz="3600" b="1" dirty="0">
                <a:solidFill>
                  <a:schemeClr val="bg1"/>
                </a:solidFill>
              </a:rPr>
              <a:t>люди Земли</a:t>
            </a:r>
            <a:r>
              <a:rPr lang="ru-RU" sz="3600" b="1" dirty="0" smtClean="0">
                <a:solidFill>
                  <a:schemeClr val="bg1"/>
                </a:solidFill>
              </a:rPr>
              <a:t>!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5000">
        <p14:reveal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ав.jpe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341" y="480991"/>
            <a:ext cx="9131318" cy="67403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75-летию 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победы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во второй мировой войне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Посвящается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9 В класс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8454971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ав.jpe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341" y="480991"/>
            <a:ext cx="9131318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Военно-воздушные силы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3673856"/>
      </p:ext>
    </p:ext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90636 L 0 -2.54335E-6 " pathEditMode="relative" rAng="0" ptsTypes="AA">
                                      <p:cBhvr>
                                        <p:cTn id="6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515719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dirty="0">
                <a:latin typeface="Arial"/>
                <a:cs typeface="Arial"/>
              </a:rPr>
              <a:t> </a:t>
            </a:r>
            <a:r>
              <a:rPr lang="en-US" sz="4000" b="1" dirty="0">
                <a:latin typeface="Arial"/>
                <a:cs typeface="Arial"/>
              </a:rPr>
              <a:t>В </a:t>
            </a:r>
            <a:r>
              <a:rPr lang="en-US" sz="4000" b="1" dirty="0" err="1">
                <a:latin typeface="Arial"/>
                <a:cs typeface="Arial"/>
              </a:rPr>
              <a:t>ноябре</a:t>
            </a:r>
            <a:r>
              <a:rPr lang="en-US" sz="4000" b="1" dirty="0">
                <a:latin typeface="Arial"/>
                <a:cs typeface="Arial"/>
              </a:rPr>
              <a:t> 1914 </a:t>
            </a:r>
            <a:r>
              <a:rPr lang="en-US" sz="4000" b="1" dirty="0" err="1">
                <a:latin typeface="Arial"/>
                <a:cs typeface="Arial"/>
              </a:rPr>
              <a:t>г</a:t>
            </a:r>
            <a:r>
              <a:rPr lang="en-US" sz="4000" b="1" dirty="0">
                <a:latin typeface="Arial"/>
                <a:cs typeface="Arial"/>
              </a:rPr>
              <a:t>. в </a:t>
            </a:r>
            <a:r>
              <a:rPr lang="en-US" sz="4000" b="1" dirty="0" err="1">
                <a:latin typeface="Arial"/>
                <a:cs typeface="Arial"/>
              </a:rPr>
              <a:t>России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началось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создание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системы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воздухо-обороны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столицы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страны</a:t>
            </a:r>
            <a:r>
              <a:rPr lang="en-US" sz="4000" b="1" dirty="0">
                <a:latin typeface="Arial"/>
                <a:cs typeface="Arial"/>
              </a:rPr>
              <a:t> – </a:t>
            </a:r>
            <a:r>
              <a:rPr lang="en-US" sz="4000" b="1" dirty="0" err="1">
                <a:latin typeface="Arial"/>
                <a:cs typeface="Arial"/>
              </a:rPr>
              <a:t>Петрограда</a:t>
            </a:r>
            <a:r>
              <a:rPr lang="en-US" sz="4000" b="1" dirty="0">
                <a:latin typeface="Arial"/>
                <a:cs typeface="Arial"/>
              </a:rPr>
              <a:t>. </a:t>
            </a:r>
            <a:endParaRPr lang="ru-RU" sz="4000" b="1" dirty="0" smtClean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4000" b="1" dirty="0" smtClean="0">
                <a:latin typeface="Arial"/>
                <a:cs typeface="Arial"/>
              </a:rPr>
              <a:t>В </a:t>
            </a:r>
            <a:r>
              <a:rPr lang="en-US" sz="4000" b="1" dirty="0" err="1">
                <a:latin typeface="Arial"/>
                <a:cs typeface="Arial"/>
              </a:rPr>
              <a:t>марте</a:t>
            </a:r>
            <a:r>
              <a:rPr lang="en-US" sz="4000" b="1" dirty="0">
                <a:latin typeface="Arial"/>
                <a:cs typeface="Arial"/>
              </a:rPr>
              <a:t> 1915 г. </a:t>
            </a:r>
            <a:r>
              <a:rPr lang="en-US" sz="4000" b="1" dirty="0" err="1">
                <a:latin typeface="Arial"/>
                <a:cs typeface="Arial"/>
              </a:rPr>
              <a:t>в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Царском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Селе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была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сформирована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первая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батарея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для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стрельбы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по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воздушным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целям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err="1">
                <a:latin typeface="Arial"/>
                <a:cs typeface="Arial"/>
              </a:rPr>
              <a:t>вооруженная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специальными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зенитными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орудиями</a:t>
            </a:r>
            <a:r>
              <a:rPr lang="en-US" sz="4000" b="1" dirty="0">
                <a:latin typeface="Arial"/>
                <a:cs typeface="Arial"/>
              </a:rPr>
              <a:t>. </a:t>
            </a:r>
            <a:endParaRPr lang="ru-RU" sz="4000" b="1" dirty="0">
              <a:latin typeface="Arial"/>
              <a:cs typeface="Arial"/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761972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76-мм зенитная пушка образца 1914/15 годов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Учитель\Desktop\800px-Зенитное_орудие_на_колчаковском_поезде_1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00175"/>
            <a:ext cx="9144000" cy="53578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1916832"/>
            <a:ext cx="9144000" cy="494116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sz="4000" b="1" dirty="0" smtClean="0">
                <a:latin typeface="Arial"/>
                <a:cs typeface="Arial"/>
              </a:rPr>
              <a:t>К </a:t>
            </a:r>
            <a:r>
              <a:rPr lang="en-US" sz="4000" b="1" dirty="0" err="1">
                <a:latin typeface="Arial"/>
                <a:cs typeface="Arial"/>
              </a:rPr>
              <a:t>началу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Первой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мировой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войны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Россия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уже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имела</a:t>
            </a:r>
            <a:r>
              <a:rPr lang="en-US" sz="4000" b="1" dirty="0">
                <a:latin typeface="Arial"/>
                <a:cs typeface="Arial"/>
              </a:rPr>
              <a:t> 39 </a:t>
            </a:r>
            <a:r>
              <a:rPr lang="en-US" sz="4000" b="1" dirty="0" err="1">
                <a:latin typeface="Arial"/>
                <a:cs typeface="Arial"/>
              </a:rPr>
              <a:t>авиационных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отрядов</a:t>
            </a:r>
            <a:r>
              <a:rPr lang="en-US" sz="4000" b="1" dirty="0">
                <a:latin typeface="Arial"/>
                <a:cs typeface="Arial"/>
              </a:rPr>
              <a:t>, в </a:t>
            </a:r>
            <a:r>
              <a:rPr lang="en-US" sz="4000" b="1" dirty="0" err="1">
                <a:latin typeface="Arial"/>
                <a:cs typeface="Arial"/>
              </a:rPr>
              <a:t>составе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которых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насчитывалось</a:t>
            </a:r>
            <a:r>
              <a:rPr lang="en-US" sz="4000" b="1" dirty="0">
                <a:latin typeface="Arial"/>
                <a:cs typeface="Arial"/>
              </a:rPr>
              <a:t> 263 </a:t>
            </a:r>
            <a:r>
              <a:rPr lang="en-US" sz="4000" b="1" dirty="0" err="1">
                <a:latin typeface="Arial"/>
                <a:cs typeface="Arial"/>
              </a:rPr>
              <a:t>самолета</a:t>
            </a:r>
            <a:r>
              <a:rPr lang="en-US" sz="4000" b="1" dirty="0">
                <a:latin typeface="Arial"/>
                <a:cs typeface="Arial"/>
              </a:rPr>
              <a:t>. </a:t>
            </a:r>
            <a:endParaRPr lang="ru-RU" sz="4000" b="1" dirty="0" smtClean="0">
              <a:latin typeface="Arial"/>
              <a:cs typeface="Arial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4000" b="1" dirty="0" smtClean="0">
                <a:latin typeface="Arial"/>
                <a:cs typeface="Arial"/>
              </a:rPr>
              <a:t>В </a:t>
            </a:r>
            <a:r>
              <a:rPr lang="en-US" sz="4000" b="1" dirty="0">
                <a:latin typeface="Arial"/>
                <a:cs typeface="Arial"/>
              </a:rPr>
              <a:t>1914 г. </a:t>
            </a:r>
            <a:r>
              <a:rPr lang="en-US" sz="4000" b="1" dirty="0" err="1">
                <a:latin typeface="Arial"/>
                <a:cs typeface="Arial"/>
              </a:rPr>
              <a:t>на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вооружение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русской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армии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поступил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первый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в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мире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тяжелый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бомбардировщик</a:t>
            </a:r>
            <a:r>
              <a:rPr lang="en-US" sz="4000" b="1" dirty="0">
                <a:latin typeface="Arial"/>
                <a:cs typeface="Arial"/>
              </a:rPr>
              <a:t> «</a:t>
            </a:r>
            <a:r>
              <a:rPr lang="en-US" sz="4000" b="1" dirty="0" err="1">
                <a:latin typeface="Arial"/>
                <a:cs typeface="Arial"/>
              </a:rPr>
              <a:t>Илья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Муромец</a:t>
            </a:r>
            <a:r>
              <a:rPr lang="en-US" sz="4000" b="1" dirty="0">
                <a:latin typeface="Arial"/>
                <a:cs typeface="Arial"/>
              </a:rPr>
              <a:t>», </a:t>
            </a:r>
            <a:r>
              <a:rPr lang="en-US" sz="4000" b="1" dirty="0" err="1">
                <a:latin typeface="Arial"/>
                <a:cs typeface="Arial"/>
              </a:rPr>
              <a:t>способный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нести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до</a:t>
            </a:r>
            <a:r>
              <a:rPr lang="en-US" sz="4000" b="1" dirty="0">
                <a:latin typeface="Arial"/>
                <a:cs typeface="Arial"/>
              </a:rPr>
              <a:t> 500 </a:t>
            </a:r>
            <a:r>
              <a:rPr lang="en-US" sz="4000" b="1" dirty="0" err="1">
                <a:latin typeface="Arial"/>
                <a:cs typeface="Arial"/>
              </a:rPr>
              <a:t>кг</a:t>
            </a:r>
            <a:r>
              <a:rPr lang="en-US" sz="4000" b="1" dirty="0">
                <a:latin typeface="Arial"/>
                <a:cs typeface="Arial"/>
              </a:rPr>
              <a:t> </a:t>
            </a:r>
            <a:r>
              <a:rPr lang="en-US" sz="4000" b="1" dirty="0" err="1">
                <a:latin typeface="Arial"/>
                <a:cs typeface="Arial"/>
              </a:rPr>
              <a:t>бомб</a:t>
            </a:r>
            <a:r>
              <a:rPr lang="en-US" sz="4000" b="1" dirty="0">
                <a:latin typeface="Arial"/>
                <a:cs typeface="Arial"/>
              </a:rPr>
              <a:t>. </a:t>
            </a:r>
            <a:endParaRPr lang="ru-RU" sz="4000" b="1" dirty="0">
              <a:latin typeface="Arial"/>
              <a:cs typeface="Arial"/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435456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b="1" dirty="0" smtClean="0"/>
              <a:t>Первый в мире бомбардировщик </a:t>
            </a:r>
            <a:br>
              <a:rPr lang="ru-RU" sz="3200" b="1" dirty="0" smtClean="0"/>
            </a:br>
            <a:r>
              <a:rPr lang="ru-RU" sz="3200" b="1" dirty="0" smtClean="0"/>
              <a:t>«Илья Муромец»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ilya-murom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1428736"/>
            <a:ext cx="9158288" cy="542926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2060848"/>
            <a:ext cx="9144000" cy="479715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3600" b="1" dirty="0">
                <a:latin typeface="Arial"/>
                <a:cs typeface="Arial"/>
              </a:rPr>
              <a:t>В</a:t>
            </a:r>
            <a:r>
              <a:rPr lang="en-US" sz="3600" b="1" dirty="0" smtClean="0">
                <a:latin typeface="Arial"/>
                <a:cs typeface="Arial"/>
              </a:rPr>
              <a:t> </a:t>
            </a:r>
            <a:r>
              <a:rPr lang="en-US" sz="3600" b="1" dirty="0">
                <a:latin typeface="Arial"/>
                <a:cs typeface="Arial"/>
              </a:rPr>
              <a:t>1911 г. </a:t>
            </a:r>
            <a:r>
              <a:rPr lang="en-US" sz="3600" b="1" dirty="0" err="1" smtClean="0">
                <a:latin typeface="Arial"/>
                <a:cs typeface="Arial"/>
              </a:rPr>
              <a:t>на</a:t>
            </a:r>
            <a:r>
              <a:rPr lang="en-US" sz="3600" b="1" dirty="0" smtClean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самолеты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стали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устанавливать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пулеметы</a:t>
            </a:r>
            <a:r>
              <a:rPr lang="en-US" sz="3600" b="1" dirty="0" smtClean="0">
                <a:latin typeface="Arial"/>
                <a:cs typeface="Arial"/>
              </a:rPr>
              <a:t>.</a:t>
            </a:r>
            <a:endParaRPr lang="ru-RU" sz="3600" b="1" dirty="0" smtClean="0">
              <a:latin typeface="Arial"/>
              <a:cs typeface="Arial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3600" dirty="0" smtClean="0"/>
              <a:t> </a:t>
            </a:r>
            <a:r>
              <a:rPr lang="en-US" sz="3600" b="1" dirty="0" err="1">
                <a:latin typeface="Arial"/>
                <a:cs typeface="Arial"/>
              </a:rPr>
              <a:t>Авиация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принимала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активное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участие</a:t>
            </a:r>
            <a:r>
              <a:rPr lang="en-US" sz="3600" b="1" dirty="0">
                <a:latin typeface="Arial"/>
                <a:cs typeface="Arial"/>
              </a:rPr>
              <a:t> в </a:t>
            </a:r>
            <a:r>
              <a:rPr lang="en-US" sz="3600" b="1" dirty="0" err="1">
                <a:latin typeface="Arial"/>
                <a:cs typeface="Arial"/>
              </a:rPr>
              <a:t>Первой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мировой</a:t>
            </a:r>
            <a:r>
              <a:rPr lang="en-US" sz="3600" b="1" dirty="0">
                <a:latin typeface="Arial"/>
                <a:cs typeface="Arial"/>
              </a:rPr>
              <a:t> и </a:t>
            </a:r>
            <a:r>
              <a:rPr lang="en-US" sz="3600" b="1" dirty="0" err="1">
                <a:latin typeface="Arial"/>
                <a:cs typeface="Arial"/>
              </a:rPr>
              <a:t>Гражданской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войнах</a:t>
            </a:r>
            <a:r>
              <a:rPr lang="en-US" sz="3600" b="1" dirty="0" smtClean="0">
                <a:latin typeface="Arial"/>
                <a:cs typeface="Arial"/>
              </a:rPr>
              <a:t>.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3600" b="1" dirty="0" smtClean="0">
                <a:latin typeface="Arial"/>
                <a:cs typeface="Arial"/>
              </a:rPr>
              <a:t> В </a:t>
            </a:r>
            <a:r>
              <a:rPr lang="en-US" sz="3600" b="1" dirty="0">
                <a:latin typeface="Arial"/>
                <a:cs typeface="Arial"/>
              </a:rPr>
              <a:t>1927 г </a:t>
            </a:r>
            <a:r>
              <a:rPr lang="en-US" sz="3600" b="1" dirty="0" err="1">
                <a:latin typeface="Arial"/>
                <a:cs typeface="Arial"/>
              </a:rPr>
              <a:t>было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начато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формирование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авиационных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бригад</a:t>
            </a:r>
            <a:r>
              <a:rPr lang="en-US" sz="3600" b="1" dirty="0">
                <a:latin typeface="Arial"/>
                <a:cs typeface="Arial"/>
              </a:rPr>
              <a:t>. </a:t>
            </a:r>
            <a:endParaRPr lang="ru-RU" sz="3600" b="1" dirty="0" smtClean="0">
              <a:latin typeface="Arial"/>
              <a:cs typeface="Arial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3600" b="1" dirty="0" smtClean="0">
                <a:latin typeface="Arial"/>
                <a:cs typeface="Arial"/>
              </a:rPr>
              <a:t>В </a:t>
            </a:r>
            <a:r>
              <a:rPr lang="en-US" sz="3600" b="1" dirty="0">
                <a:latin typeface="Arial"/>
                <a:cs typeface="Arial"/>
              </a:rPr>
              <a:t>1933 г. </a:t>
            </a:r>
            <a:r>
              <a:rPr lang="en-US" sz="3600" b="1" dirty="0" err="1">
                <a:latin typeface="Arial"/>
                <a:cs typeface="Arial"/>
              </a:rPr>
              <a:t>были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созданы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авиационные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бомбардировочные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корпуса</a:t>
            </a:r>
            <a:r>
              <a:rPr lang="en-US" sz="3600" b="1" dirty="0">
                <a:latin typeface="Arial"/>
                <a:cs typeface="Arial"/>
              </a:rPr>
              <a:t>. </a:t>
            </a:r>
            <a:endParaRPr lang="ru-RU" sz="3600" b="1" dirty="0">
              <a:latin typeface="Arial"/>
              <a:cs typeface="Arial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sz="2800" b="1" dirty="0">
              <a:latin typeface="Arial"/>
              <a:cs typeface="Arial"/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046055"/>
      </p:ext>
    </p:ext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1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>
              <a:latin typeface="Arial" charset="0"/>
            </a:endParaRP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2276872"/>
            <a:ext cx="9144000" cy="4581128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en-US" sz="3600" b="1" dirty="0">
                <a:latin typeface="Arial"/>
                <a:cs typeface="Arial"/>
              </a:rPr>
              <a:t>Во </a:t>
            </a:r>
            <a:r>
              <a:rPr lang="en-US" sz="3600" b="1" dirty="0" err="1">
                <a:latin typeface="Arial"/>
                <a:cs typeface="Arial"/>
              </a:rPr>
              <a:t>Второй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мировой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войне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борьба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за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господство</a:t>
            </a:r>
            <a:r>
              <a:rPr lang="en-US" sz="3600" b="1" dirty="0">
                <a:latin typeface="Arial"/>
                <a:cs typeface="Arial"/>
              </a:rPr>
              <a:t> в </a:t>
            </a:r>
            <a:r>
              <a:rPr lang="en-US" sz="3600" b="1" dirty="0" err="1">
                <a:latin typeface="Arial"/>
                <a:cs typeface="Arial"/>
              </a:rPr>
              <a:t>воздухе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являлась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важной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частью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всей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вооруженной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борьбы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на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советско-германском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фронте</a:t>
            </a:r>
            <a:r>
              <a:rPr lang="en-US" sz="3600" b="1" dirty="0">
                <a:latin typeface="Arial"/>
                <a:cs typeface="Arial"/>
              </a:rPr>
              <a:t>. </a:t>
            </a:r>
            <a:r>
              <a:rPr lang="en-US" sz="3600" b="1" dirty="0" err="1" smtClean="0">
                <a:latin typeface="Arial"/>
                <a:cs typeface="Arial"/>
              </a:rPr>
              <a:t>Основными</a:t>
            </a:r>
            <a:r>
              <a:rPr lang="en-US" sz="3600" b="1" dirty="0" smtClean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ее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этапами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стали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активные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действия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советской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>
                <a:latin typeface="Arial"/>
                <a:cs typeface="Arial"/>
              </a:rPr>
              <a:t>авиации</a:t>
            </a:r>
            <a:r>
              <a:rPr lang="en-US" sz="3600" b="1" dirty="0">
                <a:latin typeface="Arial"/>
                <a:cs typeface="Arial"/>
              </a:rPr>
              <a:t> в </a:t>
            </a:r>
            <a:r>
              <a:rPr lang="en-US" sz="3600" b="1" dirty="0" err="1">
                <a:latin typeface="Arial"/>
                <a:cs typeface="Arial"/>
              </a:rPr>
              <a:t>ходе</a:t>
            </a:r>
            <a:r>
              <a:rPr lang="en-US" sz="3600" b="1" dirty="0">
                <a:latin typeface="Arial"/>
                <a:cs typeface="Arial"/>
              </a:rPr>
              <a:t> </a:t>
            </a:r>
            <a:r>
              <a:rPr lang="en-US" sz="3600" b="1" dirty="0" err="1" smtClean="0">
                <a:latin typeface="Arial"/>
                <a:cs typeface="Arial"/>
              </a:rPr>
              <a:t>битв</a:t>
            </a:r>
            <a:r>
              <a:rPr lang="ru-RU" sz="3600" b="1" dirty="0" smtClean="0">
                <a:latin typeface="Arial"/>
                <a:cs typeface="Arial"/>
              </a:rPr>
              <a:t>:</a:t>
            </a:r>
            <a:r>
              <a:rPr lang="en-US" sz="36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3600" b="1" dirty="0" err="1" smtClean="0">
                <a:solidFill>
                  <a:srgbClr val="FF0000"/>
                </a:solidFill>
                <a:latin typeface="Arial"/>
                <a:cs typeface="Arial"/>
              </a:rPr>
              <a:t>под</a:t>
            </a:r>
            <a:r>
              <a:rPr lang="en-US" sz="36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Arial"/>
                <a:cs typeface="Arial"/>
              </a:rPr>
              <a:t>Москвой</a:t>
            </a:r>
            <a:r>
              <a:rPr lang="en-US" sz="3600" b="1" dirty="0">
                <a:solidFill>
                  <a:srgbClr val="FF0000"/>
                </a:solidFill>
                <a:latin typeface="Arial"/>
                <a:cs typeface="Arial"/>
              </a:rPr>
              <a:t> и </a:t>
            </a:r>
            <a:r>
              <a:rPr lang="en-US" sz="3600" b="1" dirty="0" err="1" smtClean="0">
                <a:solidFill>
                  <a:srgbClr val="FF0000"/>
                </a:solidFill>
                <a:latin typeface="Arial"/>
                <a:cs typeface="Arial"/>
              </a:rPr>
              <a:t>Сталинградом</a:t>
            </a:r>
            <a:endParaRPr lang="ru-RU" sz="3600" b="1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36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Arial"/>
                <a:cs typeface="Arial"/>
              </a:rPr>
              <a:t>на</a:t>
            </a:r>
            <a:r>
              <a:rPr lang="en-US" sz="3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Arial"/>
                <a:cs typeface="Arial"/>
              </a:rPr>
              <a:t>Кубани</a:t>
            </a:r>
            <a:r>
              <a:rPr lang="en-US" sz="3600" b="1" dirty="0">
                <a:solidFill>
                  <a:srgbClr val="FF0000"/>
                </a:solidFill>
                <a:latin typeface="Arial"/>
                <a:cs typeface="Arial"/>
              </a:rPr>
              <a:t> и </a:t>
            </a:r>
            <a:r>
              <a:rPr lang="en-US" sz="3600" b="1" dirty="0" err="1">
                <a:solidFill>
                  <a:srgbClr val="FF0000"/>
                </a:solidFill>
                <a:latin typeface="Arial"/>
                <a:cs typeface="Arial"/>
              </a:rPr>
              <a:t>Курской</a:t>
            </a:r>
            <a:r>
              <a:rPr lang="en-US" sz="3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Arial"/>
                <a:cs typeface="Arial"/>
              </a:rPr>
              <a:t>дуге</a:t>
            </a:r>
            <a:r>
              <a:rPr lang="en-US" sz="3600" b="1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latin typeface="Arial"/>
              <a:cs typeface="Arial"/>
            </a:endParaRPr>
          </a:p>
        </p:txBody>
      </p:sp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19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0"/>
    </mc:Choice>
    <mc:Fallback xmlns="">
      <p:transition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u="sng" dirty="0" smtClean="0">
                <a:solidFill>
                  <a:srgbClr val="002060"/>
                </a:solidFill>
              </a:rPr>
              <a:t>Гвардейское Боевое знамя </a:t>
            </a:r>
            <a:r>
              <a:rPr lang="ru-RU" sz="3200" u="sng" dirty="0" smtClean="0">
                <a:solidFill>
                  <a:srgbClr val="002060"/>
                </a:solidFill>
                <a:hlinkClick r:id="rId2" tooltip="6-й гвардейский истребительный авиационный корпус"/>
              </a:rPr>
              <a:t>6-го гвардейского истребительного авиационного корпуса</a:t>
            </a:r>
            <a:endParaRPr lang="ru-RU" sz="3200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Учитель\Desktop\Боевое_знамя_6_гв_иа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72764"/>
            <a:ext cx="8286808" cy="54852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305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76-мм зенитная пушка образца 1914/15 годов</vt:lpstr>
      <vt:lpstr>Презентация PowerPoint</vt:lpstr>
      <vt:lpstr>Первый в мире бомбардировщик  «Илья Муромец»</vt:lpstr>
      <vt:lpstr>Презентация PowerPoint</vt:lpstr>
      <vt:lpstr>Презентация PowerPoint</vt:lpstr>
      <vt:lpstr>Гвардейское Боевое знамя 6-го гвардейского истребительного авиационного корпуса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 великих воздушных аса Великой Отечественной войны</vt:lpstr>
      <vt:lpstr>4 великих воздушных аса Великой Отечественной войны</vt:lpstr>
      <vt:lpstr>4 великих воздушных аса Великой Отечественной войны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Programmer</dc:creator>
  <cp:lastModifiedBy>Nemesis</cp:lastModifiedBy>
  <cp:revision>79</cp:revision>
  <dcterms:created xsi:type="dcterms:W3CDTF">2010-01-19T08:47:10Z</dcterms:created>
  <dcterms:modified xsi:type="dcterms:W3CDTF">2020-04-08T16:15:37Z</dcterms:modified>
</cp:coreProperties>
</file>