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3" r:id="rId5"/>
    <p:sldId id="262" r:id="rId6"/>
    <p:sldId id="264" r:id="rId7"/>
    <p:sldId id="265" r:id="rId8"/>
    <p:sldId id="261" r:id="rId9"/>
    <p:sldId id="259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66" autoAdjust="0"/>
  </p:normalViewPr>
  <p:slideViewPr>
    <p:cSldViewPr>
      <p:cViewPr>
        <p:scale>
          <a:sx n="60" d="100"/>
          <a:sy n="60" d="100"/>
        </p:scale>
        <p:origin x="-1434" y="-10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8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7.w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3AA4B-5907-46B6-873D-2FDAC323D6F9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BCDBB-8EF9-433A-8BAE-254CBAD3E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29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032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64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311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3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948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211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30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0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8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07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13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F5CE8-D7DF-4C20-9E8A-0D7744ECD77C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528F8-163D-47C0-9BEB-FB2AD441E2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8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9.emf"/><Relationship Id="rId3" Type="http://schemas.openxmlformats.org/officeDocument/2006/relationships/image" Target="../media/image3.jpg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8.emf"/><Relationship Id="rId5" Type="http://schemas.openxmlformats.org/officeDocument/2006/relationships/image" Target="../media/image15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emf"/><Relationship Id="rId1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uchitel.pro/&#1086;&#1087;&#1086;&#1088;&#1085;&#1099;&#1081;-&#1082;&#1086;&#1085;&#1089;&#1087;&#1077;&#1082;&#1090;-4-&#1087;&#1088;&#1072;&#1074;&#1080;&#1083;&#1100;&#1085;&#1099;&#1077;-&#1084;&#1085;&#1086;&#1075;&#1086;&#1091;&#1075;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9.wmf"/><Relationship Id="rId3" Type="http://schemas.openxmlformats.org/officeDocument/2006/relationships/image" Target="../media/image3.jpg"/><Relationship Id="rId7" Type="http://schemas.openxmlformats.org/officeDocument/2006/relationships/image" Target="../media/image6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8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60648"/>
            <a:ext cx="7459452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Презентация по геометрии</a:t>
            </a:r>
          </a:p>
          <a:p>
            <a:pPr algn="ctr"/>
            <a:r>
              <a:rPr lang="ru-RU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</a:t>
            </a: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а тему: «Правильные многоугольники»</a:t>
            </a:r>
            <a:endParaRPr lang="ru-RU" sz="48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4509120"/>
            <a:ext cx="618387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Выполнила ученица 9 «Б» класса МБОУ средней школы №3 </a:t>
            </a:r>
            <a:r>
              <a:rPr lang="ru-RU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г.Лысково</a:t>
            </a:r>
            <a:endParaRPr lang="ru-RU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r"/>
            <a:r>
              <a:rPr lang="ru-RU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Коломина Анастасия</a:t>
            </a:r>
          </a:p>
          <a:p>
            <a:pPr algn="r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Проверила работу: Кислова С.И</a:t>
            </a:r>
            <a:endParaRPr lang="ru-RU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72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88"/>
            <a:ext cx="9144000" cy="6841612"/>
          </a:xfrm>
        </p:spPr>
      </p:pic>
      <p:sp>
        <p:nvSpPr>
          <p:cNvPr id="5" name="Прямоугольник 4"/>
          <p:cNvSpPr/>
          <p:nvPr/>
        </p:nvSpPr>
        <p:spPr>
          <a:xfrm>
            <a:off x="3338329" y="188640"/>
            <a:ext cx="2467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111970"/>
            <a:ext cx="3751347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Дано:    </a:t>
            </a:r>
            <a:r>
              <a:rPr lang="en-US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S=16</a:t>
            </a: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, </a:t>
            </a:r>
            <a:r>
              <a:rPr lang="en-US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n</a:t>
            </a:r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=4</a:t>
            </a:r>
          </a:p>
          <a:p>
            <a:pPr algn="ctr"/>
            <a:r>
              <a:rPr lang="ru-RU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Найти:   </a:t>
            </a:r>
            <a:r>
              <a:rPr lang="en-US" altLang="ru-RU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  <a:cs typeface="Times New Roman" pitchFamily="18" charset="0"/>
              </a:rPr>
              <a:t>a, r, R, P</a:t>
            </a:r>
            <a:endParaRPr lang="ru-RU" altLang="ru-RU" sz="28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  <a:cs typeface="Times New Roman" pitchFamily="18" charset="0"/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7" name="Группа 20"/>
          <p:cNvGrpSpPr>
            <a:grpSpLocks/>
          </p:cNvGrpSpPr>
          <p:nvPr/>
        </p:nvGrpSpPr>
        <p:grpSpPr bwMode="auto">
          <a:xfrm>
            <a:off x="720874" y="984191"/>
            <a:ext cx="2357437" cy="2214563"/>
            <a:chOff x="1500166" y="1357298"/>
            <a:chExt cx="1928826" cy="1857388"/>
          </a:xfrm>
        </p:grpSpPr>
        <p:sp>
          <p:nvSpPr>
            <p:cNvPr id="8" name="Овал 7"/>
            <p:cNvSpPr/>
            <p:nvPr/>
          </p:nvSpPr>
          <p:spPr>
            <a:xfrm>
              <a:off x="1500166" y="1357298"/>
              <a:ext cx="1928826" cy="185738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796309" y="1619596"/>
              <a:ext cx="1341735" cy="130882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449642" y="2220084"/>
              <a:ext cx="45461" cy="45270"/>
            </a:xfrm>
            <a:prstGeom prst="ellipse">
              <a:avLst/>
            </a:prstGeom>
            <a:solidFill>
              <a:srgbClr val="0C27AC"/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rot="16200000" flipH="1">
              <a:off x="2444090" y="2239598"/>
              <a:ext cx="718989" cy="653333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>
              <a:stCxn id="10" idx="1"/>
              <a:endCxn id="9" idx="2"/>
            </p:cNvCxnSpPr>
            <p:nvPr/>
          </p:nvCxnSpPr>
          <p:spPr>
            <a:xfrm rot="16200000" flipH="1">
              <a:off x="2111142" y="2571737"/>
              <a:ext cx="701679" cy="11689"/>
            </a:xfrm>
            <a:prstGeom prst="lin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3" name="Object 5"/>
            <p:cNvGraphicFramePr>
              <a:graphicFrameLocks noChangeAspect="1"/>
            </p:cNvGraphicFramePr>
            <p:nvPr/>
          </p:nvGraphicFramePr>
          <p:xfrm>
            <a:off x="2720541" y="2214554"/>
            <a:ext cx="329714" cy="357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1" name="Формула" r:id="rId4" imgW="152268" imgH="164957" progId="Equation.3">
                    <p:embed/>
                  </p:oleObj>
                </mc:Choice>
                <mc:Fallback>
                  <p:oleObj name="Формула" r:id="rId4" imgW="152268" imgH="164957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20541" y="2214554"/>
                          <a:ext cx="329714" cy="3571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7"/>
            <p:cNvGraphicFramePr>
              <a:graphicFrameLocks noChangeAspect="1"/>
            </p:cNvGraphicFramePr>
            <p:nvPr/>
          </p:nvGraphicFramePr>
          <p:xfrm>
            <a:off x="2285984" y="1460298"/>
            <a:ext cx="428628" cy="5204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2" name="Формула" r:id="rId6" imgW="177569" imgH="215619" progId="Equation.3">
                    <p:embed/>
                  </p:oleObj>
                </mc:Choice>
                <mc:Fallback>
                  <p:oleObj name="Формула" r:id="rId6" imgW="177569" imgH="21561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5984" y="1460298"/>
                          <a:ext cx="428628" cy="5204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8769241"/>
              </p:ext>
            </p:extLst>
          </p:nvPr>
        </p:nvGraphicFramePr>
        <p:xfrm>
          <a:off x="395536" y="3356993"/>
          <a:ext cx="2942793" cy="11542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3" name="Формула" r:id="rId8" imgW="885952" imgH="390468" progId="Equation.3">
                  <p:embed/>
                </p:oleObj>
              </mc:Choice>
              <mc:Fallback>
                <p:oleObj name="Формула" r:id="rId8" imgW="885952" imgH="39046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356993"/>
                        <a:ext cx="2942793" cy="11542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857677"/>
              </p:ext>
            </p:extLst>
          </p:nvPr>
        </p:nvGraphicFramePr>
        <p:xfrm>
          <a:off x="4096075" y="2217624"/>
          <a:ext cx="3059573" cy="1211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Формула" r:id="rId10" imgW="1009498" imgH="390468" progId="Equation.3">
                  <p:embed/>
                </p:oleObj>
              </mc:Choice>
              <mc:Fallback>
                <p:oleObj name="Формула" r:id="rId10" imgW="1009498" imgH="390468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6075" y="2217624"/>
                        <a:ext cx="3059573" cy="1211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73048"/>
              </p:ext>
            </p:extLst>
          </p:nvPr>
        </p:nvGraphicFramePr>
        <p:xfrm>
          <a:off x="2173026" y="4581128"/>
          <a:ext cx="2330606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5" name="Формула" r:id="rId12" imgW="533522" imgH="361953" progId="Equation.3">
                  <p:embed/>
                </p:oleObj>
              </mc:Choice>
              <mc:Fallback>
                <p:oleObj name="Формула" r:id="rId12" imgW="533522" imgH="36195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3026" y="4581128"/>
                        <a:ext cx="2330606" cy="86409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25553"/>
              </p:ext>
            </p:extLst>
          </p:nvPr>
        </p:nvGraphicFramePr>
        <p:xfrm>
          <a:off x="4769828" y="3861048"/>
          <a:ext cx="2071687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Формула" r:id="rId14" imgW="634725" imgH="241195" progId="Equation.3">
                  <p:embed/>
                </p:oleObj>
              </mc:Choice>
              <mc:Fallback>
                <p:oleObj name="Формула" r:id="rId14" imgW="634725" imgH="241195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9828" y="3861048"/>
                        <a:ext cx="2071687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125369"/>
              </p:ext>
            </p:extLst>
          </p:nvPr>
        </p:nvGraphicFramePr>
        <p:xfrm>
          <a:off x="4788024" y="4797152"/>
          <a:ext cx="1643062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Формула" r:id="rId16" imgW="482181" imgH="215713" progId="Equation.3">
                  <p:embed/>
                </p:oleObj>
              </mc:Choice>
              <mc:Fallback>
                <p:oleObj name="Формула" r:id="rId16" imgW="482181" imgH="215713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4797152"/>
                        <a:ext cx="1643062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841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3" y="0"/>
            <a:ext cx="912522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215524" y="1124744"/>
            <a:ext cx="4712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Доп.источники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613392"/>
            <a:ext cx="7140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/>
              </a:rPr>
              <a:t>https://uchitel.pro/</a:t>
            </a: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3"/>
              </a:rPr>
              <a:t>опорный-конспект-4-правильные-многоуг/</a:t>
            </a:r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https://www.bestreferat.ru/referat-316967.html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57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124" y="-2"/>
            <a:ext cx="917412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188640"/>
            <a:ext cx="755107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Правильный многоугольник-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777663"/>
            <a:ext cx="66967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выпуклый</a:t>
            </a:r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 многоугольник, у которого равны все стороны и все углы между смежными сторонами.</a:t>
            </a:r>
          </a:p>
        </p:txBody>
      </p:sp>
      <p:pic>
        <p:nvPicPr>
          <p:cNvPr id="2052" name="Picture 4" descr="https://img2.freepng.ru/20180401/fwq/kisspng-regular-polygon-equilateral-triangle-geometry-polygonal-5ac072496857d7.59144516152256160942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0993"/>
            <a:ext cx="2880320" cy="25326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13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51520" y="27989"/>
            <a:ext cx="84680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Вписанная окружность.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3581" y="877796"/>
            <a:ext cx="51058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</a:t>
            </a:r>
            <a:r>
              <a:rPr lang="ru-RU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кружность </a:t>
            </a:r>
            <a:r>
              <a:rPr lang="ru-RU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называется вписанной в</a:t>
            </a:r>
          </a:p>
          <a:p>
            <a:r>
              <a:rPr lang="ru-RU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многоугольник,</a:t>
            </a:r>
          </a:p>
          <a:p>
            <a:r>
              <a:rPr lang="ru-RU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если все стороны многоугольника</a:t>
            </a:r>
          </a:p>
          <a:p>
            <a:r>
              <a:rPr lang="ru-RU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касаются этой окружности.</a:t>
            </a:r>
            <a:endParaRPr lang="ru-RU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849" y="2785091"/>
            <a:ext cx="4549643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Окружность, вписанная в</a:t>
            </a:r>
          </a:p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правильный многоугольник,</a:t>
            </a:r>
          </a:p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касается сторон многоугольника</a:t>
            </a:r>
          </a:p>
          <a:p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 их серединах.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7" name="Группа 6"/>
          <p:cNvGrpSpPr>
            <a:grpSpLocks/>
          </p:cNvGrpSpPr>
          <p:nvPr/>
        </p:nvGrpSpPr>
        <p:grpSpPr bwMode="auto">
          <a:xfrm>
            <a:off x="5093212" y="633368"/>
            <a:ext cx="3071813" cy="1568450"/>
            <a:chOff x="1476375" y="1931988"/>
            <a:chExt cx="2108200" cy="1116012"/>
          </a:xfrm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1908175" y="292417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1476375" y="2133600"/>
              <a:ext cx="1057275" cy="914400"/>
            </a:xfrm>
            <a:prstGeom prst="hexagon">
              <a:avLst>
                <a:gd name="adj" fmla="val 28906"/>
                <a:gd name="vf" fmla="val 1154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20" name="Oval 8"/>
            <p:cNvSpPr>
              <a:spLocks noChangeArrowheads="1"/>
            </p:cNvSpPr>
            <p:nvPr/>
          </p:nvSpPr>
          <p:spPr bwMode="auto">
            <a:xfrm>
              <a:off x="1548283" y="2133051"/>
              <a:ext cx="914098" cy="91494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chemeClr val="folHlink"/>
                </a:solidFill>
                <a:latin typeface="Calibri" pitchFamily="34" charset="0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3400425" y="1931988"/>
              <a:ext cx="1841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</p:grpSp>
      <p:grpSp>
        <p:nvGrpSpPr>
          <p:cNvPr id="22" name="Group 18"/>
          <p:cNvGrpSpPr>
            <a:grpSpLocks/>
          </p:cNvGrpSpPr>
          <p:nvPr/>
        </p:nvGrpSpPr>
        <p:grpSpPr bwMode="auto">
          <a:xfrm>
            <a:off x="4788024" y="2794288"/>
            <a:ext cx="1633537" cy="1439863"/>
            <a:chOff x="3606" y="1207"/>
            <a:chExt cx="1029" cy="907"/>
          </a:xfrm>
        </p:grpSpPr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3606" y="1207"/>
              <a:ext cx="1029" cy="90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24" name="Oval 8"/>
            <p:cNvSpPr>
              <a:spLocks noChangeArrowheads="1"/>
            </p:cNvSpPr>
            <p:nvPr/>
          </p:nvSpPr>
          <p:spPr bwMode="auto">
            <a:xfrm>
              <a:off x="3833" y="1525"/>
              <a:ext cx="576" cy="576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10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36531" y="188640"/>
            <a:ext cx="8544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Описанная окружность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029" y="1146919"/>
            <a:ext cx="4990469" cy="2031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Окружность называется описанной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около многоугольника, если все его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вершины лежат на этой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окружности.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03" y="2970753"/>
            <a:ext cx="499046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Центр окружности, описанной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около правильного многоугольника,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совпадает с центром окружности,</a:t>
            </a: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вписанной в тот же многоугольник.</a:t>
            </a:r>
          </a:p>
          <a:p>
            <a:pPr algn="ctr"/>
            <a:endParaRPr lang="ru-RU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0" name="Группа 11"/>
          <p:cNvGrpSpPr>
            <a:grpSpLocks/>
          </p:cNvGrpSpPr>
          <p:nvPr/>
        </p:nvGrpSpPr>
        <p:grpSpPr bwMode="auto">
          <a:xfrm>
            <a:off x="5436096" y="1038863"/>
            <a:ext cx="1533525" cy="1373188"/>
            <a:chOff x="1403350" y="4365625"/>
            <a:chExt cx="1130300" cy="1079500"/>
          </a:xfrm>
        </p:grpSpPr>
        <p:sp>
          <p:nvSpPr>
            <p:cNvPr id="11" name="Oval 16"/>
            <p:cNvSpPr>
              <a:spLocks noChangeArrowheads="1"/>
            </p:cNvSpPr>
            <p:nvPr/>
          </p:nvSpPr>
          <p:spPr bwMode="auto">
            <a:xfrm>
              <a:off x="1403350" y="4365625"/>
              <a:ext cx="1130300" cy="10795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  <p:sp>
          <p:nvSpPr>
            <p:cNvPr id="12" name="AutoShape 17"/>
            <p:cNvSpPr>
              <a:spLocks noChangeArrowheads="1"/>
            </p:cNvSpPr>
            <p:nvPr/>
          </p:nvSpPr>
          <p:spPr bwMode="auto">
            <a:xfrm>
              <a:off x="1513338" y="4365625"/>
              <a:ext cx="910324" cy="863600"/>
            </a:xfrm>
            <a:prstGeom prst="triangle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3" name="Group 32"/>
          <p:cNvGrpSpPr>
            <a:grpSpLocks/>
          </p:cNvGrpSpPr>
          <p:nvPr/>
        </p:nvGrpSpPr>
        <p:grpSpPr bwMode="auto">
          <a:xfrm>
            <a:off x="5083944" y="3178244"/>
            <a:ext cx="1670050" cy="1643063"/>
            <a:chOff x="3777" y="2750"/>
            <a:chExt cx="917" cy="905"/>
          </a:xfrm>
        </p:grpSpPr>
        <p:grpSp>
          <p:nvGrpSpPr>
            <p:cNvPr id="14" name="Group 26"/>
            <p:cNvGrpSpPr>
              <a:grpSpLocks/>
            </p:cNvGrpSpPr>
            <p:nvPr/>
          </p:nvGrpSpPr>
          <p:grpSpPr bwMode="auto">
            <a:xfrm>
              <a:off x="3777" y="2750"/>
              <a:ext cx="917" cy="905"/>
              <a:chOff x="3787" y="2750"/>
              <a:chExt cx="907" cy="907"/>
            </a:xfrm>
          </p:grpSpPr>
          <p:sp>
            <p:nvSpPr>
              <p:cNvPr id="16" name="Oval 24"/>
              <p:cNvSpPr>
                <a:spLocks noChangeArrowheads="1"/>
              </p:cNvSpPr>
              <p:nvPr/>
            </p:nvSpPr>
            <p:spPr bwMode="auto">
              <a:xfrm>
                <a:off x="3787" y="2750"/>
                <a:ext cx="907" cy="90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ru-RU" altLang="ru-RU">
                  <a:latin typeface="Calibri" pitchFamily="34" charset="0"/>
                </a:endParaRPr>
              </a:p>
            </p:txBody>
          </p:sp>
          <p:sp>
            <p:nvSpPr>
              <p:cNvPr id="17" name="Rectangle 25"/>
              <p:cNvSpPr>
                <a:spLocks noChangeArrowheads="1"/>
              </p:cNvSpPr>
              <p:nvPr/>
            </p:nvSpPr>
            <p:spPr bwMode="auto">
              <a:xfrm>
                <a:off x="3923" y="2886"/>
                <a:ext cx="635" cy="62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15" name="Oval 27"/>
            <p:cNvSpPr>
              <a:spLocks noChangeArrowheads="1"/>
            </p:cNvSpPr>
            <p:nvPr/>
          </p:nvSpPr>
          <p:spPr bwMode="auto">
            <a:xfrm>
              <a:off x="3923" y="2886"/>
              <a:ext cx="628" cy="5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ru-RU" altLang="ru-RU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451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2318" y="19183"/>
            <a:ext cx="7992889" cy="3231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48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Сумма углов правильного </a:t>
            </a:r>
            <a:r>
              <a:rPr lang="en-US" altLang="ru-RU" sz="54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n</a:t>
            </a:r>
            <a:r>
              <a:rPr lang="ru-RU" altLang="ru-RU" sz="4800" b="1" i="1" dirty="0" smtClean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-угольника</a:t>
            </a: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573053"/>
              </p:ext>
            </p:extLst>
          </p:nvPr>
        </p:nvGraphicFramePr>
        <p:xfrm>
          <a:off x="2555776" y="2738074"/>
          <a:ext cx="34734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Формула" r:id="rId4" imgW="774364" imgH="228501" progId="Equation.3">
                  <p:embed/>
                </p:oleObj>
              </mc:Choice>
              <mc:Fallback>
                <p:oleObj name="Формула" r:id="rId4" imgW="774364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738074"/>
                        <a:ext cx="347345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Правильный пятиугольник 8"/>
          <p:cNvSpPr/>
          <p:nvPr/>
        </p:nvSpPr>
        <p:spPr bwMode="auto">
          <a:xfrm>
            <a:off x="107504" y="2354328"/>
            <a:ext cx="1955626" cy="1794752"/>
          </a:xfrm>
          <a:prstGeom prst="pentagon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9694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332656"/>
            <a:ext cx="91184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Формулы для вычисления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83568" y="1474126"/>
            <a:ext cx="1944216" cy="152668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037332"/>
              </p:ext>
            </p:extLst>
          </p:nvPr>
        </p:nvGraphicFramePr>
        <p:xfrm>
          <a:off x="2657087" y="2097333"/>
          <a:ext cx="1698889" cy="693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Формула" r:id="rId4" imgW="622030" imgH="253890" progId="Equation.3">
                  <p:embed/>
                </p:oleObj>
              </mc:Choice>
              <mc:Fallback>
                <p:oleObj name="Формула" r:id="rId4" imgW="622030" imgH="25389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7087" y="2097333"/>
                        <a:ext cx="1698889" cy="6931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157480"/>
              </p:ext>
            </p:extLst>
          </p:nvPr>
        </p:nvGraphicFramePr>
        <p:xfrm>
          <a:off x="5148064" y="2094820"/>
          <a:ext cx="2038871" cy="783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Формула" r:id="rId6" imgW="660113" imgH="253890" progId="Equation.3">
                  <p:embed/>
                </p:oleObj>
              </mc:Choice>
              <mc:Fallback>
                <p:oleObj name="Формула" r:id="rId6" imgW="660113" imgH="25389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094820"/>
                        <a:ext cx="2038871" cy="783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556026" y="3429000"/>
            <a:ext cx="129614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968943"/>
              </p:ext>
            </p:extLst>
          </p:nvPr>
        </p:nvGraphicFramePr>
        <p:xfrm>
          <a:off x="3419872" y="3695991"/>
          <a:ext cx="1815712" cy="690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Формула" r:id="rId8" imgW="634725" imgH="241195" progId="Equation.3">
                  <p:embed/>
                </p:oleObj>
              </mc:Choice>
              <mc:Fallback>
                <p:oleObj name="Формула" r:id="rId8" imgW="634725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872" y="3695991"/>
                        <a:ext cx="1815712" cy="6901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86193"/>
              </p:ext>
            </p:extLst>
          </p:nvPr>
        </p:nvGraphicFramePr>
        <p:xfrm>
          <a:off x="5436096" y="3861883"/>
          <a:ext cx="1592541" cy="712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10" imgW="482181" imgH="215713" progId="Equation.3">
                  <p:embed/>
                </p:oleObj>
              </mc:Choice>
              <mc:Fallback>
                <p:oleObj name="Формула" r:id="rId10" imgW="482181" imgH="215713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861883"/>
                        <a:ext cx="1592541" cy="7121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AutoShape 19"/>
          <p:cNvSpPr>
            <a:spLocks noChangeArrowheads="1"/>
          </p:cNvSpPr>
          <p:nvPr/>
        </p:nvSpPr>
        <p:spPr bwMode="auto">
          <a:xfrm>
            <a:off x="2555776" y="4869160"/>
            <a:ext cx="1361876" cy="1141614"/>
          </a:xfrm>
          <a:prstGeom prst="hexagon">
            <a:avLst>
              <a:gd name="adj" fmla="val 28808"/>
              <a:gd name="vf" fmla="val 11547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113264"/>
              </p:ext>
            </p:extLst>
          </p:nvPr>
        </p:nvGraphicFramePr>
        <p:xfrm>
          <a:off x="4031804" y="5141715"/>
          <a:ext cx="1054825" cy="59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12" imgW="444307" imgH="228501" progId="Equation.3">
                  <p:embed/>
                </p:oleObj>
              </mc:Choice>
              <mc:Fallback>
                <p:oleObj name="Формула" r:id="rId12" imgW="444307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804" y="5141715"/>
                        <a:ext cx="1054825" cy="5965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325427"/>
              </p:ext>
            </p:extLst>
          </p:nvPr>
        </p:nvGraphicFramePr>
        <p:xfrm>
          <a:off x="5220072" y="4869160"/>
          <a:ext cx="1579464" cy="1211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14" imgW="545863" imgH="418918" progId="Equation.3">
                  <p:embed/>
                </p:oleObj>
              </mc:Choice>
              <mc:Fallback>
                <p:oleObj name="Формула" r:id="rId14" imgW="545863" imgH="418918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4869160"/>
                        <a:ext cx="1579464" cy="12117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1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8100" cy="6832225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67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643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2" name="Picture 4" descr="https://uchitel.pro/wp-content/uploads/2019/09/%D0%BF%D0%B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7160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uchitel.pro/wp-content/uploads/2019/09/%D0%BF%D0%BF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3176"/>
            <a:ext cx="8010156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61525" y="2255767"/>
            <a:ext cx="455793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Дополнительная информация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7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1" y="-35966"/>
            <a:ext cx="9138100" cy="6832225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67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	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6431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661" y="311751"/>
            <a:ext cx="6387547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Выражение стороны а через R и r для правильного n-угольника.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2758" y="1887549"/>
            <a:ext cx="915675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Соединим центр правильного многоугольника с двумя соседними вершинами. Получим равнобедренный треугольник с углом при вершине, равным 360°/n. Половина его равна 180°/n, где n — число сторон. Из прямоугольного треугольника находим:</a:t>
            </a:r>
          </a:p>
        </p:txBody>
      </p:sp>
      <p:pic>
        <p:nvPicPr>
          <p:cNvPr id="8194" name="Picture 2" descr="https://uchitel.pro/wp-content/uploads/2019/09/2019-09-21_23-22-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3140968"/>
            <a:ext cx="5019675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6" y="0"/>
            <a:ext cx="9144000" cy="6868009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46310"/>
            <a:ext cx="7344816" cy="338554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Выражение R и r через сторону а для правильного 3-угольника.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 descr="https://uchitel.pro/wp-content/uploads/2019/09/2019-09-21_23-26-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" y="2630525"/>
            <a:ext cx="9126472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168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db</dc:creator>
  <cp:lastModifiedBy>db</cp:lastModifiedBy>
  <cp:revision>11</cp:revision>
  <dcterms:created xsi:type="dcterms:W3CDTF">2020-04-10T16:57:41Z</dcterms:created>
  <dcterms:modified xsi:type="dcterms:W3CDTF">2020-04-10T19:02:00Z</dcterms:modified>
</cp:coreProperties>
</file>