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4/11/2020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4/11/2020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1082;&#1086;&#1085;&#1090;&#1088;&#1086;&#1083;&#1100;&#1079;&#1085;&#1072;&#1085;&#1080;&#1081;.&#1088;&#1092;/matematika-vse-klassy/spravochnik-po-geometrii-7-9-klassy/" TargetMode="External"/><Relationship Id="rId2" Type="http://schemas.openxmlformats.org/officeDocument/2006/relationships/hyperlink" Target="https://wiki.eduvdom.com/subjects/geometry/star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9985" y="927278"/>
            <a:ext cx="10163271" cy="811369"/>
          </a:xfrm>
        </p:spPr>
        <p:style>
          <a:lnRef idx="2">
            <a:schemeClr val="accent2"/>
          </a:lnRef>
          <a:fillRef idx="1">
            <a:schemeClr val="lt1"/>
          </a:fillRef>
          <a:effectRef idx="0">
            <a:schemeClr val="accent2"/>
          </a:effectRef>
          <a:fontRef idx="minor">
            <a:schemeClr val="dk1"/>
          </a:fontRef>
        </p:style>
        <p:txBody>
          <a:bodyPr>
            <a:normAutofit fontScale="90000"/>
          </a:bodyPr>
          <a:lstStyle/>
          <a:p>
            <a:pPr algn="ctr"/>
            <a:r>
              <a:rPr lang="ru-RU" sz="2000" b="1" dirty="0">
                <a:solidFill>
                  <a:schemeClr val="tx1">
                    <a:lumMod val="75000"/>
                    <a:lumOff val="25000"/>
                  </a:schemeClr>
                </a:solidFill>
              </a:rPr>
              <a:t>Муниципальное бюджетное общеобразовательное учреждение средняя школа №3 г. </a:t>
            </a:r>
            <a:r>
              <a:rPr lang="ru-RU" sz="2000" b="1" dirty="0" err="1">
                <a:solidFill>
                  <a:schemeClr val="tx1">
                    <a:lumMod val="75000"/>
                    <a:lumOff val="25000"/>
                  </a:schemeClr>
                </a:solidFill>
              </a:rPr>
              <a:t>Лысково</a:t>
            </a:r>
            <a:r>
              <a:rPr lang="ru-RU" sz="2000" b="1" dirty="0">
                <a:solidFill>
                  <a:schemeClr val="tx1">
                    <a:lumMod val="75000"/>
                    <a:lumOff val="25000"/>
                  </a:schemeClr>
                </a:solidFill>
              </a:rPr>
              <a:t> Нижегородской области</a:t>
            </a:r>
            <a:br>
              <a:rPr lang="ru-RU" sz="2000" dirty="0"/>
            </a:br>
            <a:br>
              <a:rPr lang="ru-RU" sz="2000" dirty="0"/>
            </a:br>
            <a:r>
              <a:rPr lang="ru-RU" sz="2000" dirty="0"/>
              <a:t>         </a:t>
            </a:r>
            <a:r>
              <a:rPr lang="ru-RU" dirty="0">
                <a:solidFill>
                  <a:srgbClr val="C00000"/>
                </a:solidFill>
              </a:rPr>
              <a:t>Справочник по геометрии </a:t>
            </a:r>
          </a:p>
        </p:txBody>
      </p:sp>
      <p:sp>
        <p:nvSpPr>
          <p:cNvPr id="3" name="Подзаголовок 2"/>
          <p:cNvSpPr>
            <a:spLocks noGrp="1"/>
          </p:cNvSpPr>
          <p:nvPr>
            <p:ph type="subTitle" idx="1"/>
          </p:nvPr>
        </p:nvSpPr>
        <p:spPr>
          <a:xfrm>
            <a:off x="7681034" y="5091026"/>
            <a:ext cx="4365938" cy="1679392"/>
          </a:xfrm>
        </p:spPr>
        <p:txBody>
          <a:bodyPr/>
          <a:lstStyle/>
          <a:p>
            <a:r>
              <a:rPr lang="ru-RU" b="1" dirty="0"/>
              <a:t>Выполнила: Бычкова Евгения.</a:t>
            </a:r>
          </a:p>
          <a:p>
            <a:r>
              <a:rPr lang="ru-RU" b="1" dirty="0"/>
              <a:t>Класс: 9 «В»</a:t>
            </a:r>
          </a:p>
          <a:p>
            <a:r>
              <a:rPr lang="ru-RU" b="1" dirty="0"/>
              <a:t>Учитель: Кислова С.И </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9871" y="1857827"/>
            <a:ext cx="5834744" cy="3889829"/>
          </a:xfrm>
          <a:prstGeom prst="rect">
            <a:avLst/>
          </a:prstGeom>
        </p:spPr>
      </p:pic>
    </p:spTree>
    <p:extLst>
      <p:ext uri="{BB962C8B-B14F-4D97-AF65-F5344CB8AC3E}">
        <p14:creationId xmlns:p14="http://schemas.microsoft.com/office/powerpoint/2010/main" val="1069679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69143" y="145143"/>
            <a:ext cx="9835469" cy="1759857"/>
          </a:xfrm>
        </p:spPr>
        <p:txBody>
          <a:bodyPr/>
          <a:lstStyle/>
          <a:p>
            <a:r>
              <a:rPr lang="ru-RU" dirty="0"/>
              <a:t>Решение прямоугольных треугольников</a:t>
            </a:r>
          </a:p>
        </p:txBody>
      </p:sp>
      <p:sp>
        <p:nvSpPr>
          <p:cNvPr id="3" name="Объект 2"/>
          <p:cNvSpPr>
            <a:spLocks noGrp="1"/>
          </p:cNvSpPr>
          <p:nvPr>
            <p:ph idx="1"/>
          </p:nvPr>
        </p:nvSpPr>
        <p:spPr>
          <a:xfrm>
            <a:off x="1669143" y="870857"/>
            <a:ext cx="9835469" cy="5040365"/>
          </a:xfrm>
        </p:spPr>
        <p:txBody>
          <a:bodyPr>
            <a:normAutofit/>
          </a:bodyPr>
          <a:lstStyle/>
          <a:p>
            <a:r>
              <a:rPr lang="ru-RU" sz="2400" dirty="0"/>
              <a:t>Решить прямоугольный треугольник — значит вычислить все его стороны и углы по каким-либо данным, определяющим этот треугольник.</a:t>
            </a:r>
          </a:p>
          <a:p>
            <a:r>
              <a:rPr lang="ru-RU" sz="2400" dirty="0"/>
              <a:t>Рассмотрим основные случаи решения прямоугольного треугольника.</a:t>
            </a:r>
          </a:p>
          <a:p>
            <a:endParaRPr lang="ru-RU" sz="2400" dirty="0"/>
          </a:p>
          <a:p>
            <a:pPr marL="0" indent="0">
              <a:buNone/>
            </a:pPr>
            <a:endParaRPr lang="ru-RU" sz="24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8685" y="3013667"/>
            <a:ext cx="7460343" cy="3024275"/>
          </a:xfrm>
          <a:prstGeom prst="rect">
            <a:avLst/>
          </a:prstGeom>
        </p:spPr>
      </p:pic>
    </p:spTree>
    <p:extLst>
      <p:ext uri="{BB962C8B-B14F-4D97-AF65-F5344CB8AC3E}">
        <p14:creationId xmlns:p14="http://schemas.microsoft.com/office/powerpoint/2010/main" val="2070801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86377" y="257577"/>
            <a:ext cx="9418235" cy="2318198"/>
          </a:xfrm>
        </p:spPr>
        <p:txBody>
          <a:bodyPr/>
          <a:lstStyle/>
          <a:p>
            <a:r>
              <a:rPr lang="ru-RU" dirty="0"/>
              <a:t>         </a:t>
            </a:r>
            <a:r>
              <a:rPr lang="ru-RU" dirty="0">
                <a:solidFill>
                  <a:schemeClr val="accent6">
                    <a:lumMod val="50000"/>
                  </a:schemeClr>
                </a:solidFill>
              </a:rPr>
              <a:t>Список литературы: </a:t>
            </a:r>
          </a:p>
        </p:txBody>
      </p:sp>
      <p:sp>
        <p:nvSpPr>
          <p:cNvPr id="3" name="Объект 2"/>
          <p:cNvSpPr>
            <a:spLocks noGrp="1"/>
          </p:cNvSpPr>
          <p:nvPr>
            <p:ph idx="1"/>
          </p:nvPr>
        </p:nvSpPr>
        <p:spPr>
          <a:xfrm>
            <a:off x="1970468" y="1017431"/>
            <a:ext cx="8796270" cy="4893791"/>
          </a:xfrm>
        </p:spPr>
        <p:txBody>
          <a:bodyPr>
            <a:normAutofit/>
          </a:bodyPr>
          <a:lstStyle/>
          <a:p>
            <a:r>
              <a:rPr lang="en-US" sz="2400" dirty="0">
                <a:hlinkClick r:id="rId2"/>
              </a:rPr>
              <a:t>https://wiki.eduvdom.com/subjects/geometry/start</a:t>
            </a:r>
            <a:endParaRPr lang="ru-RU" sz="2400" dirty="0"/>
          </a:p>
          <a:p>
            <a:r>
              <a:rPr lang="en-US" sz="2400" dirty="0">
                <a:hlinkClick r:id="rId3"/>
              </a:rPr>
              <a:t>http://xn--80aneebgncbebxz7l.xn--p1ai/matematika-vse-klassy/spravochnik-po-geometrii-7-9-klassy/</a:t>
            </a:r>
            <a:endParaRPr lang="ru-RU" sz="2400" dirty="0"/>
          </a:p>
          <a:p>
            <a:pPr marL="0" indent="0">
              <a:buNone/>
            </a:pPr>
            <a:endParaRPr lang="ru-RU" sz="2400" dirty="0"/>
          </a:p>
        </p:txBody>
      </p:sp>
    </p:spTree>
    <p:extLst>
      <p:ext uri="{BB962C8B-B14F-4D97-AF65-F5344CB8AC3E}">
        <p14:creationId xmlns:p14="http://schemas.microsoft.com/office/powerpoint/2010/main" val="4182430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61965" y="348343"/>
            <a:ext cx="10123635" cy="6299200"/>
          </a:xfrm>
        </p:spPr>
        <p:txBody>
          <a:bodyPr>
            <a:normAutofit/>
          </a:bodyPr>
          <a:lstStyle/>
          <a:p>
            <a:r>
              <a:rPr lang="ru-RU" dirty="0"/>
              <a:t>                    Квадрат.</a:t>
            </a:r>
            <a:br>
              <a:rPr lang="ru-RU" dirty="0"/>
            </a:br>
            <a:endParaRPr lang="ru-RU" dirty="0"/>
          </a:p>
        </p:txBody>
      </p:sp>
      <p:sp>
        <p:nvSpPr>
          <p:cNvPr id="3" name="Объект 2"/>
          <p:cNvSpPr>
            <a:spLocks noGrp="1"/>
          </p:cNvSpPr>
          <p:nvPr>
            <p:ph idx="1"/>
          </p:nvPr>
        </p:nvSpPr>
        <p:spPr>
          <a:xfrm>
            <a:off x="1175657" y="944247"/>
            <a:ext cx="10609943" cy="5529123"/>
          </a:xfrm>
        </p:spPr>
        <p:txBody>
          <a:bodyPr>
            <a:normAutofit lnSpcReduction="10000"/>
          </a:bodyPr>
          <a:lstStyle/>
          <a:p>
            <a:pPr marL="0" indent="0">
              <a:buNone/>
            </a:pPr>
            <a:r>
              <a:rPr lang="ru-RU" sz="2000" dirty="0"/>
              <a:t>    Квадратом называется прямоугольник, все стороны которого равны (рис.1, а).</a:t>
            </a:r>
          </a:p>
          <a:p>
            <a:pPr marL="0" indent="0">
              <a:buNone/>
            </a:pPr>
            <a:endParaRPr lang="ru-RU" sz="2000" dirty="0"/>
          </a:p>
          <a:p>
            <a:pPr marL="0" indent="0">
              <a:buNone/>
            </a:pPr>
            <a:endParaRPr lang="ru-RU" sz="2000" dirty="0"/>
          </a:p>
          <a:p>
            <a:pPr marL="0" indent="0">
              <a:buNone/>
            </a:pPr>
            <a:endParaRPr lang="ru-RU" sz="2000" dirty="0"/>
          </a:p>
          <a:p>
            <a:pPr marL="0" indent="0">
              <a:buNone/>
            </a:pPr>
            <a:r>
              <a:rPr lang="ru-RU" sz="2000" dirty="0"/>
              <a:t>  </a:t>
            </a:r>
          </a:p>
          <a:p>
            <a:pPr marL="0" indent="0">
              <a:buNone/>
            </a:pPr>
            <a:r>
              <a:rPr lang="ru-RU" sz="2400" dirty="0"/>
              <a:t>Квадрат является ромбом, поэтому обладает свойствами прямоугольника и ромба. Основные свойства квадрата следующие.</a:t>
            </a:r>
          </a:p>
          <a:p>
            <a:pPr marL="0" indent="0">
              <a:buNone/>
            </a:pPr>
            <a:r>
              <a:rPr lang="ru-RU" sz="2400" b="1" dirty="0"/>
              <a:t>Свойство 1.</a:t>
            </a:r>
            <a:r>
              <a:rPr lang="ru-RU" sz="2400" dirty="0"/>
              <a:t> Все углы квадрата прямые (см. рис.1, а).</a:t>
            </a:r>
          </a:p>
          <a:p>
            <a:pPr marL="0" indent="0">
              <a:buNone/>
            </a:pPr>
            <a:r>
              <a:rPr lang="ru-RU" sz="2400" b="1" dirty="0"/>
              <a:t>Свойство 2</a:t>
            </a:r>
            <a:r>
              <a:rPr lang="ru-RU" sz="2400" dirty="0"/>
              <a:t>. Диагонали квадрата равны, взаимно перпендикулярны, точкой пересечения делятся пополам и делят его углы пополам (рис.1, б).</a:t>
            </a:r>
          </a:p>
          <a:p>
            <a:pPr marL="0" indent="0">
              <a:buNone/>
            </a:pPr>
            <a:r>
              <a:rPr lang="ru-RU" sz="2400" dirty="0"/>
              <a:t> </a:t>
            </a:r>
          </a:p>
          <a:p>
            <a:pPr marL="0" indent="0">
              <a:buNone/>
            </a:pPr>
            <a:endParaRPr lang="ru-RU" sz="2400" dirty="0"/>
          </a:p>
        </p:txBody>
      </p:sp>
      <p:pic>
        <p:nvPicPr>
          <p:cNvPr id="10" name="Рисунок 9"/>
          <p:cNvPicPr>
            <a:picLocks noChangeAspect="1"/>
          </p:cNvPicPr>
          <p:nvPr/>
        </p:nvPicPr>
        <p:blipFill>
          <a:blip r:embed="rId2"/>
          <a:stretch>
            <a:fillRect/>
          </a:stretch>
        </p:blipFill>
        <p:spPr>
          <a:xfrm>
            <a:off x="4156528" y="1438954"/>
            <a:ext cx="2940958" cy="1478417"/>
          </a:xfrm>
          <a:prstGeom prst="rect">
            <a:avLst/>
          </a:prstGeom>
        </p:spPr>
      </p:pic>
    </p:spTree>
    <p:extLst>
      <p:ext uri="{BB962C8B-B14F-4D97-AF65-F5344CB8AC3E}">
        <p14:creationId xmlns:p14="http://schemas.microsoft.com/office/powerpoint/2010/main" val="3679399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47782" y="284766"/>
            <a:ext cx="8911687" cy="862884"/>
          </a:xfrm>
        </p:spPr>
        <p:txBody>
          <a:bodyPr/>
          <a:lstStyle/>
          <a:p>
            <a:r>
              <a:rPr lang="ru-RU" dirty="0"/>
              <a:t>               Ромб.</a:t>
            </a:r>
          </a:p>
        </p:txBody>
      </p:sp>
      <p:sp>
        <p:nvSpPr>
          <p:cNvPr id="6" name="Объект 5"/>
          <p:cNvSpPr>
            <a:spLocks noGrp="1"/>
          </p:cNvSpPr>
          <p:nvPr>
            <p:ph idx="1"/>
          </p:nvPr>
        </p:nvSpPr>
        <p:spPr>
          <a:xfrm>
            <a:off x="275772" y="1081825"/>
            <a:ext cx="11538858" cy="5318975"/>
          </a:xfrm>
        </p:spPr>
        <p:txBody>
          <a:bodyPr>
            <a:normAutofit fontScale="92500"/>
          </a:bodyPr>
          <a:lstStyle/>
          <a:p>
            <a:pPr marL="0" indent="0">
              <a:buNone/>
            </a:pPr>
            <a:r>
              <a:rPr lang="ru-RU" dirty="0"/>
              <a:t>Ромбом называется параллелограмм, все стороны которого равны (рис.1</a:t>
            </a:r>
            <a:r>
              <a:rPr lang="ru-RU" sz="2400" dirty="0"/>
              <a:t>).</a:t>
            </a:r>
          </a:p>
          <a:p>
            <a:pPr marL="0" indent="0">
              <a:buNone/>
            </a:pPr>
            <a:endParaRPr lang="ru-RU" sz="2400" dirty="0"/>
          </a:p>
          <a:p>
            <a:pPr marL="0" indent="0">
              <a:buNone/>
            </a:pPr>
            <a:r>
              <a:rPr lang="ru-RU" sz="2400" b="1" dirty="0"/>
              <a:t>                                                             рис.2</a:t>
            </a:r>
          </a:p>
          <a:p>
            <a:pPr marL="0" indent="0">
              <a:buNone/>
            </a:pPr>
            <a:r>
              <a:rPr lang="ru-RU" dirty="0"/>
              <a:t>Ромб обладает всеми свойствами параллелограмма.</a:t>
            </a:r>
          </a:p>
          <a:p>
            <a:pPr marL="0" indent="0">
              <a:buNone/>
            </a:pPr>
            <a:r>
              <a:rPr lang="ru-RU" dirty="0"/>
              <a:t>Рассмотрим особое свойство ромба. </a:t>
            </a:r>
          </a:p>
          <a:p>
            <a:pPr marL="0" indent="0">
              <a:buNone/>
            </a:pPr>
            <a:r>
              <a:rPr lang="ru-RU" dirty="0"/>
              <a:t>Доказательство. Рассмотрим ромб ABCD (рис.2</a:t>
            </a:r>
            <a:r>
              <a:rPr lang="ru-RU" b="1" dirty="0"/>
              <a:t>).                                                                       рис.2</a:t>
            </a:r>
          </a:p>
          <a:p>
            <a:pPr marL="0" indent="0">
              <a:buNone/>
            </a:pPr>
            <a:r>
              <a:rPr lang="ru-RU" sz="2400" dirty="0"/>
              <a:t>Требуется доказать, что АС ⊥ BD и каждая диагональ делит соответствующие углы ромба пополам. Докажем, например, что ∠ ВАС = ∠ DAC.</a:t>
            </a:r>
          </a:p>
          <a:p>
            <a:pPr marL="0" indent="0">
              <a:buNone/>
            </a:pPr>
            <a:r>
              <a:rPr lang="ru-RU" sz="2400" dirty="0"/>
              <a:t>По определению ромба АВ = AD, поэтому треугольник BAD равнобедренный. Так как ромб — параллелограмм, то его диагонали точкой О делятся пополам. Следовательно, АО — медиана равнобедренного треугольника BAD, а значит, высота и биссектриса этого треугольника. Поэтому АС ⊥ BD и ∠ ВАС = ∠ DAC, что и требовалось доказать.</a:t>
            </a:r>
          </a:p>
        </p:txBody>
      </p:sp>
      <p:pic>
        <p:nvPicPr>
          <p:cNvPr id="8" name="Рисунок 7"/>
          <p:cNvPicPr>
            <a:picLocks noChangeAspect="1"/>
          </p:cNvPicPr>
          <p:nvPr/>
        </p:nvPicPr>
        <p:blipFill>
          <a:blip r:embed="rId2"/>
          <a:stretch>
            <a:fillRect/>
          </a:stretch>
        </p:blipFill>
        <p:spPr>
          <a:xfrm>
            <a:off x="2916223" y="1526301"/>
            <a:ext cx="2099129" cy="836815"/>
          </a:xfrm>
          <a:prstGeom prst="rect">
            <a:avLst/>
          </a:prstGeom>
        </p:spPr>
      </p:pic>
      <p:pic>
        <p:nvPicPr>
          <p:cNvPr id="9" name="Рисунок 8"/>
          <p:cNvPicPr>
            <a:picLocks noChangeAspect="1"/>
          </p:cNvPicPr>
          <p:nvPr/>
        </p:nvPicPr>
        <p:blipFill>
          <a:blip r:embed="rId3"/>
          <a:stretch>
            <a:fillRect/>
          </a:stretch>
        </p:blipFill>
        <p:spPr>
          <a:xfrm>
            <a:off x="9507309" y="644545"/>
            <a:ext cx="1905000" cy="2600325"/>
          </a:xfrm>
          <a:prstGeom prst="rect">
            <a:avLst/>
          </a:prstGeom>
        </p:spPr>
      </p:pic>
    </p:spTree>
    <p:extLst>
      <p:ext uri="{BB962C8B-B14F-4D97-AF65-F5344CB8AC3E}">
        <p14:creationId xmlns:p14="http://schemas.microsoft.com/office/powerpoint/2010/main" val="3164860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19087" y="174172"/>
            <a:ext cx="9385526" cy="1480458"/>
          </a:xfrm>
        </p:spPr>
        <p:txBody>
          <a:bodyPr>
            <a:normAutofit/>
          </a:bodyPr>
          <a:lstStyle/>
          <a:p>
            <a:r>
              <a:rPr lang="ru-RU" dirty="0"/>
              <a:t>             Трапеция.</a:t>
            </a:r>
          </a:p>
        </p:txBody>
      </p:sp>
      <p:sp>
        <p:nvSpPr>
          <p:cNvPr id="3" name="Объект 2"/>
          <p:cNvSpPr>
            <a:spLocks noGrp="1"/>
          </p:cNvSpPr>
          <p:nvPr>
            <p:ph idx="1"/>
          </p:nvPr>
        </p:nvSpPr>
        <p:spPr>
          <a:xfrm>
            <a:off x="1727199" y="827314"/>
            <a:ext cx="10203543" cy="5733143"/>
          </a:xfrm>
        </p:spPr>
        <p:txBody>
          <a:bodyPr>
            <a:normAutofit fontScale="92500" lnSpcReduction="20000"/>
          </a:bodyPr>
          <a:lstStyle/>
          <a:p>
            <a:pPr marL="0" indent="0">
              <a:buNone/>
            </a:pPr>
            <a:r>
              <a:rPr lang="ru-RU" b="1" dirty="0"/>
              <a:t>Трапецией называется четырехугольник, у которого только две противоположные стороны параллельны (Рис.1).</a:t>
            </a:r>
          </a:p>
          <a:p>
            <a:pPr marL="0" indent="0">
              <a:buNone/>
            </a:pPr>
            <a:endParaRPr lang="ru-RU" b="1" dirty="0"/>
          </a:p>
          <a:p>
            <a:pPr marL="0" indent="0">
              <a:buNone/>
            </a:pPr>
            <a:r>
              <a:rPr lang="ru-RU" b="1" dirty="0"/>
              <a:t>                                                                                           рис.1</a:t>
            </a:r>
          </a:p>
          <a:p>
            <a:pPr marL="0" indent="0">
              <a:buNone/>
            </a:pPr>
            <a:r>
              <a:rPr lang="ru-RU" dirty="0"/>
              <a:t>Эти параллельные стороны называются основаниями трапеции. Две другие стороны называются боковыми сторонами.</a:t>
            </a:r>
          </a:p>
          <a:p>
            <a:pPr marL="0" indent="0">
              <a:buNone/>
            </a:pPr>
            <a:r>
              <a:rPr lang="ru-RU" dirty="0"/>
              <a:t>Отрезок, соединяющий середины ее боковых сторон, называется средней линией трапеции. На рисунке 2 отрезок EF — средняя линия трапеции ABCD.</a:t>
            </a:r>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r>
              <a:rPr lang="ru-RU" dirty="0"/>
              <a:t>Трапеция, у которой боковые стороны равны, называется равнобокой или равнобедренной (рис.3, а). Трапеция, один из углов которой прямой, называется прямоугольной (рис.3, б).</a:t>
            </a:r>
          </a:p>
          <a:p>
            <a:pPr marL="0" indent="0">
              <a:buNone/>
            </a:pPr>
            <a:r>
              <a:rPr lang="ru-RU" dirty="0"/>
              <a:t>С использованием теоремы 1 устанавливается свойство средней линии трапеции.</a:t>
            </a:r>
          </a:p>
          <a:p>
            <a:pPr marL="0" indent="0">
              <a:buNone/>
            </a:pPr>
            <a:r>
              <a:rPr lang="ru-RU" dirty="0"/>
              <a:t>Теорема 2. Средняя линия трапеции параллельна основаниям и равна их </a:t>
            </a:r>
            <a:r>
              <a:rPr lang="ru-RU" dirty="0" err="1"/>
              <a:t>полусумме</a:t>
            </a:r>
            <a:r>
              <a:rPr lang="ru-RU" dirty="0"/>
              <a:t>.</a:t>
            </a:r>
          </a:p>
          <a:p>
            <a:pPr marL="0" indent="0">
              <a:buNone/>
            </a:pPr>
            <a:endParaRPr lang="ru-RU" dirty="0"/>
          </a:p>
          <a:p>
            <a:pPr marL="0" indent="0">
              <a:buNone/>
            </a:pPr>
            <a:endParaRPr lang="ru-RU" dirty="0"/>
          </a:p>
          <a:p>
            <a:pPr marL="0" indent="0">
              <a:buNone/>
            </a:pPr>
            <a:endParaRPr lang="ru-RU" dirty="0"/>
          </a:p>
          <a:p>
            <a:pPr marL="0" indent="0">
              <a:buNone/>
            </a:pPr>
            <a:endParaRPr lang="ru-RU" dirty="0"/>
          </a:p>
        </p:txBody>
      </p:sp>
      <p:pic>
        <p:nvPicPr>
          <p:cNvPr id="6" name="Рисунок 5"/>
          <p:cNvPicPr>
            <a:picLocks noChangeAspect="1"/>
          </p:cNvPicPr>
          <p:nvPr/>
        </p:nvPicPr>
        <p:blipFill>
          <a:blip r:embed="rId2"/>
          <a:stretch>
            <a:fillRect/>
          </a:stretch>
        </p:blipFill>
        <p:spPr>
          <a:xfrm>
            <a:off x="5187043" y="1178493"/>
            <a:ext cx="1905000" cy="860424"/>
          </a:xfrm>
          <a:prstGeom prst="rect">
            <a:avLst/>
          </a:prstGeom>
        </p:spPr>
      </p:pic>
      <p:pic>
        <p:nvPicPr>
          <p:cNvPr id="7" name="Рисунок 6"/>
          <p:cNvPicPr>
            <a:picLocks noChangeAspect="1"/>
          </p:cNvPicPr>
          <p:nvPr/>
        </p:nvPicPr>
        <p:blipFill>
          <a:blip r:embed="rId3"/>
          <a:stretch>
            <a:fillRect/>
          </a:stretch>
        </p:blipFill>
        <p:spPr>
          <a:xfrm>
            <a:off x="2676071" y="3283628"/>
            <a:ext cx="1905000" cy="1123950"/>
          </a:xfrm>
          <a:prstGeom prst="rect">
            <a:avLst/>
          </a:prstGeom>
        </p:spPr>
      </p:pic>
      <p:pic>
        <p:nvPicPr>
          <p:cNvPr id="8" name="Рисунок 7"/>
          <p:cNvPicPr>
            <a:picLocks noChangeAspect="1"/>
          </p:cNvPicPr>
          <p:nvPr/>
        </p:nvPicPr>
        <p:blipFill>
          <a:blip r:embed="rId4"/>
          <a:stretch>
            <a:fillRect/>
          </a:stretch>
        </p:blipFill>
        <p:spPr>
          <a:xfrm>
            <a:off x="5002100" y="3283628"/>
            <a:ext cx="3619500" cy="1457325"/>
          </a:xfrm>
          <a:prstGeom prst="rect">
            <a:avLst/>
          </a:prstGeom>
        </p:spPr>
      </p:pic>
    </p:spTree>
    <p:extLst>
      <p:ext uri="{BB962C8B-B14F-4D97-AF65-F5344CB8AC3E}">
        <p14:creationId xmlns:p14="http://schemas.microsoft.com/office/powerpoint/2010/main" val="23959376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2687" y="1"/>
            <a:ext cx="9791926" cy="1905000"/>
          </a:xfrm>
        </p:spPr>
        <p:txBody>
          <a:bodyPr/>
          <a:lstStyle/>
          <a:p>
            <a:r>
              <a:rPr lang="ru-RU" dirty="0"/>
              <a:t>Определение четырехугольника</a:t>
            </a:r>
          </a:p>
        </p:txBody>
      </p:sp>
      <p:sp>
        <p:nvSpPr>
          <p:cNvPr id="3" name="Объект 2"/>
          <p:cNvSpPr>
            <a:spLocks noGrp="1"/>
          </p:cNvSpPr>
          <p:nvPr>
            <p:ph idx="1"/>
          </p:nvPr>
        </p:nvSpPr>
        <p:spPr>
          <a:xfrm>
            <a:off x="1521392" y="537029"/>
            <a:ext cx="10174515" cy="5631543"/>
          </a:xfrm>
        </p:spPr>
        <p:txBody>
          <a:bodyPr/>
          <a:lstStyle/>
          <a:p>
            <a:pPr marL="0" indent="0">
              <a:buNone/>
            </a:pPr>
            <a:r>
              <a:rPr lang="ru-RU" dirty="0"/>
              <a:t>Четырехугольником называется фигура, которая состоит из четырех точек и четырех последовательно соединяющих их отрезков. При этом никакие три из данных точек не должны лежать на одной прямой, а соединяющие их отрезки не должны пересекаться.</a:t>
            </a:r>
          </a:p>
          <a:p>
            <a:pPr marL="0" indent="0">
              <a:buNone/>
            </a:pPr>
            <a:r>
              <a:rPr lang="ru-RU" b="1" dirty="0"/>
              <a:t>Данные точки называются вершинами четырехугольника, а соединяющие их отрезки — сторонами четырехугольника.</a:t>
            </a:r>
          </a:p>
          <a:p>
            <a:pPr marL="0" indent="0">
              <a:buNone/>
            </a:pPr>
            <a:r>
              <a:rPr lang="ru-RU" dirty="0"/>
              <a:t>Вершины четырехугольника (рис.1) называются соседними, если они являются концами одной и той же его стороны. Вершины, не являющиеся соседними, называются противолежащими. Отрезки, соединяющие противолежащие Рис.1 вершины четырехугольника, называются диагоналями. На рисунке 1 диагоналями являются отрезки АС и BD.</a:t>
            </a:r>
          </a:p>
          <a:p>
            <a:pPr marL="0" indent="0">
              <a:buNone/>
            </a:pPr>
            <a:endParaRPr lang="ru-RU" dirty="0"/>
          </a:p>
          <a:p>
            <a:pPr marL="0" indent="0">
              <a:buNone/>
            </a:pPr>
            <a:r>
              <a:rPr lang="ru-RU" dirty="0"/>
              <a:t>                                                                                    </a:t>
            </a:r>
            <a:r>
              <a:rPr lang="ru-RU" b="1" dirty="0"/>
              <a:t>рис.1</a:t>
            </a:r>
          </a:p>
          <a:p>
            <a:pPr marL="0" indent="0">
              <a:buNone/>
            </a:pPr>
            <a:r>
              <a:rPr lang="ru-RU" dirty="0"/>
              <a:t>Стороны четырехугольника, исходящие из одной вершины, называются смежными сторонами. Стороны, не имеющие общего конца, называются противоположными сторонами. Четырехугольник называется выпуклым (см. рис.1), если он лежит по одну сторону относительно прямой, содержащей любую его сторону.</a:t>
            </a:r>
          </a:p>
          <a:p>
            <a:pPr marL="0" indent="0">
              <a:buNone/>
            </a:pPr>
            <a:endParaRPr lang="ru-RU" dirty="0"/>
          </a:p>
        </p:txBody>
      </p:sp>
      <p:pic>
        <p:nvPicPr>
          <p:cNvPr id="4" name="Рисунок 3"/>
          <p:cNvPicPr>
            <a:picLocks noChangeAspect="1"/>
          </p:cNvPicPr>
          <p:nvPr/>
        </p:nvPicPr>
        <p:blipFill>
          <a:blip r:embed="rId2"/>
          <a:stretch>
            <a:fillRect/>
          </a:stretch>
        </p:blipFill>
        <p:spPr>
          <a:xfrm>
            <a:off x="4882472" y="3686628"/>
            <a:ext cx="1905000" cy="1045029"/>
          </a:xfrm>
          <a:prstGeom prst="rect">
            <a:avLst/>
          </a:prstGeom>
        </p:spPr>
      </p:pic>
    </p:spTree>
    <p:extLst>
      <p:ext uri="{BB962C8B-B14F-4D97-AF65-F5344CB8AC3E}">
        <p14:creationId xmlns:p14="http://schemas.microsoft.com/office/powerpoint/2010/main" val="2987486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8857" y="116114"/>
            <a:ext cx="10125755" cy="1788886"/>
          </a:xfrm>
        </p:spPr>
        <p:txBody>
          <a:bodyPr/>
          <a:lstStyle/>
          <a:p>
            <a:r>
              <a:rPr lang="ru-RU" dirty="0"/>
              <a:t>Диагонали и признаки параллелограмма</a:t>
            </a:r>
          </a:p>
        </p:txBody>
      </p:sp>
      <p:sp>
        <p:nvSpPr>
          <p:cNvPr id="3" name="Объект 2"/>
          <p:cNvSpPr>
            <a:spLocks noGrp="1"/>
          </p:cNvSpPr>
          <p:nvPr>
            <p:ph idx="1"/>
          </p:nvPr>
        </p:nvSpPr>
        <p:spPr>
          <a:xfrm>
            <a:off x="1494971" y="711201"/>
            <a:ext cx="10203544" cy="5921828"/>
          </a:xfrm>
        </p:spPr>
        <p:txBody>
          <a:bodyPr>
            <a:normAutofit fontScale="92500" lnSpcReduction="10000"/>
          </a:bodyPr>
          <a:lstStyle/>
          <a:p>
            <a:pPr marL="0" indent="0">
              <a:buNone/>
            </a:pPr>
            <a:r>
              <a:rPr lang="ru-RU" b="1" dirty="0"/>
              <a:t>Теорема 1. </a:t>
            </a:r>
            <a:r>
              <a:rPr lang="ru-RU" dirty="0"/>
              <a:t>Свойство диагоналей параллелограмма. Диагонали параллелограмма пересекаются и точкой пересечения делятся пополам.</a:t>
            </a:r>
          </a:p>
          <a:p>
            <a:pPr marL="0" indent="0">
              <a:buNone/>
            </a:pPr>
            <a:endParaRPr lang="ru-RU" dirty="0"/>
          </a:p>
          <a:p>
            <a:pPr marL="0" indent="0">
              <a:buNone/>
            </a:pPr>
            <a:endParaRPr lang="ru-RU" dirty="0"/>
          </a:p>
          <a:p>
            <a:pPr marL="0" indent="0">
              <a:buNone/>
            </a:pPr>
            <a:r>
              <a:rPr lang="ru-RU" b="1" dirty="0"/>
              <a:t>Рис.1</a:t>
            </a:r>
            <a:r>
              <a:rPr lang="ru-RU" dirty="0"/>
              <a:t>                                           </a:t>
            </a:r>
            <a:r>
              <a:rPr lang="ru-RU" b="1" dirty="0"/>
              <a:t>рис.2</a:t>
            </a:r>
          </a:p>
          <a:p>
            <a:pPr marL="0" indent="0">
              <a:buNone/>
            </a:pPr>
            <a:endParaRPr lang="ru-RU" dirty="0"/>
          </a:p>
          <a:p>
            <a:pPr marL="0" indent="0">
              <a:buNone/>
            </a:pPr>
            <a:r>
              <a:rPr lang="ru-RU" b="1" dirty="0"/>
              <a:t>Следующая теорема выражает признаки параллелограмма.</a:t>
            </a:r>
          </a:p>
          <a:p>
            <a:pPr marL="0" indent="0">
              <a:buNone/>
            </a:pPr>
            <a:r>
              <a:rPr lang="ru-RU" b="1" dirty="0"/>
              <a:t>Теорема 2. Если в выпуклом четырехугольнике:</a:t>
            </a:r>
          </a:p>
          <a:p>
            <a:pPr marL="0" indent="0">
              <a:buNone/>
            </a:pPr>
            <a:r>
              <a:rPr lang="ru-RU" b="1" dirty="0"/>
              <a:t>противоположные стороны равны между собой, или</a:t>
            </a:r>
          </a:p>
          <a:p>
            <a:pPr marL="0" indent="0">
              <a:buNone/>
            </a:pPr>
            <a:r>
              <a:rPr lang="ru-RU" b="1" dirty="0"/>
              <a:t>две противоположные стороны равны и параллельны, или</a:t>
            </a:r>
          </a:p>
          <a:p>
            <a:pPr marL="0" indent="0">
              <a:buNone/>
            </a:pPr>
            <a:r>
              <a:rPr lang="ru-RU" b="1" dirty="0"/>
              <a:t>диагонали точкой пересечения делятся пополам, то такой четырехугольник — параллелограмм.</a:t>
            </a:r>
          </a:p>
          <a:p>
            <a:pPr marL="0" indent="0">
              <a:buNone/>
            </a:pPr>
            <a:r>
              <a:rPr lang="ru-RU" b="1" dirty="0"/>
              <a:t>Доказательство проведем для одного из этих признаков, например для признака 1.</a:t>
            </a:r>
          </a:p>
          <a:p>
            <a:pPr marL="0" indent="0">
              <a:buNone/>
            </a:pPr>
            <a:r>
              <a:rPr lang="ru-RU" b="1" dirty="0"/>
              <a:t>Пусть ABCD — четырехугольник, у которого АВ = CD, ВС = AD (рис.1).  </a:t>
            </a:r>
          </a:p>
          <a:p>
            <a:pPr marL="0" indent="0">
              <a:buNone/>
            </a:pPr>
            <a:r>
              <a:rPr lang="ru-RU" dirty="0"/>
              <a:t>Докажем, что ABCD — параллелограмм, т. е. что </a:t>
            </a:r>
            <a:r>
              <a:rPr lang="ru-RU" b="1" dirty="0"/>
              <a:t>АВ || CD, ВС || AD.</a:t>
            </a:r>
            <a:r>
              <a:rPr lang="ru-RU" dirty="0"/>
              <a:t> Проведем диагональ АС и получим два треугольника ABC и ADC. Так как АС — общая сторона, АВ = CD, ВС = AD (по условию), то Δ ABC = Δ ADC. Поэтому ∠ 1 = ∠ 2, ∠ 4 = ∠ 3, а из равенства накрест лежащих углов следует параллельность прямых: ВС || AD, АВ || CD.</a:t>
            </a:r>
          </a:p>
          <a:p>
            <a:pPr marL="0" indent="0">
              <a:buNone/>
            </a:pPr>
            <a:endParaRPr lang="ru-RU" dirty="0"/>
          </a:p>
          <a:p>
            <a:pPr marL="0" indent="0">
              <a:buNone/>
            </a:pPr>
            <a:endParaRPr lang="ru-RU" dirty="0"/>
          </a:p>
        </p:txBody>
      </p:sp>
      <p:pic>
        <p:nvPicPr>
          <p:cNvPr id="4" name="Рисунок 3"/>
          <p:cNvPicPr>
            <a:picLocks noChangeAspect="1"/>
          </p:cNvPicPr>
          <p:nvPr/>
        </p:nvPicPr>
        <p:blipFill>
          <a:blip r:embed="rId2"/>
          <a:stretch>
            <a:fillRect/>
          </a:stretch>
        </p:blipFill>
        <p:spPr>
          <a:xfrm>
            <a:off x="2803525" y="1415823"/>
            <a:ext cx="1905000" cy="1304925"/>
          </a:xfrm>
          <a:prstGeom prst="rect">
            <a:avLst/>
          </a:prstGeom>
        </p:spPr>
      </p:pic>
      <p:pic>
        <p:nvPicPr>
          <p:cNvPr id="5" name="Рисунок 4"/>
          <p:cNvPicPr>
            <a:picLocks noChangeAspect="1"/>
          </p:cNvPicPr>
          <p:nvPr/>
        </p:nvPicPr>
        <p:blipFill>
          <a:blip r:embed="rId3"/>
          <a:stretch>
            <a:fillRect/>
          </a:stretch>
        </p:blipFill>
        <p:spPr>
          <a:xfrm>
            <a:off x="5644243" y="1396773"/>
            <a:ext cx="1905000" cy="1323975"/>
          </a:xfrm>
          <a:prstGeom prst="rect">
            <a:avLst/>
          </a:prstGeom>
        </p:spPr>
      </p:pic>
    </p:spTree>
    <p:extLst>
      <p:ext uri="{BB962C8B-B14F-4D97-AF65-F5344CB8AC3E}">
        <p14:creationId xmlns:p14="http://schemas.microsoft.com/office/powerpoint/2010/main" val="3887162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0"/>
            <a:ext cx="8911687" cy="1905000"/>
          </a:xfrm>
        </p:spPr>
        <p:txBody>
          <a:bodyPr/>
          <a:lstStyle/>
          <a:p>
            <a:r>
              <a:rPr lang="ru-RU" dirty="0">
                <a:solidFill>
                  <a:srgbClr val="FF0000"/>
                </a:solidFill>
              </a:rPr>
              <a:t>Теорема Пифагора.</a:t>
            </a:r>
          </a:p>
        </p:txBody>
      </p:sp>
      <p:sp>
        <p:nvSpPr>
          <p:cNvPr id="3" name="Объект 2"/>
          <p:cNvSpPr>
            <a:spLocks noGrp="1"/>
          </p:cNvSpPr>
          <p:nvPr>
            <p:ph idx="1"/>
          </p:nvPr>
        </p:nvSpPr>
        <p:spPr>
          <a:xfrm>
            <a:off x="1843315" y="624114"/>
            <a:ext cx="9893526" cy="5127451"/>
          </a:xfrm>
        </p:spPr>
        <p:txBody>
          <a:bodyPr>
            <a:normAutofit/>
          </a:bodyPr>
          <a:lstStyle/>
          <a:p>
            <a:pPr marL="0" indent="0">
              <a:buNone/>
            </a:pPr>
            <a:r>
              <a:rPr lang="ru-RU" sz="2000" dirty="0"/>
              <a:t>Теорема 1. Теорема Пифагора. В прямоугольном треугольнике квадрат гипотенузы равен сумме квадратов катетов. AB2 = AC2 + BC2</a:t>
            </a:r>
          </a:p>
          <a:p>
            <a:pPr marL="0" indent="0">
              <a:buNone/>
            </a:pPr>
            <a:r>
              <a:rPr lang="ru-RU" sz="2000" dirty="0"/>
              <a:t>                                                   </a:t>
            </a:r>
          </a:p>
        </p:txBody>
      </p:sp>
      <p:pic>
        <p:nvPicPr>
          <p:cNvPr id="4" name="Рисунок 3"/>
          <p:cNvPicPr>
            <a:picLocks noChangeAspect="1"/>
          </p:cNvPicPr>
          <p:nvPr/>
        </p:nvPicPr>
        <p:blipFill>
          <a:blip r:embed="rId2"/>
          <a:stretch>
            <a:fillRect/>
          </a:stretch>
        </p:blipFill>
        <p:spPr>
          <a:xfrm>
            <a:off x="2738180" y="1698136"/>
            <a:ext cx="6899306" cy="4677543"/>
          </a:xfrm>
          <a:prstGeom prst="rect">
            <a:avLst/>
          </a:prstGeom>
        </p:spPr>
      </p:pic>
    </p:spTree>
    <p:extLst>
      <p:ext uri="{BB962C8B-B14F-4D97-AF65-F5344CB8AC3E}">
        <p14:creationId xmlns:p14="http://schemas.microsoft.com/office/powerpoint/2010/main" val="597520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9898" y="188681"/>
            <a:ext cx="8911687" cy="914405"/>
          </a:xfrm>
        </p:spPr>
        <p:txBody>
          <a:bodyPr/>
          <a:lstStyle/>
          <a:p>
            <a:r>
              <a:rPr lang="ru-RU" dirty="0"/>
              <a:t>Определение параллельных прямых</a:t>
            </a:r>
          </a:p>
        </p:txBody>
      </p:sp>
      <p:sp>
        <p:nvSpPr>
          <p:cNvPr id="3" name="Объект 2"/>
          <p:cNvSpPr>
            <a:spLocks noGrp="1"/>
          </p:cNvSpPr>
          <p:nvPr>
            <p:ph idx="1"/>
          </p:nvPr>
        </p:nvSpPr>
        <p:spPr>
          <a:xfrm>
            <a:off x="1446522" y="986971"/>
            <a:ext cx="10096726" cy="4924251"/>
          </a:xfrm>
        </p:spPr>
        <p:txBody>
          <a:bodyPr>
            <a:normAutofit/>
          </a:bodyPr>
          <a:lstStyle/>
          <a:p>
            <a:pPr marL="0" indent="0">
              <a:buNone/>
            </a:pPr>
            <a:r>
              <a:rPr lang="ru-RU" dirty="0"/>
              <a:t>Две различные прямые либо имеют только одну общую точку, либо не имеют ни одной общей точки. В первом случае говорят, что прямые пересекаются, во втором случае — прямые не пересекаются.</a:t>
            </a:r>
          </a:p>
          <a:p>
            <a:pPr marL="0" indent="0">
              <a:buNone/>
            </a:pPr>
            <a:r>
              <a:rPr lang="ru-RU" b="1" dirty="0"/>
              <a:t>Две прямые на плоскости называются параллельными, если они не пересекаются.</a:t>
            </a:r>
          </a:p>
          <a:p>
            <a:pPr marL="0" indent="0">
              <a:buNone/>
            </a:pPr>
            <a:r>
              <a:rPr lang="ru-RU" dirty="0"/>
              <a:t>Параллельность прямых а и b обозначается так: a||b </a:t>
            </a:r>
          </a:p>
          <a:p>
            <a:pPr marL="0" indent="0">
              <a:buNone/>
            </a:pPr>
            <a:r>
              <a:rPr lang="ru-RU" dirty="0"/>
              <a:t>Пусть две прямые а и b пересечены третьей прямой с (рис.1). Прямая с называется секущей по отношению к прямым а и b, если она пересекает их в двух различных точках. При пересечении прямых а и b секущей с образуется восемь углов, которые на рисунке 1 отмечены цифрами.</a:t>
            </a:r>
          </a:p>
          <a:p>
            <a:pPr marL="0" indent="0">
              <a:buNone/>
            </a:pPr>
            <a:r>
              <a:rPr lang="ru-RU" b="1" dirty="0"/>
              <a:t>Определенные пары углов имеют специальные названия:</a:t>
            </a:r>
          </a:p>
          <a:p>
            <a:pPr marL="0" indent="0">
              <a:buNone/>
            </a:pPr>
            <a:r>
              <a:rPr lang="ru-RU" i="1" dirty="0">
                <a:solidFill>
                  <a:srgbClr val="FF0000"/>
                </a:solidFill>
              </a:rPr>
              <a:t>соответственные углы: </a:t>
            </a:r>
            <a:r>
              <a:rPr lang="ru-RU" dirty="0"/>
              <a:t>1 и 5, 4 и 8, 2 и 6, 3 и 7;</a:t>
            </a:r>
          </a:p>
          <a:p>
            <a:pPr marL="0" indent="0">
              <a:buNone/>
            </a:pPr>
            <a:r>
              <a:rPr lang="ru-RU" i="1" dirty="0">
                <a:solidFill>
                  <a:srgbClr val="FF0000"/>
                </a:solidFill>
              </a:rPr>
              <a:t>накрест лежащие углы: </a:t>
            </a:r>
            <a:r>
              <a:rPr lang="ru-RU" dirty="0"/>
              <a:t>3 и 5, 4 и 6 (внутренние), 1 и 7, 2 и 8 (внешние);</a:t>
            </a:r>
          </a:p>
          <a:p>
            <a:pPr marL="0" indent="0">
              <a:buNone/>
            </a:pPr>
            <a:r>
              <a:rPr lang="ru-RU" i="1" dirty="0">
                <a:solidFill>
                  <a:srgbClr val="FF0000"/>
                </a:solidFill>
              </a:rPr>
              <a:t>односторонние углы:</a:t>
            </a:r>
            <a:r>
              <a:rPr lang="ru-RU" i="1" dirty="0"/>
              <a:t> </a:t>
            </a:r>
            <a:r>
              <a:rPr lang="ru-RU" dirty="0"/>
              <a:t>4 и 5, 3 и б (внутренние), 1 и 8, 2 и 7 (внешние).</a:t>
            </a:r>
          </a:p>
          <a:p>
            <a:pPr marL="0" indent="0">
              <a:buNone/>
            </a:pPr>
            <a:endParaRPr lang="ru-RU" dirty="0"/>
          </a:p>
        </p:txBody>
      </p:sp>
      <p:pic>
        <p:nvPicPr>
          <p:cNvPr id="4" name="Рисунок 3"/>
          <p:cNvPicPr>
            <a:picLocks noChangeAspect="1"/>
          </p:cNvPicPr>
          <p:nvPr/>
        </p:nvPicPr>
        <p:blipFill>
          <a:blip r:embed="rId2"/>
          <a:stretch>
            <a:fillRect/>
          </a:stretch>
        </p:blipFill>
        <p:spPr>
          <a:xfrm>
            <a:off x="10011371" y="3725862"/>
            <a:ext cx="1905000" cy="2047875"/>
          </a:xfrm>
          <a:prstGeom prst="rect">
            <a:avLst/>
          </a:prstGeom>
        </p:spPr>
      </p:pic>
    </p:spTree>
    <p:extLst>
      <p:ext uri="{BB962C8B-B14F-4D97-AF65-F5344CB8AC3E}">
        <p14:creationId xmlns:p14="http://schemas.microsoft.com/office/powerpoint/2010/main" val="42000028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77143" y="217714"/>
            <a:ext cx="9327469" cy="870857"/>
          </a:xfrm>
        </p:spPr>
        <p:txBody>
          <a:bodyPr/>
          <a:lstStyle/>
          <a:p>
            <a:r>
              <a:rPr lang="ru-RU" dirty="0"/>
              <a:t>Расстояние от точки до прямой</a:t>
            </a:r>
          </a:p>
        </p:txBody>
      </p:sp>
      <p:sp>
        <p:nvSpPr>
          <p:cNvPr id="3" name="Объект 2"/>
          <p:cNvSpPr>
            <a:spLocks noGrp="1"/>
          </p:cNvSpPr>
          <p:nvPr>
            <p:ph idx="1"/>
          </p:nvPr>
        </p:nvSpPr>
        <p:spPr>
          <a:xfrm>
            <a:off x="1567543" y="1088571"/>
            <a:ext cx="10203543" cy="5355772"/>
          </a:xfrm>
        </p:spPr>
        <p:txBody>
          <a:bodyPr/>
          <a:lstStyle/>
          <a:p>
            <a:r>
              <a:rPr lang="ru-RU" dirty="0"/>
              <a:t>Пусть ВА — перпендикуляр, опущенный из точки В на прямую а, и С — любая точка на прямой а, отличная от А. Отрезок ВС называется наклонной, проведенной из точки В к прямой а (рис.1).</a:t>
            </a:r>
          </a:p>
          <a:p>
            <a:pPr marL="0" indent="0">
              <a:buNone/>
            </a:pPr>
            <a:r>
              <a:rPr lang="ru-RU" dirty="0"/>
              <a:t>Точка С называется основанием наклонной, а отрезок АС — проекцией наклонной. Из прямоугольного треугольника ВАС с прямым углом А видим, что наклонная больше перпендикуляра. В этом треугольнике наклонная является гипотенузой, а перпендикуляр — катетом.</a:t>
            </a:r>
          </a:p>
          <a:p>
            <a:pPr marL="0" indent="0">
              <a:buNone/>
            </a:pPr>
            <a:r>
              <a:rPr lang="ru-RU" dirty="0"/>
              <a:t>Расстоянием от точки В до прямой а, не проходящей через точку В, называется длина перпендикуляра, опущенного из точки В на прямую а.</a:t>
            </a:r>
          </a:p>
          <a:p>
            <a:pPr marL="0" indent="0">
              <a:buNone/>
            </a:pPr>
            <a:r>
              <a:rPr lang="ru-RU" dirty="0"/>
              <a:t>Так как перпендикуляр меньше наклонной, проведенной из той же точки, то расстояние от точки В до прямой а является наименьшим из расстояний от точки В до любой из точек прямой а.</a:t>
            </a:r>
          </a:p>
          <a:p>
            <a:pPr marL="0" indent="0">
              <a:buNone/>
            </a:pPr>
            <a:endParaRPr lang="ru-RU" dirty="0"/>
          </a:p>
          <a:p>
            <a:pPr marL="0" indent="0">
              <a:buNone/>
            </a:pPr>
            <a:endParaRPr lang="ru-RU" dirty="0"/>
          </a:p>
        </p:txBody>
      </p:sp>
      <p:pic>
        <p:nvPicPr>
          <p:cNvPr id="4" name="Рисунок 3"/>
          <p:cNvPicPr>
            <a:picLocks noChangeAspect="1"/>
          </p:cNvPicPr>
          <p:nvPr/>
        </p:nvPicPr>
        <p:blipFill>
          <a:blip r:embed="rId2"/>
          <a:stretch>
            <a:fillRect/>
          </a:stretch>
        </p:blipFill>
        <p:spPr>
          <a:xfrm>
            <a:off x="5274129" y="4736646"/>
            <a:ext cx="1905000" cy="1609725"/>
          </a:xfrm>
          <a:prstGeom prst="rect">
            <a:avLst/>
          </a:prstGeom>
        </p:spPr>
      </p:pic>
    </p:spTree>
    <p:extLst>
      <p:ext uri="{BB962C8B-B14F-4D97-AF65-F5344CB8AC3E}">
        <p14:creationId xmlns:p14="http://schemas.microsoft.com/office/powerpoint/2010/main" val="2010109844"/>
      </p:ext>
    </p:extLst>
  </p:cSld>
  <p:clrMapOvr>
    <a:masterClrMapping/>
  </p:clrMapOvr>
</p:sld>
</file>

<file path=ppt/theme/theme1.xml><?xml version="1.0" encoding="utf-8"?>
<a:theme xmlns:a="http://schemas.openxmlformats.org/drawingml/2006/main" name="Легкий дым">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96</TotalTime>
  <Words>1133</Words>
  <Application>Microsoft Office PowerPoint</Application>
  <PresentationFormat>Широкоэкранный</PresentationFormat>
  <Paragraphs>83</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Century Gothic</vt:lpstr>
      <vt:lpstr>Wingdings 3</vt:lpstr>
      <vt:lpstr>Легкий дым</vt:lpstr>
      <vt:lpstr>Муниципальное бюджетное общеобразовательное учреждение средняя школа №3 г. Лысково Нижегородской области           Справочник по геометрии </vt:lpstr>
      <vt:lpstr>                    Квадрат. </vt:lpstr>
      <vt:lpstr>               Ромб.</vt:lpstr>
      <vt:lpstr>             Трапеция.</vt:lpstr>
      <vt:lpstr>Определение четырехугольника</vt:lpstr>
      <vt:lpstr>Диагонали и признаки параллелограмма</vt:lpstr>
      <vt:lpstr>Теорема Пифагора.</vt:lpstr>
      <vt:lpstr>Определение параллельных прямых</vt:lpstr>
      <vt:lpstr>Расстояние от точки до прямой</vt:lpstr>
      <vt:lpstr>Решение прямоугольных треугольников</vt:lpstr>
      <vt:lpstr>         Список литературы: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Повторение геометрии 7-9 класс</dc:title>
  <dc:creator>LIDA</dc:creator>
  <cp:lastModifiedBy>Карина</cp:lastModifiedBy>
  <cp:revision>13</cp:revision>
  <dcterms:created xsi:type="dcterms:W3CDTF">2020-04-10T18:53:44Z</dcterms:created>
  <dcterms:modified xsi:type="dcterms:W3CDTF">2020-04-11T12:01:15Z</dcterms:modified>
</cp:coreProperties>
</file>