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B4C71EC6-210F-42DE-9C53-41977AD35B3D}" type="datetimeFigureOut">
              <a:rPr lang="ru-RU" smtClean="0"/>
              <a:t>11.04.2020</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11.04.2020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11.04.2020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Объект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11.04.2020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Объект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Объект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6" name="Дата 25"/>
          <p:cNvSpPr>
            <a:spLocks noGrp="1"/>
          </p:cNvSpPr>
          <p:nvPr>
            <p:ph type="dt" sz="half" idx="10"/>
          </p:nvPr>
        </p:nvSpPr>
        <p:spPr/>
        <p:txBody>
          <a:bodyPr rtlCol="0"/>
          <a:lstStyle/>
          <a:p>
            <a:fld id="{B4C71EC6-210F-42DE-9C53-41977AD35B3D}" type="datetimeFigureOut">
              <a:rPr lang="ru-RU" smtClean="0"/>
              <a:t>11.04.2020</a:t>
            </a:fld>
            <a:endParaRPr lang="ru-RU"/>
          </a:p>
        </p:txBody>
      </p:sp>
      <p:sp>
        <p:nvSpPr>
          <p:cNvPr id="27" name="Номер слайда 26"/>
          <p:cNvSpPr>
            <a:spLocks noGrp="1"/>
          </p:cNvSpPr>
          <p:nvPr>
            <p:ph type="sldNum" sz="quarter" idx="11"/>
          </p:nvPr>
        </p:nvSpPr>
        <p:spPr/>
        <p:txBody>
          <a:bodyPr rtlCol="0"/>
          <a:lstStyle/>
          <a:p>
            <a:fld id="{B19B0651-EE4F-4900-A07F-96A6BFA9D0F0}" type="slidenum">
              <a:rPr lang="ru-RU" smtClean="0"/>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B4C71EC6-210F-42DE-9C53-41977AD35B3D}" type="datetimeFigureOut">
              <a:rPr lang="ru-RU" smtClean="0"/>
              <a:t>11.04.2020</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11.04.2020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4" name="Объект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11.04.2020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11.04.2020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B4C71EC6-210F-42DE-9C53-41977AD35B3D}" type="datetimeFigureOut">
              <a:rPr lang="ru-RU" smtClean="0"/>
              <a:t>11.04.2020</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7200" y="1986686"/>
            <a:ext cx="8458200" cy="1470025"/>
          </a:xfrm>
        </p:spPr>
        <p:txBody>
          <a:bodyPr>
            <a:normAutofit/>
          </a:bodyPr>
          <a:lstStyle/>
          <a:p>
            <a:r>
              <a:rPr lang="ru-RU" dirty="0"/>
              <a:t>«Вписанные и описанные окружности»</a:t>
            </a:r>
          </a:p>
        </p:txBody>
      </p:sp>
      <p:sp>
        <p:nvSpPr>
          <p:cNvPr id="3" name="Подзаголовок 2"/>
          <p:cNvSpPr>
            <a:spLocks noGrp="1"/>
          </p:cNvSpPr>
          <p:nvPr>
            <p:ph type="subTitle" idx="1"/>
          </p:nvPr>
        </p:nvSpPr>
        <p:spPr/>
        <p:txBody>
          <a:bodyPr>
            <a:normAutofit/>
          </a:bodyPr>
          <a:lstStyle/>
          <a:p>
            <a:pPr algn="r"/>
            <a:r>
              <a:rPr lang="ru-RU" sz="1800" dirty="0">
                <a:solidFill>
                  <a:schemeClr val="tx1"/>
                </a:solidFill>
              </a:rPr>
              <a:t>Выполнила ученица 9 «Б» класса </a:t>
            </a:r>
          </a:p>
          <a:p>
            <a:pPr algn="r"/>
            <a:r>
              <a:rPr lang="ru-RU" sz="1800" dirty="0">
                <a:solidFill>
                  <a:schemeClr val="tx1"/>
                </a:solidFill>
              </a:rPr>
              <a:t>МБОУ СШ №3: </a:t>
            </a:r>
            <a:r>
              <a:rPr lang="ru-RU" sz="1800" dirty="0" err="1">
                <a:solidFill>
                  <a:schemeClr val="tx1"/>
                </a:solidFill>
              </a:rPr>
              <a:t>Чертилова</a:t>
            </a:r>
            <a:r>
              <a:rPr lang="ru-RU" sz="1800" dirty="0">
                <a:solidFill>
                  <a:schemeClr val="tx1"/>
                </a:solidFill>
              </a:rPr>
              <a:t> Елизавета</a:t>
            </a:r>
          </a:p>
          <a:p>
            <a:pPr algn="r"/>
            <a:r>
              <a:rPr lang="ru-RU" sz="1800" dirty="0">
                <a:solidFill>
                  <a:schemeClr val="tx1"/>
                </a:solidFill>
              </a:rPr>
              <a:t>Учитель: Кислова Светлана Игоревна</a:t>
            </a:r>
          </a:p>
        </p:txBody>
      </p:sp>
    </p:spTree>
    <p:extLst>
      <p:ext uri="{BB962C8B-B14F-4D97-AF65-F5344CB8AC3E}">
        <p14:creationId xmlns:p14="http://schemas.microsoft.com/office/powerpoint/2010/main" val="2076568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2776"/>
          </a:xfrm>
        </p:spPr>
        <p:txBody>
          <a:bodyPr>
            <a:normAutofit/>
          </a:bodyPr>
          <a:lstStyle/>
          <a:p>
            <a:pPr algn="ctr" fontAlgn="base"/>
            <a:r>
              <a:rPr lang="ru-RU" dirty="0">
                <a:solidFill>
                  <a:schemeClr val="tx1"/>
                </a:solidFill>
                <a:latin typeface="+mn-lt"/>
              </a:rPr>
              <a:t>9. Свойство описанного четырехугольника.</a:t>
            </a:r>
            <a:endParaRPr lang="ru-RU" i="0" dirty="0">
              <a:solidFill>
                <a:schemeClr val="tx1"/>
              </a:solidFill>
              <a:effectLst/>
              <a:latin typeface="+mn-lt"/>
            </a:endParaRPr>
          </a:p>
        </p:txBody>
      </p:sp>
      <p:sp>
        <p:nvSpPr>
          <p:cNvPr id="3" name="Объект 2"/>
          <p:cNvSpPr>
            <a:spLocks noGrp="1"/>
          </p:cNvSpPr>
          <p:nvPr>
            <p:ph idx="1"/>
          </p:nvPr>
        </p:nvSpPr>
        <p:spPr>
          <a:xfrm>
            <a:off x="0" y="1340768"/>
            <a:ext cx="9144000" cy="5517232"/>
          </a:xfrm>
        </p:spPr>
        <p:txBody>
          <a:bodyPr/>
          <a:lstStyle/>
          <a:p>
            <a:pPr fontAlgn="base"/>
            <a:r>
              <a:rPr lang="ru-RU" b="1" dirty="0">
                <a:solidFill>
                  <a:srgbClr val="464242"/>
                </a:solidFill>
              </a:rPr>
              <a:t>Теорема (свойство описанного четырехугольника)</a:t>
            </a:r>
            <a:r>
              <a:rPr lang="ru-RU" dirty="0">
                <a:solidFill>
                  <a:srgbClr val="464242"/>
                </a:solidFill>
              </a:rPr>
              <a:t>. Если в четырехугольник можно вписать окружность, то суммы его противоположных сторон равны.</a:t>
            </a:r>
          </a:p>
          <a:p>
            <a:pPr fontAlgn="base"/>
            <a:r>
              <a:rPr lang="ru-RU" u="sng" dirty="0">
                <a:solidFill>
                  <a:srgbClr val="464242"/>
                </a:solidFill>
              </a:rPr>
              <a:t>Доказательство</a:t>
            </a:r>
            <a:r>
              <a:rPr lang="ru-RU" dirty="0">
                <a:solidFill>
                  <a:srgbClr val="464242"/>
                </a:solidFill>
              </a:rPr>
              <a:t>. Отрезки касательных, проведенных из одной точки к окружности, равны. </a:t>
            </a:r>
          </a:p>
          <a:p>
            <a:endParaRPr lang="ru-RU" dirty="0"/>
          </a:p>
        </p:txBody>
      </p:sp>
    </p:spTree>
    <p:extLst>
      <p:ext uri="{BB962C8B-B14F-4D97-AF65-F5344CB8AC3E}">
        <p14:creationId xmlns:p14="http://schemas.microsoft.com/office/powerpoint/2010/main" val="4271522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451"/>
            <a:ext cx="9186296" cy="6866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84347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22" y="1851349"/>
            <a:ext cx="9278888"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7543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512168"/>
          </a:xfrm>
        </p:spPr>
        <p:txBody>
          <a:bodyPr>
            <a:normAutofit fontScale="90000"/>
          </a:bodyPr>
          <a:lstStyle/>
          <a:p>
            <a:pPr algn="ctr" fontAlgn="base"/>
            <a:r>
              <a:rPr lang="ru-RU" dirty="0">
                <a:solidFill>
                  <a:schemeClr val="tx1"/>
                </a:solidFill>
                <a:latin typeface="+mn-lt"/>
              </a:rPr>
              <a:t>1. Окружность, описанная около треугольника.</a:t>
            </a:r>
            <a:br>
              <a:rPr lang="ru-RU" dirty="0">
                <a:solidFill>
                  <a:srgbClr val="03437C"/>
                </a:solidFill>
                <a:latin typeface="Times"/>
              </a:rPr>
            </a:br>
            <a:endParaRPr lang="ru-RU" dirty="0"/>
          </a:p>
        </p:txBody>
      </p:sp>
      <p:sp>
        <p:nvSpPr>
          <p:cNvPr id="3" name="Объект 2"/>
          <p:cNvSpPr>
            <a:spLocks noGrp="1"/>
          </p:cNvSpPr>
          <p:nvPr>
            <p:ph idx="1"/>
          </p:nvPr>
        </p:nvSpPr>
        <p:spPr>
          <a:xfrm>
            <a:off x="0" y="1412776"/>
            <a:ext cx="9144000" cy="5445224"/>
          </a:xfrm>
        </p:spPr>
        <p:txBody>
          <a:bodyPr>
            <a:normAutofit fontScale="85000" lnSpcReduction="10000"/>
          </a:bodyPr>
          <a:lstStyle/>
          <a:p>
            <a:pPr fontAlgn="base"/>
            <a:r>
              <a:rPr lang="ru-RU" dirty="0">
                <a:solidFill>
                  <a:srgbClr val="464242"/>
                </a:solidFill>
              </a:rPr>
              <a:t>Окружность называется описанной около треугольника, если она проходит через все его вершины.</a:t>
            </a:r>
          </a:p>
          <a:p>
            <a:pPr fontAlgn="base"/>
            <a:r>
              <a:rPr lang="ru-RU" b="1" dirty="0">
                <a:solidFill>
                  <a:srgbClr val="464242"/>
                </a:solidFill>
              </a:rPr>
              <a:t>Теорема</a:t>
            </a:r>
            <a:r>
              <a:rPr lang="ru-RU" dirty="0">
                <a:solidFill>
                  <a:srgbClr val="464242"/>
                </a:solidFill>
              </a:rPr>
              <a:t>. Вокруг любого треугольника можно описать окружность, и только одну. Ее центр лежит на пересечении серединных перпендикуляров к сторонам треугольника.</a:t>
            </a:r>
          </a:p>
          <a:p>
            <a:pPr fontAlgn="base"/>
            <a:r>
              <a:rPr lang="ru-RU" u="sng" dirty="0">
                <a:solidFill>
                  <a:srgbClr val="464242"/>
                </a:solidFill>
              </a:rPr>
              <a:t>Доказательство</a:t>
            </a:r>
            <a:r>
              <a:rPr lang="ru-RU" dirty="0">
                <a:solidFill>
                  <a:srgbClr val="464242"/>
                </a:solidFill>
              </a:rPr>
              <a:t>. Точка пересечения серединных перпендикуляров к сторонам треугольника равноудалена от его вершин (доказано нами в 7 классе). Поэтому она является центром описанной окружности, расстояние от этой точки до любой из вершин равно радиусу.</a:t>
            </a:r>
          </a:p>
          <a:p>
            <a:pPr fontAlgn="base"/>
            <a:r>
              <a:rPr lang="ru-RU" dirty="0">
                <a:solidFill>
                  <a:srgbClr val="464242"/>
                </a:solidFill>
              </a:rPr>
              <a:t>Если существует еще одна описанная окружность, то ее центр равноудален от всех трех вершин и поэтому совпадает с точкой пересечения серединных перпендикуляров, а радиус совпадает с радиусом первой окружности. Окружности совпадают.</a:t>
            </a:r>
          </a:p>
          <a:p>
            <a:endParaRPr lang="ru-RU" sz="3000" dirty="0"/>
          </a:p>
        </p:txBody>
      </p:sp>
    </p:spTree>
    <p:extLst>
      <p:ext uri="{BB962C8B-B14F-4D97-AF65-F5344CB8AC3E}">
        <p14:creationId xmlns:p14="http://schemas.microsoft.com/office/powerpoint/2010/main" val="2358993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936104"/>
          </a:xfrm>
        </p:spPr>
        <p:txBody>
          <a:bodyPr>
            <a:normAutofit fontScale="90000"/>
          </a:bodyPr>
          <a:lstStyle/>
          <a:p>
            <a:pPr algn="ctr" fontAlgn="base"/>
            <a:r>
              <a:rPr lang="ru-RU" dirty="0">
                <a:solidFill>
                  <a:schemeClr val="tx1"/>
                </a:solidFill>
                <a:latin typeface="+mn-lt"/>
              </a:rPr>
              <a:t>2. Окружность, описанная около прямоугольного треугольника.</a:t>
            </a:r>
            <a:br>
              <a:rPr lang="ru-RU" dirty="0">
                <a:solidFill>
                  <a:srgbClr val="03437C"/>
                </a:solidFill>
                <a:latin typeface="Times"/>
              </a:rPr>
            </a:br>
            <a:endParaRPr lang="ru-RU" dirty="0">
              <a:latin typeface="+mn-lt"/>
            </a:endParaRPr>
          </a:p>
        </p:txBody>
      </p:sp>
      <p:sp>
        <p:nvSpPr>
          <p:cNvPr id="3" name="Объект 2"/>
          <p:cNvSpPr>
            <a:spLocks noGrp="1"/>
          </p:cNvSpPr>
          <p:nvPr>
            <p:ph idx="1"/>
          </p:nvPr>
        </p:nvSpPr>
        <p:spPr>
          <a:xfrm>
            <a:off x="0" y="1340768"/>
            <a:ext cx="9144000" cy="5517232"/>
          </a:xfrm>
        </p:spPr>
        <p:txBody>
          <a:bodyPr/>
          <a:lstStyle/>
          <a:p>
            <a:pPr fontAlgn="base"/>
            <a:r>
              <a:rPr lang="ru-RU" b="1" dirty="0">
                <a:solidFill>
                  <a:srgbClr val="464242"/>
                </a:solidFill>
              </a:rPr>
              <a:t>Теорема</a:t>
            </a:r>
            <a:r>
              <a:rPr lang="ru-RU" dirty="0">
                <a:solidFill>
                  <a:srgbClr val="464242"/>
                </a:solidFill>
              </a:rPr>
              <a:t>. Центр окружности, описанной около прямоугольного треугольника, лежит на середине гипотенузы, а радиус окружности равен половине гипотенузы.</a:t>
            </a:r>
          </a:p>
          <a:p>
            <a:pPr fontAlgn="base"/>
            <a:r>
              <a:rPr lang="ru-RU" u="sng" dirty="0">
                <a:solidFill>
                  <a:srgbClr val="464242"/>
                </a:solidFill>
              </a:rPr>
              <a:t>Доказательство</a:t>
            </a:r>
            <a:r>
              <a:rPr lang="ru-RU" dirty="0">
                <a:solidFill>
                  <a:srgbClr val="464242"/>
                </a:solidFill>
              </a:rPr>
              <a:t>. Мы знаем, что медиана прямоугольного треугольника, проведенная из вершины прямого угла, равна половине гипотенузы (доказано нами в 7 классе). Поэтому середина гипотенузы является центром описанной окружности, а ее радиус равен половине гипотенузы, т. е. R = c/2.</a:t>
            </a:r>
          </a:p>
          <a:p>
            <a:endParaRPr lang="ru-RU" dirty="0"/>
          </a:p>
        </p:txBody>
      </p:sp>
    </p:spTree>
    <p:extLst>
      <p:ext uri="{BB962C8B-B14F-4D97-AF65-F5344CB8AC3E}">
        <p14:creationId xmlns:p14="http://schemas.microsoft.com/office/powerpoint/2010/main" val="1838754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792088"/>
          </a:xfrm>
        </p:spPr>
        <p:txBody>
          <a:bodyPr>
            <a:normAutofit fontScale="90000"/>
          </a:bodyPr>
          <a:lstStyle/>
          <a:p>
            <a:pPr algn="ctr" fontAlgn="base"/>
            <a:r>
              <a:rPr lang="ru-RU" dirty="0">
                <a:solidFill>
                  <a:schemeClr val="tx1"/>
                </a:solidFill>
                <a:latin typeface="+mn-lt"/>
              </a:rPr>
              <a:t>3. Окружность, вписанная в треугольник.</a:t>
            </a:r>
            <a:br>
              <a:rPr lang="ru-RU" dirty="0">
                <a:solidFill>
                  <a:srgbClr val="03437C"/>
                </a:solidFill>
                <a:latin typeface="Times"/>
              </a:rPr>
            </a:br>
            <a:endParaRPr lang="ru-RU" dirty="0"/>
          </a:p>
        </p:txBody>
      </p:sp>
      <p:sp>
        <p:nvSpPr>
          <p:cNvPr id="3" name="Объект 2"/>
          <p:cNvSpPr>
            <a:spLocks noGrp="1"/>
          </p:cNvSpPr>
          <p:nvPr>
            <p:ph idx="1"/>
          </p:nvPr>
        </p:nvSpPr>
        <p:spPr>
          <a:xfrm>
            <a:off x="0" y="1124744"/>
            <a:ext cx="9144000" cy="5733256"/>
          </a:xfrm>
        </p:spPr>
        <p:txBody>
          <a:bodyPr>
            <a:normAutofit fontScale="85000" lnSpcReduction="20000"/>
          </a:bodyPr>
          <a:lstStyle/>
          <a:p>
            <a:pPr fontAlgn="base"/>
            <a:r>
              <a:rPr lang="ru-RU" dirty="0">
                <a:solidFill>
                  <a:srgbClr val="464242"/>
                </a:solidFill>
              </a:rPr>
              <a:t>Окружность называется вписанной в треугольник, ест она касается всех сторон треугольника.</a:t>
            </a:r>
          </a:p>
          <a:p>
            <a:pPr fontAlgn="base"/>
            <a:r>
              <a:rPr lang="ru-RU" b="1" dirty="0">
                <a:solidFill>
                  <a:srgbClr val="464242"/>
                </a:solidFill>
              </a:rPr>
              <a:t>Теорема</a:t>
            </a:r>
            <a:r>
              <a:rPr lang="ru-RU" dirty="0">
                <a:solidFill>
                  <a:srgbClr val="464242"/>
                </a:solidFill>
              </a:rPr>
              <a:t>. В любой треугольник можно вписать окружность, и только одну. Ее центр лежит на пересечении биссектрис треугольника.</a:t>
            </a:r>
          </a:p>
          <a:p>
            <a:pPr fontAlgn="base"/>
            <a:r>
              <a:rPr lang="ru-RU" u="sng" dirty="0">
                <a:solidFill>
                  <a:srgbClr val="464242"/>
                </a:solidFill>
              </a:rPr>
              <a:t>Доказательство</a:t>
            </a:r>
            <a:r>
              <a:rPr lang="ru-RU" dirty="0">
                <a:solidFill>
                  <a:srgbClr val="464242"/>
                </a:solidFill>
              </a:rPr>
              <a:t>. Точка пересечения биссектрис треугольника равноудалена от сторон треугольника (доказано нами в 7 классе). Если из этой точки опустить перпендикуляры на стороны и провести окружность радиусом, равным перпендикуляру, то стороны треугольника будут касаться окружности по признаку касательной.</a:t>
            </a:r>
          </a:p>
          <a:p>
            <a:pPr fontAlgn="base"/>
            <a:r>
              <a:rPr lang="ru-RU" dirty="0">
                <a:solidFill>
                  <a:srgbClr val="464242"/>
                </a:solidFill>
              </a:rPr>
              <a:t>Если существует еще одна вписанная окружность, то ее центр равноудален от всех трех сторон и поэтому совпадает с точкой пересечения биссектрис, а радиус совпадает с радиусом первой окружности. Окружности совпадают</a:t>
            </a:r>
            <a:r>
              <a:rPr lang="ru-RU" dirty="0">
                <a:solidFill>
                  <a:srgbClr val="464242"/>
                </a:solidFill>
                <a:latin typeface="Times"/>
              </a:rPr>
              <a:t>.</a:t>
            </a:r>
          </a:p>
          <a:p>
            <a:br>
              <a:rPr lang="ru-RU" dirty="0"/>
            </a:br>
            <a:endParaRPr lang="ru-RU" dirty="0"/>
          </a:p>
        </p:txBody>
      </p:sp>
    </p:spTree>
    <p:extLst>
      <p:ext uri="{BB962C8B-B14F-4D97-AF65-F5344CB8AC3E}">
        <p14:creationId xmlns:p14="http://schemas.microsoft.com/office/powerpoint/2010/main" val="1035739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648072"/>
          </a:xfrm>
        </p:spPr>
        <p:txBody>
          <a:bodyPr>
            <a:normAutofit fontScale="90000"/>
          </a:bodyPr>
          <a:lstStyle/>
          <a:p>
            <a:pPr marL="365760" lvl="0" indent="-256032" fontAlgn="base">
              <a:spcBef>
                <a:spcPts val="300"/>
              </a:spcBef>
            </a:pPr>
            <a:r>
              <a:rPr lang="ru-RU" dirty="0">
                <a:solidFill>
                  <a:schemeClr val="tx1"/>
                </a:solidFill>
                <a:latin typeface="+mn-lt"/>
                <a:ea typeface="+mn-ea"/>
                <a:cs typeface="+mn-cs"/>
              </a:rPr>
              <a:t>4. Формула площади S = </a:t>
            </a:r>
            <a:r>
              <a:rPr lang="ru-RU" dirty="0" err="1">
                <a:solidFill>
                  <a:schemeClr val="tx1"/>
                </a:solidFill>
                <a:latin typeface="+mn-lt"/>
                <a:ea typeface="+mn-ea"/>
                <a:cs typeface="+mn-cs"/>
              </a:rPr>
              <a:t>рr</a:t>
            </a:r>
            <a:r>
              <a:rPr lang="ru-RU" dirty="0">
                <a:solidFill>
                  <a:schemeClr val="tx1"/>
                </a:solidFill>
                <a:latin typeface="+mn-lt"/>
                <a:ea typeface="+mn-ea"/>
                <a:cs typeface="+mn-cs"/>
              </a:rPr>
              <a:t>.</a:t>
            </a:r>
            <a:br>
              <a:rPr lang="ru-RU" sz="3600" dirty="0">
                <a:solidFill>
                  <a:schemeClr val="tx1"/>
                </a:solidFill>
                <a:latin typeface="+mn-lt"/>
                <a:ea typeface="+mn-ea"/>
                <a:cs typeface="+mn-cs"/>
              </a:rPr>
            </a:br>
            <a:endParaRPr lang="ru-RU" sz="3600" dirty="0">
              <a:solidFill>
                <a:schemeClr val="tx1"/>
              </a:solidFill>
              <a:latin typeface="+mn-lt"/>
            </a:endParaRPr>
          </a:p>
        </p:txBody>
      </p:sp>
      <p:sp>
        <p:nvSpPr>
          <p:cNvPr id="3" name="Объект 2"/>
          <p:cNvSpPr>
            <a:spLocks noGrp="1"/>
          </p:cNvSpPr>
          <p:nvPr>
            <p:ph idx="1"/>
          </p:nvPr>
        </p:nvSpPr>
        <p:spPr>
          <a:xfrm>
            <a:off x="0" y="836712"/>
            <a:ext cx="9144000" cy="6021288"/>
          </a:xfrm>
        </p:spPr>
        <p:txBody>
          <a:bodyPr>
            <a:normAutofit/>
          </a:bodyPr>
          <a:lstStyle/>
          <a:p>
            <a:pPr fontAlgn="base"/>
            <a:r>
              <a:rPr lang="ru-RU" b="1" dirty="0">
                <a:solidFill>
                  <a:srgbClr val="464242"/>
                </a:solidFill>
              </a:rPr>
              <a:t>Теорема</a:t>
            </a:r>
            <a:r>
              <a:rPr lang="ru-RU" dirty="0">
                <a:solidFill>
                  <a:srgbClr val="464242"/>
                </a:solidFill>
              </a:rPr>
              <a:t>. Площадь треугольника </a:t>
            </a:r>
            <a:r>
              <a:rPr lang="ru-RU" b="1" i="1" dirty="0">
                <a:solidFill>
                  <a:srgbClr val="464242"/>
                </a:solidFill>
              </a:rPr>
              <a:t>S = </a:t>
            </a:r>
            <a:r>
              <a:rPr lang="ru-RU" b="1" i="1" dirty="0" err="1">
                <a:solidFill>
                  <a:srgbClr val="464242"/>
                </a:solidFill>
              </a:rPr>
              <a:t>рr</a:t>
            </a:r>
            <a:r>
              <a:rPr lang="ru-RU" dirty="0">
                <a:solidFill>
                  <a:srgbClr val="464242"/>
                </a:solidFill>
              </a:rPr>
              <a:t>, где </a:t>
            </a:r>
            <a:r>
              <a:rPr lang="ru-RU" i="1" dirty="0">
                <a:solidFill>
                  <a:srgbClr val="464242"/>
                </a:solidFill>
              </a:rPr>
              <a:t>р</a:t>
            </a:r>
            <a:r>
              <a:rPr lang="ru-RU" dirty="0">
                <a:solidFill>
                  <a:srgbClr val="464242"/>
                </a:solidFill>
              </a:rPr>
              <a:t> — полупериметр треугольника, </a:t>
            </a:r>
            <a:r>
              <a:rPr lang="ru-RU" i="1" dirty="0">
                <a:solidFill>
                  <a:srgbClr val="464242"/>
                </a:solidFill>
              </a:rPr>
              <a:t>r</a:t>
            </a:r>
            <a:r>
              <a:rPr lang="ru-RU" dirty="0">
                <a:solidFill>
                  <a:srgbClr val="464242"/>
                </a:solidFill>
              </a:rPr>
              <a:t> — радиус вписанной окружности.</a:t>
            </a:r>
          </a:p>
          <a:p>
            <a:pPr fontAlgn="base"/>
            <a:r>
              <a:rPr lang="ru-RU" dirty="0">
                <a:solidFill>
                  <a:srgbClr val="464242"/>
                </a:solidFill>
              </a:rPr>
              <a:t>где </a:t>
            </a:r>
            <a:r>
              <a:rPr lang="ru-RU" b="1" i="1" dirty="0">
                <a:solidFill>
                  <a:srgbClr val="464242"/>
                </a:solidFill>
              </a:rPr>
              <a:t>p</a:t>
            </a:r>
            <a:r>
              <a:rPr lang="ru-RU" dirty="0">
                <a:solidFill>
                  <a:srgbClr val="464242"/>
                </a:solidFill>
              </a:rPr>
              <a:t> — полупериметр треугольника.</a:t>
            </a:r>
          </a:p>
          <a:p>
            <a:pPr fontAlgn="base"/>
            <a:r>
              <a:rPr lang="ru-RU" b="1" dirty="0">
                <a:solidFill>
                  <a:srgbClr val="464242"/>
                </a:solidFill>
              </a:rPr>
              <a:t>Данная формула справедлива для любого многоугольника, в который можно вписать окружность, т. е. для любого описанного многоугольника.</a:t>
            </a:r>
            <a:endParaRPr lang="ru-RU" dirty="0">
              <a:solidFill>
                <a:srgbClr val="464242"/>
              </a:solidFill>
            </a:endParaRPr>
          </a:p>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4653136"/>
            <a:ext cx="6768752"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9406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28800"/>
          </a:xfrm>
        </p:spPr>
        <p:txBody>
          <a:bodyPr>
            <a:normAutofit fontScale="90000"/>
          </a:bodyPr>
          <a:lstStyle/>
          <a:p>
            <a:pPr algn="ctr" fontAlgn="base"/>
            <a:r>
              <a:rPr lang="ru-RU" dirty="0">
                <a:solidFill>
                  <a:schemeClr val="tx1"/>
                </a:solidFill>
                <a:latin typeface="+mn-lt"/>
              </a:rPr>
              <a:t>5. Окружность, вписанная в прямоугольный треугольник.</a:t>
            </a:r>
            <a:br>
              <a:rPr lang="ru-RU" dirty="0">
                <a:solidFill>
                  <a:schemeClr val="tx1"/>
                </a:solidFill>
                <a:latin typeface="+mn-lt"/>
              </a:rPr>
            </a:br>
            <a:endParaRPr lang="ru-RU" dirty="0">
              <a:solidFill>
                <a:schemeClr val="tx1"/>
              </a:solidFill>
              <a:latin typeface="+mn-lt"/>
            </a:endParaRPr>
          </a:p>
        </p:txBody>
      </p:sp>
      <p:sp>
        <p:nvSpPr>
          <p:cNvPr id="3" name="Объект 2"/>
          <p:cNvSpPr>
            <a:spLocks noGrp="1"/>
          </p:cNvSpPr>
          <p:nvPr>
            <p:ph idx="1"/>
          </p:nvPr>
        </p:nvSpPr>
        <p:spPr>
          <a:xfrm>
            <a:off x="0" y="1196752"/>
            <a:ext cx="9144000" cy="5661248"/>
          </a:xfrm>
        </p:spPr>
        <p:txBody>
          <a:bodyPr/>
          <a:lstStyle/>
          <a:p>
            <a:pPr fontAlgn="base"/>
            <a:r>
              <a:rPr lang="ru-RU" b="1" dirty="0">
                <a:solidFill>
                  <a:srgbClr val="464242"/>
                </a:solidFill>
              </a:rPr>
              <a:t>Теорема</a:t>
            </a:r>
            <a:r>
              <a:rPr lang="ru-RU" dirty="0">
                <a:solidFill>
                  <a:srgbClr val="464242"/>
                </a:solidFill>
              </a:rPr>
              <a:t>. Радиус окружности, вписанной в прямоугольный треугольник, находится по формуле </a:t>
            </a:r>
            <a:r>
              <a:rPr lang="ru-RU" b="1" i="1" dirty="0">
                <a:solidFill>
                  <a:srgbClr val="464242"/>
                </a:solidFill>
              </a:rPr>
              <a:t>r = (а + b – c)/2</a:t>
            </a:r>
            <a:r>
              <a:rPr lang="ru-RU" dirty="0">
                <a:solidFill>
                  <a:srgbClr val="464242"/>
                </a:solidFill>
              </a:rPr>
              <a:t>.</a:t>
            </a:r>
          </a:p>
          <a:p>
            <a:pPr fontAlgn="base"/>
            <a:r>
              <a:rPr lang="ru-RU" u="sng" dirty="0">
                <a:solidFill>
                  <a:srgbClr val="464242"/>
                </a:solidFill>
              </a:rPr>
              <a:t>Доказательство</a:t>
            </a:r>
            <a:r>
              <a:rPr lang="ru-RU" dirty="0">
                <a:solidFill>
                  <a:srgbClr val="464242"/>
                </a:solidFill>
              </a:rPr>
              <a:t>. Проведем радиусы в точки касания. Получим квадрат со стороной </a:t>
            </a:r>
            <a:r>
              <a:rPr lang="ru-RU" i="1" dirty="0">
                <a:solidFill>
                  <a:srgbClr val="464242"/>
                </a:solidFill>
              </a:rPr>
              <a:t>r</a:t>
            </a:r>
            <a:r>
              <a:rPr lang="ru-RU" dirty="0">
                <a:solidFill>
                  <a:srgbClr val="464242"/>
                </a:solidFill>
              </a:rPr>
              <a:t> (четырехугольник, у которого все углы прямые и две соседние стороны равны по </a:t>
            </a:r>
            <a:r>
              <a:rPr lang="ru-RU" i="1" dirty="0">
                <a:solidFill>
                  <a:srgbClr val="464242"/>
                </a:solidFill>
              </a:rPr>
              <a:t>r</a:t>
            </a:r>
            <a:r>
              <a:rPr lang="ru-RU" dirty="0">
                <a:solidFill>
                  <a:srgbClr val="464242"/>
                </a:solidFill>
              </a:rPr>
              <a:t>) и отрезки катетов, равные </a:t>
            </a:r>
            <a:r>
              <a:rPr lang="ru-RU" i="1" dirty="0">
                <a:solidFill>
                  <a:srgbClr val="464242"/>
                </a:solidFill>
              </a:rPr>
              <a:t>r</a:t>
            </a:r>
            <a:r>
              <a:rPr lang="ru-RU" dirty="0">
                <a:solidFill>
                  <a:srgbClr val="464242"/>
                </a:solidFill>
              </a:rPr>
              <a:t> и </a:t>
            </a:r>
            <a:r>
              <a:rPr lang="ru-RU" i="1" dirty="0">
                <a:solidFill>
                  <a:srgbClr val="464242"/>
                </a:solidFill>
              </a:rPr>
              <a:t>а</a:t>
            </a:r>
            <a:r>
              <a:rPr lang="ru-RU" dirty="0">
                <a:solidFill>
                  <a:srgbClr val="464242"/>
                </a:solidFill>
              </a:rPr>
              <a:t> – </a:t>
            </a:r>
            <a:r>
              <a:rPr lang="ru-RU" i="1" dirty="0">
                <a:solidFill>
                  <a:srgbClr val="464242"/>
                </a:solidFill>
              </a:rPr>
              <a:t>r</a:t>
            </a:r>
            <a:r>
              <a:rPr lang="ru-RU" dirty="0">
                <a:solidFill>
                  <a:srgbClr val="464242"/>
                </a:solidFill>
              </a:rPr>
              <a:t> для катета </a:t>
            </a:r>
            <a:r>
              <a:rPr lang="ru-RU" i="1" dirty="0">
                <a:solidFill>
                  <a:srgbClr val="464242"/>
                </a:solidFill>
              </a:rPr>
              <a:t>а, r</a:t>
            </a:r>
            <a:r>
              <a:rPr lang="ru-RU" dirty="0">
                <a:solidFill>
                  <a:srgbClr val="464242"/>
                </a:solidFill>
              </a:rPr>
              <a:t> и </a:t>
            </a:r>
            <a:r>
              <a:rPr lang="ru-RU" i="1" dirty="0">
                <a:solidFill>
                  <a:srgbClr val="464242"/>
                </a:solidFill>
              </a:rPr>
              <a:t>b – r</a:t>
            </a:r>
            <a:r>
              <a:rPr lang="ru-RU" dirty="0">
                <a:solidFill>
                  <a:srgbClr val="464242"/>
                </a:solidFill>
              </a:rPr>
              <a:t> для катета </a:t>
            </a:r>
            <a:r>
              <a:rPr lang="ru-RU" i="1" dirty="0">
                <a:solidFill>
                  <a:srgbClr val="464242"/>
                </a:solidFill>
              </a:rPr>
              <a:t>b</a:t>
            </a:r>
            <a:r>
              <a:rPr lang="ru-RU" dirty="0">
                <a:solidFill>
                  <a:srgbClr val="464242"/>
                </a:solidFill>
              </a:rPr>
              <a:t>. Так как отрезки касательных, проведенных из одной точки, к окружности равны, то гипотенуза равна сумме отрезков (</a:t>
            </a:r>
            <a:r>
              <a:rPr lang="ru-RU" i="1" dirty="0">
                <a:solidFill>
                  <a:srgbClr val="464242"/>
                </a:solidFill>
              </a:rPr>
              <a:t>a – r</a:t>
            </a:r>
            <a:r>
              <a:rPr lang="ru-RU" dirty="0">
                <a:solidFill>
                  <a:srgbClr val="464242"/>
                </a:solidFill>
              </a:rPr>
              <a:t>) и (</a:t>
            </a:r>
            <a:r>
              <a:rPr lang="ru-RU" i="1" dirty="0">
                <a:solidFill>
                  <a:srgbClr val="464242"/>
                </a:solidFill>
              </a:rPr>
              <a:t>b – r</a:t>
            </a:r>
            <a:r>
              <a:rPr lang="ru-RU" dirty="0">
                <a:solidFill>
                  <a:srgbClr val="464242"/>
                </a:solidFill>
              </a:rPr>
              <a:t>). Так как </a:t>
            </a:r>
            <a:r>
              <a:rPr lang="ru-RU" i="1" dirty="0">
                <a:solidFill>
                  <a:srgbClr val="464242"/>
                </a:solidFill>
              </a:rPr>
              <a:t>с = (а – r) + (b – r)</a:t>
            </a:r>
            <a:r>
              <a:rPr lang="ru-RU" dirty="0">
                <a:solidFill>
                  <a:srgbClr val="464242"/>
                </a:solidFill>
              </a:rPr>
              <a:t>, то </a:t>
            </a:r>
            <a:r>
              <a:rPr lang="ru-RU" b="1" i="1" dirty="0">
                <a:solidFill>
                  <a:srgbClr val="464242"/>
                </a:solidFill>
              </a:rPr>
              <a:t>r = (а + b – c)/2.</a:t>
            </a:r>
            <a:endParaRPr lang="ru-RU" dirty="0">
              <a:solidFill>
                <a:srgbClr val="464242"/>
              </a:solidFill>
            </a:endParaRPr>
          </a:p>
          <a:p>
            <a:endParaRPr lang="ru-RU" dirty="0"/>
          </a:p>
        </p:txBody>
      </p:sp>
    </p:spTree>
    <p:extLst>
      <p:ext uri="{BB962C8B-B14F-4D97-AF65-F5344CB8AC3E}">
        <p14:creationId xmlns:p14="http://schemas.microsoft.com/office/powerpoint/2010/main" val="233434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556792"/>
          </a:xfrm>
        </p:spPr>
        <p:txBody>
          <a:bodyPr>
            <a:normAutofit fontScale="90000"/>
          </a:bodyPr>
          <a:lstStyle/>
          <a:p>
            <a:pPr algn="ctr" fontAlgn="base"/>
            <a:r>
              <a:rPr lang="ru-RU" dirty="0">
                <a:solidFill>
                  <a:schemeClr val="tx1"/>
                </a:solidFill>
                <a:latin typeface="+mn-lt"/>
              </a:rPr>
              <a:t>6. Свойство вписанного четырехугольника.</a:t>
            </a:r>
            <a:br>
              <a:rPr lang="ru-RU" dirty="0">
                <a:solidFill>
                  <a:schemeClr val="tx1"/>
                </a:solidFill>
                <a:latin typeface="+mn-lt"/>
              </a:rPr>
            </a:br>
            <a:endParaRPr lang="ru-RU" dirty="0">
              <a:solidFill>
                <a:schemeClr val="tx1"/>
              </a:solidFill>
              <a:latin typeface="+mn-lt"/>
            </a:endParaRPr>
          </a:p>
        </p:txBody>
      </p:sp>
      <p:sp>
        <p:nvSpPr>
          <p:cNvPr id="3" name="Объект 2"/>
          <p:cNvSpPr>
            <a:spLocks noGrp="1"/>
          </p:cNvSpPr>
          <p:nvPr>
            <p:ph idx="1"/>
          </p:nvPr>
        </p:nvSpPr>
        <p:spPr>
          <a:xfrm>
            <a:off x="0" y="1196752"/>
            <a:ext cx="9144000" cy="5661248"/>
          </a:xfrm>
        </p:spPr>
        <p:txBody>
          <a:bodyPr/>
          <a:lstStyle/>
          <a:p>
            <a:pPr fontAlgn="base"/>
            <a:r>
              <a:rPr lang="ru-RU" b="1" dirty="0">
                <a:solidFill>
                  <a:srgbClr val="464242"/>
                </a:solidFill>
              </a:rPr>
              <a:t>Теорема (свойство вписанного четырехугольника)</a:t>
            </a:r>
            <a:r>
              <a:rPr lang="ru-RU" dirty="0">
                <a:solidFill>
                  <a:srgbClr val="464242"/>
                </a:solidFill>
              </a:rPr>
              <a:t>. Если четырехугольник вписан в окружность, то суммы его противоположных углов равны по 180°.</a:t>
            </a:r>
          </a:p>
          <a:p>
            <a:pPr fontAlgn="base"/>
            <a:r>
              <a:rPr lang="ru-RU" u="sng" dirty="0">
                <a:solidFill>
                  <a:srgbClr val="464242"/>
                </a:solidFill>
              </a:rPr>
              <a:t>Доказательство</a:t>
            </a:r>
            <a:r>
              <a:rPr lang="ru-RU" dirty="0">
                <a:solidFill>
                  <a:srgbClr val="464242"/>
                </a:solidFill>
              </a:rPr>
              <a:t>. Противоположные углы α и β являются вписанными. Они опираются на дуги, которые дополняют друг друга до окружности. Окружность содержит 360°. Так как вписанный угол равен половине дуги, на которую он опирается, то сумма углов α и β равна 180°.</a:t>
            </a:r>
          </a:p>
          <a:p>
            <a:endParaRPr lang="ru-RU" dirty="0"/>
          </a:p>
        </p:txBody>
      </p:sp>
    </p:spTree>
    <p:extLst>
      <p:ext uri="{BB962C8B-B14F-4D97-AF65-F5344CB8AC3E}">
        <p14:creationId xmlns:p14="http://schemas.microsoft.com/office/powerpoint/2010/main" val="1549067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556792"/>
          </a:xfrm>
        </p:spPr>
        <p:txBody>
          <a:bodyPr>
            <a:normAutofit fontScale="90000"/>
          </a:bodyPr>
          <a:lstStyle/>
          <a:p>
            <a:pPr algn="ctr" fontAlgn="base"/>
            <a:r>
              <a:rPr lang="ru-RU" dirty="0">
                <a:solidFill>
                  <a:schemeClr val="tx1"/>
                </a:solidFill>
                <a:latin typeface="+mn-lt"/>
              </a:rPr>
              <a:t>7. Признак вписанного четырехугольника.</a:t>
            </a:r>
            <a:br>
              <a:rPr lang="ru-RU" dirty="0">
                <a:solidFill>
                  <a:srgbClr val="03437C"/>
                </a:solidFill>
                <a:latin typeface="Times"/>
              </a:rPr>
            </a:br>
            <a:endParaRPr lang="ru-RU" dirty="0"/>
          </a:p>
        </p:txBody>
      </p:sp>
      <p:sp>
        <p:nvSpPr>
          <p:cNvPr id="3" name="Объект 2"/>
          <p:cNvSpPr>
            <a:spLocks noGrp="1"/>
          </p:cNvSpPr>
          <p:nvPr>
            <p:ph idx="1"/>
          </p:nvPr>
        </p:nvSpPr>
        <p:spPr>
          <a:xfrm>
            <a:off x="0" y="1124744"/>
            <a:ext cx="9144000" cy="5733256"/>
          </a:xfrm>
        </p:spPr>
        <p:txBody>
          <a:bodyPr>
            <a:normAutofit fontScale="92500"/>
          </a:bodyPr>
          <a:lstStyle/>
          <a:p>
            <a:pPr fontAlgn="base"/>
            <a:r>
              <a:rPr lang="ru-RU" b="1" dirty="0">
                <a:solidFill>
                  <a:srgbClr val="464242"/>
                </a:solidFill>
              </a:rPr>
              <a:t>Теорема (признак вписанного четырехугольника)</a:t>
            </a:r>
            <a:r>
              <a:rPr lang="ru-RU" dirty="0">
                <a:solidFill>
                  <a:srgbClr val="464242"/>
                </a:solidFill>
              </a:rPr>
              <a:t>. Если сумма противоположных углов четырехугольника равна 180°, то вокруг него можно описать окружность.</a:t>
            </a:r>
          </a:p>
          <a:p>
            <a:pPr fontAlgn="base"/>
            <a:r>
              <a:rPr lang="ru-RU" u="sng" dirty="0">
                <a:solidFill>
                  <a:srgbClr val="464242"/>
                </a:solidFill>
              </a:rPr>
              <a:t>Доказательство</a:t>
            </a:r>
            <a:r>
              <a:rPr lang="ru-RU" dirty="0">
                <a:solidFill>
                  <a:srgbClr val="464242"/>
                </a:solidFill>
              </a:rPr>
              <a:t>. Через три вершины четырехугольника всегда можно провести окружность (это вершины некоторого треугольника). Если четвертая вершина будет лежать внутри окружности или вне ее, то угол при этой вершине будет больше или меньше угла β, по свойству внешнего угла треугольника, т. е. 1 &lt; β &lt; 2. Тогда сумма противоположных углов этого четырехугольника не будет равна 180°. Поэтому четвертая вершина такого четырехугольника обязана лежать на окружности.</a:t>
            </a:r>
          </a:p>
          <a:p>
            <a:endParaRPr lang="ru-RU" dirty="0"/>
          </a:p>
        </p:txBody>
      </p:sp>
    </p:spTree>
    <p:extLst>
      <p:ext uri="{BB962C8B-B14F-4D97-AF65-F5344CB8AC3E}">
        <p14:creationId xmlns:p14="http://schemas.microsoft.com/office/powerpoint/2010/main" val="448290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2776"/>
          </a:xfrm>
        </p:spPr>
        <p:txBody>
          <a:bodyPr>
            <a:normAutofit/>
          </a:bodyPr>
          <a:lstStyle/>
          <a:p>
            <a:pPr algn="ctr" fontAlgn="base"/>
            <a:r>
              <a:rPr lang="ru-RU" dirty="0">
                <a:solidFill>
                  <a:schemeClr val="tx1"/>
                </a:solidFill>
                <a:latin typeface="+mn-lt"/>
              </a:rPr>
              <a:t>8. Свойство вписанной трапеции.</a:t>
            </a:r>
            <a:br>
              <a:rPr lang="ru-RU" dirty="0">
                <a:solidFill>
                  <a:schemeClr val="tx1"/>
                </a:solidFill>
                <a:latin typeface="+mn-lt"/>
              </a:rPr>
            </a:br>
            <a:endParaRPr lang="ru-RU" dirty="0">
              <a:solidFill>
                <a:schemeClr val="tx1"/>
              </a:solidFill>
              <a:latin typeface="+mn-lt"/>
            </a:endParaRPr>
          </a:p>
        </p:txBody>
      </p:sp>
      <p:sp>
        <p:nvSpPr>
          <p:cNvPr id="3" name="Объект 2"/>
          <p:cNvSpPr>
            <a:spLocks noGrp="1"/>
          </p:cNvSpPr>
          <p:nvPr>
            <p:ph idx="1"/>
          </p:nvPr>
        </p:nvSpPr>
        <p:spPr>
          <a:xfrm>
            <a:off x="0" y="764704"/>
            <a:ext cx="9144000" cy="6093296"/>
          </a:xfrm>
        </p:spPr>
        <p:txBody>
          <a:bodyPr/>
          <a:lstStyle/>
          <a:p>
            <a:pPr fontAlgn="base"/>
            <a:r>
              <a:rPr lang="ru-RU" b="1" dirty="0">
                <a:solidFill>
                  <a:srgbClr val="464242"/>
                </a:solidFill>
              </a:rPr>
              <a:t>Теорема</a:t>
            </a:r>
            <a:r>
              <a:rPr lang="ru-RU" dirty="0">
                <a:solidFill>
                  <a:srgbClr val="464242"/>
                </a:solidFill>
              </a:rPr>
              <a:t>. Вписанная трапеция является равнобедренной.</a:t>
            </a:r>
          </a:p>
          <a:p>
            <a:pPr fontAlgn="base"/>
            <a:r>
              <a:rPr lang="ru-RU" u="sng" dirty="0">
                <a:solidFill>
                  <a:srgbClr val="464242"/>
                </a:solidFill>
              </a:rPr>
              <a:t>Доказательство</a:t>
            </a:r>
            <a:r>
              <a:rPr lang="ru-RU" dirty="0">
                <a:solidFill>
                  <a:srgbClr val="464242"/>
                </a:solidFill>
              </a:rPr>
              <a:t>. </a:t>
            </a:r>
            <a:r>
              <a:rPr lang="ru-RU" i="1" dirty="0">
                <a:solidFill>
                  <a:srgbClr val="464242"/>
                </a:solidFill>
              </a:rPr>
              <a:t>1-й способ</a:t>
            </a:r>
            <a:r>
              <a:rPr lang="ru-RU" dirty="0">
                <a:solidFill>
                  <a:srgbClr val="464242"/>
                </a:solidFill>
              </a:rPr>
              <a:t>. ∠1 + ∠2 = 180° как внутренние односторонние при параллельных прямых и секущей, ∠3 + ∠2 = 180° по свойству вписанного четырехугольника. Тогда ∠1 = ∠3 и трапеция равнобедренная по признаку равнобедренной трапеции.</a:t>
            </a:r>
          </a:p>
          <a:p>
            <a:pPr fontAlgn="base"/>
            <a:r>
              <a:rPr lang="ru-RU" i="1" dirty="0">
                <a:solidFill>
                  <a:srgbClr val="464242"/>
                </a:solidFill>
              </a:rPr>
              <a:t>2-й способ</a:t>
            </a:r>
            <a:r>
              <a:rPr lang="ru-RU" dirty="0">
                <a:solidFill>
                  <a:srgbClr val="464242"/>
                </a:solidFill>
              </a:rPr>
              <a:t>. Параллельные прямые отсекают равные дуги. Равные дуги стягиваются равными хордами. Поэтому боковые стороны трапеции равны.</a:t>
            </a:r>
          </a:p>
          <a:p>
            <a:endParaRPr lang="ru-RU" dirty="0"/>
          </a:p>
        </p:txBody>
      </p:sp>
    </p:spTree>
    <p:extLst>
      <p:ext uri="{BB962C8B-B14F-4D97-AF65-F5344CB8AC3E}">
        <p14:creationId xmlns:p14="http://schemas.microsoft.com/office/powerpoint/2010/main" val="59257079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17</TotalTime>
  <Words>853</Words>
  <Application>Microsoft Office PowerPoint</Application>
  <PresentationFormat>Экран (4:3)</PresentationFormat>
  <Paragraphs>38</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Georgia</vt:lpstr>
      <vt:lpstr>Times</vt:lpstr>
      <vt:lpstr>Trebuchet MS</vt:lpstr>
      <vt:lpstr>Wingdings 2</vt:lpstr>
      <vt:lpstr>Городская</vt:lpstr>
      <vt:lpstr>«Вписанные и описанные окружности»</vt:lpstr>
      <vt:lpstr>1. Окружность, описанная около треугольника. </vt:lpstr>
      <vt:lpstr>2. Окружность, описанная около прямоугольного треугольника. </vt:lpstr>
      <vt:lpstr>3. Окружность, вписанная в треугольник. </vt:lpstr>
      <vt:lpstr>4. Формула площади S = рr. </vt:lpstr>
      <vt:lpstr>5. Окружность, вписанная в прямоугольный треугольник. </vt:lpstr>
      <vt:lpstr>6. Свойство вписанного четырехугольника. </vt:lpstr>
      <vt:lpstr>7. Признак вписанного четырехугольника. </vt:lpstr>
      <vt:lpstr>8. Свойство вписанной трапеции. </vt:lpstr>
      <vt:lpstr>9. Свойство описанного четырехугольника.</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«Вписанные и описанные окружности»</dc:title>
  <dc:creator>Яна</dc:creator>
  <cp:lastModifiedBy>Карина</cp:lastModifiedBy>
  <cp:revision>4</cp:revision>
  <dcterms:created xsi:type="dcterms:W3CDTF">2020-04-11T04:27:59Z</dcterms:created>
  <dcterms:modified xsi:type="dcterms:W3CDTF">2020-04-11T11:51:54Z</dcterms:modified>
</cp:coreProperties>
</file>