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15"/>
  </p:notesMasterIdLst>
  <p:sldIdLst>
    <p:sldId id="256" r:id="rId2"/>
    <p:sldId id="304" r:id="rId3"/>
    <p:sldId id="302" r:id="rId4"/>
    <p:sldId id="306" r:id="rId5"/>
    <p:sldId id="303" r:id="rId6"/>
    <p:sldId id="307" r:id="rId7"/>
    <p:sldId id="259" r:id="rId8"/>
    <p:sldId id="308" r:id="rId9"/>
    <p:sldId id="312" r:id="rId10"/>
    <p:sldId id="309" r:id="rId11"/>
    <p:sldId id="310" r:id="rId12"/>
    <p:sldId id="311" r:id="rId13"/>
    <p:sldId id="285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CC"/>
    <a:srgbClr val="009900"/>
    <a:srgbClr val="000000"/>
    <a:srgbClr val="FFFFCC"/>
    <a:srgbClr val="0000CC"/>
    <a:srgbClr val="660066"/>
    <a:srgbClr val="0099CC"/>
    <a:srgbClr val="B2B2B2"/>
    <a:srgbClr val="C0C0C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78" autoAdjust="0"/>
    <p:restoredTop sz="94660"/>
  </p:normalViewPr>
  <p:slideViewPr>
    <p:cSldViewPr>
      <p:cViewPr>
        <p:scale>
          <a:sx n="106" d="100"/>
          <a:sy n="106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204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ru-R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ru-RU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ru-RU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191E7CB-341D-466B-8F01-778CFD48E24F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9347890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B87133-57A8-4398-BC2F-A0D082894513}" type="slidenum">
              <a:rPr lang="en-US" altLang="ru-RU"/>
              <a:pPr/>
              <a:t>7</a:t>
            </a:fld>
            <a:endParaRPr lang="en-US" altLang="ru-RU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ru-RU"/>
              <a:t>Content Layouts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5B0E4-1FA9-498D-8D80-CF3A54AE20CB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ru-RU" smtClean="0"/>
              <a:t>www.themegallery.com</a:t>
            </a:r>
            <a:endParaRPr lang="en-US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73AC4-7E94-484A-860F-56FFB089E1FB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ru-RU" smtClean="0"/>
              <a:t>www.themegallery.com</a:t>
            </a:r>
            <a:endParaRPr lang="en-US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A02B4-C7D0-4F22-AD51-ED816E491BF4}" type="slidenum">
              <a:rPr lang="en-US" altLang="ru-RU" smtClean="0"/>
              <a:pPr/>
              <a:t>‹#›</a:t>
            </a:fld>
            <a:endParaRPr lang="en-US" alt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ru-RU" smtClean="0"/>
              <a:t>www.themegallery.com</a:t>
            </a:r>
            <a:endParaRPr lang="en-US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7E15E-FFE1-48AA-9D1F-7D0787977B47}" type="slidenum">
              <a:rPr lang="en-US" altLang="ru-RU" smtClean="0"/>
              <a:pPr/>
              <a:t>‹#›</a:t>
            </a:fld>
            <a:endParaRPr lang="en-US" alt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ru-RU" smtClean="0"/>
              <a:t>www.themegallery.com</a:t>
            </a:r>
            <a:endParaRPr lang="en-US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BD476-B163-4301-9EA2-BE5F4C8A7709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ru-RU" smtClean="0"/>
              <a:t>www.themegallery.com</a:t>
            </a:r>
            <a:endParaRPr lang="en-US" alt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E2137-A2A2-49EC-904C-2EEFBADAC7AD}" type="slidenum">
              <a:rPr lang="en-US" altLang="ru-RU" smtClean="0"/>
              <a:pPr/>
              <a:t>‹#›</a:t>
            </a:fld>
            <a:endParaRPr lang="en-US" alt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ru-RU" smtClean="0"/>
              <a:t>www.themegallery.com</a:t>
            </a:r>
            <a:endParaRPr lang="en-US" alt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B021F-CE33-495E-B6FA-A3FF5B8ACDBE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ru-RU" smtClean="0"/>
              <a:t>www.themegallery.com</a:t>
            </a:r>
            <a:endParaRPr lang="en-US" alt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F2F68-EE41-435E-A649-B521F6245726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ru-RU" smtClean="0"/>
              <a:t>www.themegallery.com</a:t>
            </a:r>
            <a:endParaRPr lang="en-US" alt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9FFD3-BB49-4E83-8D50-C0DE8BAC0654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ru-RU" smtClean="0"/>
              <a:t>www.themegallery.com</a:t>
            </a:r>
            <a:endParaRPr lang="en-US" alt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5BA70-D62F-4C81-BAE8-9D9D37C15011}" type="slidenum">
              <a:rPr lang="en-US" altLang="ru-RU" smtClean="0"/>
              <a:pPr/>
              <a:t>‹#›</a:t>
            </a:fld>
            <a:endParaRPr lang="en-US" alt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ru-RU" smtClean="0"/>
              <a:t>www.themegallery.com</a:t>
            </a:r>
            <a:endParaRPr lang="en-US" alt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F89DA-3C60-4CD8-9F6D-E80C2DFE5115}" type="slidenum">
              <a:rPr lang="en-US" altLang="ru-RU" smtClean="0"/>
              <a:pPr/>
              <a:t>‹#›</a:t>
            </a:fld>
            <a:endParaRPr lang="en-US" alt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endParaRPr lang="en-US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r>
              <a:rPr lang="en-US" altLang="ru-RU" smtClean="0"/>
              <a:t>www.themegallery.com</a:t>
            </a:r>
            <a:endParaRPr lang="en-US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2DD0E5D9-3656-4D06-96F3-D64F6919500B}" type="slidenum">
              <a:rPr lang="en-US" altLang="ru-RU" smtClean="0"/>
              <a:pPr/>
              <a:t>‹#›</a:t>
            </a:fld>
            <a:endParaRPr lang="en-US" alt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290" y="836712"/>
            <a:ext cx="8229600" cy="124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75656" y="404664"/>
            <a:ext cx="6048672" cy="2677656"/>
          </a:xfrm>
          <a:prstGeom prst="rect">
            <a:avLst/>
          </a:prstGeom>
          <a:solidFill>
            <a:srgbClr val="FFFFCC"/>
          </a:solidFill>
          <a:ln>
            <a:solidFill>
              <a:srgbClr val="0000CC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«Деятельность педагогов, направленная на индивидуализацию, персонализацию и персонификацию образования детей».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555776" y="3212976"/>
            <a:ext cx="6405845" cy="923330"/>
          </a:xfrm>
          <a:prstGeom prst="rect">
            <a:avLst/>
          </a:pr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artisticPastelsSmooth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r"/>
            <a:r>
              <a:rPr lang="ru-RU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00CC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«Если мы будем учить детей сегодня, как мы учили вчера, то мы лишим их завтра».</a:t>
            </a:r>
          </a:p>
          <a:p>
            <a:pPr algn="r"/>
            <a:r>
              <a:rPr lang="ru-RU" sz="1600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Джон </a:t>
            </a:r>
            <a:r>
              <a:rPr lang="ru-RU" sz="1600" dirty="0" err="1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Дьюи</a:t>
            </a:r>
            <a:r>
              <a:rPr lang="ru-RU" sz="1600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 (амер. философ, педагог)</a:t>
            </a:r>
          </a:p>
        </p:txBody>
      </p:sp>
      <p:pic>
        <p:nvPicPr>
          <p:cNvPr id="6" name="preview-image" descr="https://buki.com.ua/data/uploads/%D0%AF%D0%BA%20%D0%B7%D0%BD%D0%B0%D0%B9%D1%82%D0%B8%20%D0%BD%D1%8F%D0%BD%D1%8E%203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546" y="4432519"/>
            <a:ext cx="2918460" cy="1945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review-image" descr="http://img1.liveinternet.ru/images/attach/c/1/62/801/62801663_speech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558" y="4416009"/>
            <a:ext cx="2962275" cy="1962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54070" y="225293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b="1" dirty="0" smtClean="0"/>
          </a:p>
          <a:p>
            <a:endParaRPr lang="ru-RU" b="1" dirty="0"/>
          </a:p>
          <a:p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3176268"/>
            <a:ext cx="7560840" cy="1200329"/>
          </a:xfrm>
          <a:prstGeom prst="rect">
            <a:avLst/>
          </a:prstGeom>
          <a:gradFill flip="none" rotWithShape="1">
            <a:gsLst>
              <a:gs pos="0">
                <a:srgbClr val="FFFFCC">
                  <a:shade val="30000"/>
                  <a:satMod val="115000"/>
                </a:srgbClr>
              </a:gs>
              <a:gs pos="50000">
                <a:srgbClr val="FFFFCC">
                  <a:shade val="67500"/>
                  <a:satMod val="115000"/>
                </a:srgbClr>
              </a:gs>
              <a:gs pos="100000">
                <a:srgbClr val="FFFFCC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solidFill>
              <a:srgbClr val="00000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just"/>
            <a:r>
              <a:rPr lang="ru-RU" sz="2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Цель персонализации – создание условий для самоопределения и раскрытия личностного потенциала каждого </a:t>
            </a: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ребёнка</a:t>
            </a:r>
            <a:endParaRPr lang="ru-RU" sz="2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07976" y="557064"/>
            <a:ext cx="7560840" cy="2308324"/>
          </a:xfrm>
          <a:prstGeom prst="rect">
            <a:avLst/>
          </a:prstGeom>
          <a:gradFill flip="none" rotWithShape="1">
            <a:gsLst>
              <a:gs pos="0">
                <a:srgbClr val="FFFFCC">
                  <a:shade val="30000"/>
                  <a:satMod val="115000"/>
                </a:srgbClr>
              </a:gs>
              <a:gs pos="50000">
                <a:srgbClr val="FFFFCC">
                  <a:shade val="67500"/>
                  <a:satMod val="115000"/>
                </a:srgbClr>
              </a:gs>
              <a:gs pos="100000">
                <a:srgbClr val="FFFFCC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solidFill>
              <a:srgbClr val="00000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Персонализация </a:t>
            </a:r>
            <a:r>
              <a:rPr lang="ru-RU" sz="2400" b="1" dirty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(лат. </a:t>
            </a:r>
            <a:r>
              <a:rPr lang="ru-RU" sz="2400" b="1" dirty="0" err="1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persona</a:t>
            </a:r>
            <a:r>
              <a:rPr lang="ru-RU" sz="2400" b="1" dirty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– личность) – процесс осознания субъектом собственной личности как общественно значимой, результатом чего выступает его активная деятельность, нацеленная на трансляцию другим своей </a:t>
            </a:r>
            <a:r>
              <a:rPr lang="ru-RU" sz="2400" b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индивидуальности</a:t>
            </a:r>
            <a:endParaRPr lang="ru-RU" sz="2400" b="1" dirty="0">
              <a:ln w="18000">
                <a:solidFill>
                  <a:srgbClr val="FFFF00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61392" y="4725144"/>
            <a:ext cx="7560840" cy="1200329"/>
          </a:xfrm>
          <a:prstGeom prst="rect">
            <a:avLst/>
          </a:prstGeom>
          <a:gradFill flip="none" rotWithShape="1">
            <a:gsLst>
              <a:gs pos="0">
                <a:srgbClr val="FFFFCC">
                  <a:shade val="30000"/>
                  <a:satMod val="115000"/>
                </a:srgbClr>
              </a:gs>
              <a:gs pos="50000">
                <a:srgbClr val="FFFFCC">
                  <a:shade val="67500"/>
                  <a:satMod val="115000"/>
                </a:srgbClr>
              </a:gs>
              <a:gs pos="100000">
                <a:srgbClr val="FFFFCC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solidFill>
              <a:srgbClr val="00000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just"/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Персонализация представляет собой процесс качественных изменений в личностном </a:t>
            </a:r>
            <a:r>
              <a:rPr lang="ru-RU" sz="2400" b="1" spc="5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развитии детей</a:t>
            </a:r>
            <a:endParaRPr lang="ru-RU" sz="2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52748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07976" y="557064"/>
            <a:ext cx="7560840" cy="4154984"/>
          </a:xfrm>
          <a:prstGeom prst="rect">
            <a:avLst/>
          </a:prstGeom>
          <a:gradFill flip="none" rotWithShape="1">
            <a:gsLst>
              <a:gs pos="0">
                <a:srgbClr val="FFFFCC">
                  <a:shade val="30000"/>
                  <a:satMod val="115000"/>
                </a:srgbClr>
              </a:gs>
              <a:gs pos="50000">
                <a:srgbClr val="FFFFCC">
                  <a:shade val="67500"/>
                  <a:satMod val="115000"/>
                </a:srgbClr>
              </a:gs>
              <a:gs pos="100000">
                <a:srgbClr val="FFFFCC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solidFill>
              <a:srgbClr val="00000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just"/>
            <a:r>
              <a:rPr lang="ru-RU" sz="2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CC00CC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Персонализация образования выходит за рамки образовательного учреждения </a:t>
            </a: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CC00CC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 </a:t>
            </a:r>
            <a:r>
              <a:rPr lang="ru-RU" sz="2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CC00CC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переходит во внеурочную деятельность, которая так же является составной частью учебно-воспитательного процесса и одной из форм организации свободного времени учащихся. Внеурочная деятельность понимается сегодня преимущественно как деятельность, организуемая во внеурочное время для удовлетворения потребностей учащихся. </a:t>
            </a:r>
          </a:p>
        </p:txBody>
      </p:sp>
    </p:spTree>
    <p:extLst>
      <p:ext uri="{BB962C8B-B14F-4D97-AF65-F5344CB8AC3E}">
        <p14:creationId xmlns:p14="http://schemas.microsoft.com/office/powerpoint/2010/main" val="100443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907976" y="557064"/>
            <a:ext cx="7560840" cy="5632311"/>
          </a:xfrm>
          <a:prstGeom prst="rect">
            <a:avLst/>
          </a:prstGeom>
          <a:gradFill flip="none" rotWithShape="1">
            <a:gsLst>
              <a:gs pos="0">
                <a:srgbClr val="FFFFCC">
                  <a:shade val="30000"/>
                  <a:satMod val="115000"/>
                </a:srgbClr>
              </a:gs>
              <a:gs pos="50000">
                <a:srgbClr val="FFFFCC">
                  <a:shade val="67500"/>
                  <a:satMod val="115000"/>
                </a:srgbClr>
              </a:gs>
              <a:gs pos="100000">
                <a:srgbClr val="FFFFCC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solidFill>
              <a:srgbClr val="00000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1905"/>
                <a:solidFill>
                  <a:srgbClr val="CC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Персонализация – это:</a:t>
            </a:r>
          </a:p>
          <a:p>
            <a:r>
              <a:rPr lang="ru-RU" sz="2400" b="1" dirty="0">
                <a:ln w="1905"/>
                <a:solidFill>
                  <a:srgbClr val="CC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1) процесс проявления индивида как личности в результатах своей деятельности, разнообразное проявление </a:t>
            </a:r>
            <a:r>
              <a:rPr lang="ru-RU" sz="2400" b="1" dirty="0" smtClean="0">
                <a:ln w="1905"/>
                <a:solidFill>
                  <a:srgbClr val="CC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ее индивидуальности</a:t>
            </a:r>
            <a:r>
              <a:rPr lang="ru-RU" sz="2400" b="1" dirty="0">
                <a:ln w="1905"/>
                <a:solidFill>
                  <a:srgbClr val="CC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</a:t>
            </a:r>
          </a:p>
          <a:p>
            <a:r>
              <a:rPr lang="ru-RU" sz="2400" b="1" dirty="0">
                <a:ln w="1905"/>
                <a:solidFill>
                  <a:srgbClr val="CC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2) стремление индивида духовно, нравственно воздействовать на других людей, прививать им при помощи той или иной своей привлекательности свое мировосприятие, мировоззрение, быть для них авторитетом, значимым другим. </a:t>
            </a:r>
          </a:p>
          <a:p>
            <a:r>
              <a:rPr lang="ru-RU" sz="2400" b="1" dirty="0">
                <a:ln w="1905"/>
                <a:solidFill>
                  <a:srgbClr val="CC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3) создание в процессе воспитания и обучения специальных условий, обеспечивающих самореализацию каждой личности через ее влияние на жизнедеятельность других людей. </a:t>
            </a:r>
          </a:p>
        </p:txBody>
      </p:sp>
    </p:spTree>
    <p:extLst>
      <p:ext uri="{BB962C8B-B14F-4D97-AF65-F5344CB8AC3E}">
        <p14:creationId xmlns:p14="http://schemas.microsoft.com/office/powerpoint/2010/main" val="807815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07976" y="557064"/>
            <a:ext cx="7560840" cy="3046988"/>
          </a:xfrm>
          <a:prstGeom prst="rect">
            <a:avLst/>
          </a:prstGeom>
          <a:gradFill flip="none" rotWithShape="1">
            <a:gsLst>
              <a:gs pos="0">
                <a:srgbClr val="FFFFCC">
                  <a:shade val="30000"/>
                  <a:satMod val="115000"/>
                </a:srgbClr>
              </a:gs>
              <a:gs pos="50000">
                <a:srgbClr val="FFFFCC">
                  <a:shade val="67500"/>
                  <a:satMod val="115000"/>
                </a:srgbClr>
              </a:gs>
              <a:gs pos="100000">
                <a:srgbClr val="FFFFCC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solidFill>
              <a:srgbClr val="00000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ru-RU" sz="2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Персонифицированное обучение – личностно-ориентированный учебный процесс, который позволяет постоянно контролировать текущие изменения у учащихся, направлен на максимальное усвоение ими знаний, формирование компетенций и личностное развитие, которое базируется на стремлении к </a:t>
            </a:r>
            <a:r>
              <a:rPr lang="ru-RU" sz="2400" b="1" dirty="0" err="1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самоактуализации</a:t>
            </a:r>
            <a:r>
              <a:rPr lang="ru-RU" sz="2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ru-RU" sz="2400" b="1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и </a:t>
            </a:r>
            <a:r>
              <a:rPr lang="ru-RU" sz="2400" b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саморазвитию</a:t>
            </a:r>
            <a:endParaRPr lang="ru-RU" sz="2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40349" y="332656"/>
            <a:ext cx="7848872" cy="3903954"/>
          </a:xfrm>
          <a:prstGeom prst="rect">
            <a:avLst/>
          </a:prstGeom>
          <a:solidFill>
            <a:srgbClr val="FFFFCC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принципы дошкольного образования:</a:t>
            </a:r>
          </a:p>
          <a:p>
            <a:pPr algn="ctr">
              <a:lnSpc>
                <a:spcPct val="150000"/>
              </a:lnSpc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построение образовательной деятельности на основе индивидуальных особенностей каждого ребенка, при котором сам ребенок становится активным в выборе содержания своего образования, становится субъектом образования (далее - индивидуализация дошкольного образования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);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https://мбдоу-огоньки.рф/wp-content/uploads/2016/02/0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247969"/>
            <a:ext cx="6928305" cy="2086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8421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14436" y="476672"/>
            <a:ext cx="7848872" cy="307853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200" b="1" dirty="0" smtClean="0">
                <a:ln w="10541" cmpd="sng">
                  <a:solidFill>
                    <a:srgbClr val="CC00CC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  - единый целенаправленный процесс воспитания и обучения.</a:t>
            </a:r>
            <a:endParaRPr lang="ru-RU" sz="2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200" b="1" dirty="0">
                <a:ln w="10541" cmpd="sng">
                  <a:solidFill>
                    <a:srgbClr val="CC00CC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</a:t>
            </a:r>
            <a:r>
              <a:rPr lang="ru-RU" sz="2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- процесс передачи и усвоения системы знаний, умений и </a:t>
            </a:r>
            <a:r>
              <a:rPr lang="ru-RU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навыков</a:t>
            </a:r>
            <a:endParaRPr lang="ru-RU" sz="2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200" b="1" dirty="0">
                <a:ln w="10541" cmpd="sng">
                  <a:solidFill>
                    <a:srgbClr val="CC00CC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200" b="1" dirty="0" smtClean="0">
                <a:ln w="10541" cmpd="sng">
                  <a:solidFill>
                    <a:srgbClr val="CC00CC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оспитание </a:t>
            </a:r>
            <a:r>
              <a:rPr lang="ru-RU" sz="2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формирование физических, моральных, умственных, эстетических и трудовых качеств ребенка. </a:t>
            </a:r>
          </a:p>
        </p:txBody>
      </p:sp>
      <p:pic>
        <p:nvPicPr>
          <p:cNvPr id="4" name="preview-image" descr="https://avatars.mds.yandex.net/get-zen_doc/162989/pub_5d845444e3062c00ad635c98_5d847bd8df944400aec170ac/scale_120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8791" y="3645024"/>
            <a:ext cx="4290202" cy="29969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58177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487216" y="404664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ln w="19050">
                  <a:solidFill>
                    <a:srgbClr val="FFFF0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Правильно подобранные методы и подходы к воспитанию помогают полно раскрыть способности ребенка и индивидуальные особенности</a:t>
            </a:r>
            <a:r>
              <a:rPr lang="ru-RU" sz="2800" b="1" dirty="0">
                <a:ln w="19050">
                  <a:solidFill>
                    <a:srgbClr val="FFFF0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ru-RU" sz="2800" b="1" dirty="0">
                <a:ln w="19050">
                  <a:solidFill>
                    <a:srgbClr val="FFFF0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endParaRPr lang="en-US" altLang="ru-RU" sz="2800" b="1" dirty="0">
              <a:ln w="19050">
                <a:solidFill>
                  <a:srgbClr val="FFFF00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1" name="AutoShape 28"/>
          <p:cNvSpPr>
            <a:spLocks noChangeArrowheads="1"/>
          </p:cNvSpPr>
          <p:nvPr/>
        </p:nvSpPr>
        <p:spPr bwMode="gray">
          <a:xfrm>
            <a:off x="825946" y="2016115"/>
            <a:ext cx="5777158" cy="858887"/>
          </a:xfrm>
          <a:prstGeom prst="roundRect">
            <a:avLst>
              <a:gd name="adj" fmla="val 50000"/>
            </a:avLst>
          </a:prstGeom>
          <a:solidFill>
            <a:schemeClr val="accent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57150" algn="ctr">
                <a:solidFill>
                  <a:srgbClr val="C68AD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just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ДИФФЕРЕНЦИРОВАННЫЙ ПОДХОД</a:t>
            </a:r>
          </a:p>
        </p:txBody>
      </p:sp>
      <p:sp>
        <p:nvSpPr>
          <p:cNvPr id="12" name="AutoShape 28"/>
          <p:cNvSpPr>
            <a:spLocks noChangeArrowheads="1"/>
          </p:cNvSpPr>
          <p:nvPr/>
        </p:nvSpPr>
        <p:spPr bwMode="gray">
          <a:xfrm>
            <a:off x="812117" y="2996951"/>
            <a:ext cx="5777158" cy="858887"/>
          </a:xfrm>
          <a:prstGeom prst="roundRect">
            <a:avLst>
              <a:gd name="adj" fmla="val 50000"/>
            </a:avLst>
          </a:prstGeom>
          <a:solidFill>
            <a:schemeClr val="accent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57150" algn="ctr">
                <a:solidFill>
                  <a:srgbClr val="C68AD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just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ДЕЯТЕЛЬНОСТНЫЙ  ПОДХОД</a:t>
            </a:r>
          </a:p>
        </p:txBody>
      </p:sp>
      <p:sp>
        <p:nvSpPr>
          <p:cNvPr id="14" name="AutoShape 28"/>
          <p:cNvSpPr>
            <a:spLocks noChangeArrowheads="1"/>
          </p:cNvSpPr>
          <p:nvPr/>
        </p:nvSpPr>
        <p:spPr bwMode="gray">
          <a:xfrm>
            <a:off x="899592" y="4077072"/>
            <a:ext cx="5777158" cy="858887"/>
          </a:xfrm>
          <a:prstGeom prst="roundRect">
            <a:avLst>
              <a:gd name="adj" fmla="val 50000"/>
            </a:avLst>
          </a:prstGeom>
          <a:solidFill>
            <a:schemeClr val="accent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57150" algn="ctr">
                <a:solidFill>
                  <a:srgbClr val="C68AD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just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ЛИЧНОСТНО  ОРИЕНТИРОВАННЫЙ   ПОДХОД</a:t>
            </a:r>
          </a:p>
        </p:txBody>
      </p:sp>
      <p:sp>
        <p:nvSpPr>
          <p:cNvPr id="16" name="AutoShape 28"/>
          <p:cNvSpPr>
            <a:spLocks noChangeArrowheads="1"/>
          </p:cNvSpPr>
          <p:nvPr/>
        </p:nvSpPr>
        <p:spPr bwMode="gray">
          <a:xfrm>
            <a:off x="857159" y="5223012"/>
            <a:ext cx="5777158" cy="858887"/>
          </a:xfrm>
          <a:prstGeom prst="roundRect">
            <a:avLst>
              <a:gd name="adj" fmla="val 50000"/>
            </a:avLst>
          </a:prstGeom>
          <a:solidFill>
            <a:schemeClr val="accent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57150" algn="ctr">
                <a:solidFill>
                  <a:srgbClr val="C68AD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just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ИНДИВИДУАЛЬНЫЙ   ПОДХОД</a:t>
            </a:r>
          </a:p>
        </p:txBody>
      </p:sp>
      <p:grpSp>
        <p:nvGrpSpPr>
          <p:cNvPr id="17" name="Group 21"/>
          <p:cNvGrpSpPr>
            <a:grpSpLocks/>
          </p:cNvGrpSpPr>
          <p:nvPr/>
        </p:nvGrpSpPr>
        <p:grpSpPr bwMode="auto">
          <a:xfrm>
            <a:off x="899592" y="2361420"/>
            <a:ext cx="168275" cy="168275"/>
            <a:chOff x="2928" y="2208"/>
            <a:chExt cx="262" cy="262"/>
          </a:xfrm>
        </p:grpSpPr>
        <p:sp>
          <p:nvSpPr>
            <p:cNvPr id="18" name="Oval 22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adFill rotWithShape="1">
              <a:gsLst>
                <a:gs pos="0">
                  <a:srgbClr val="223864">
                    <a:gamma/>
                    <a:tint val="28627"/>
                    <a:invGamma/>
                  </a:srgbClr>
                </a:gs>
                <a:gs pos="100000">
                  <a:srgbClr val="223864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" name="Oval 23"/>
            <p:cNvSpPr>
              <a:spLocks noChangeArrowheads="1"/>
            </p:cNvSpPr>
            <p:nvPr/>
          </p:nvSpPr>
          <p:spPr bwMode="gray">
            <a:xfrm>
              <a:off x="2949" y="2230"/>
              <a:ext cx="218" cy="21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DDDDD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0" name="Group 21"/>
          <p:cNvGrpSpPr>
            <a:grpSpLocks/>
          </p:cNvGrpSpPr>
          <p:nvPr/>
        </p:nvGrpSpPr>
        <p:grpSpPr bwMode="auto">
          <a:xfrm>
            <a:off x="898518" y="3342256"/>
            <a:ext cx="168275" cy="168275"/>
            <a:chOff x="2928" y="2208"/>
            <a:chExt cx="262" cy="262"/>
          </a:xfrm>
        </p:grpSpPr>
        <p:sp>
          <p:nvSpPr>
            <p:cNvPr id="21" name="Oval 22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adFill rotWithShape="1">
              <a:gsLst>
                <a:gs pos="0">
                  <a:srgbClr val="223864">
                    <a:gamma/>
                    <a:tint val="28627"/>
                    <a:invGamma/>
                  </a:srgbClr>
                </a:gs>
                <a:gs pos="100000">
                  <a:srgbClr val="223864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" name="Oval 23"/>
            <p:cNvSpPr>
              <a:spLocks noChangeArrowheads="1"/>
            </p:cNvSpPr>
            <p:nvPr/>
          </p:nvSpPr>
          <p:spPr bwMode="gray">
            <a:xfrm>
              <a:off x="2949" y="2230"/>
              <a:ext cx="218" cy="21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DDDDD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3" name="Group 21"/>
          <p:cNvGrpSpPr>
            <a:grpSpLocks/>
          </p:cNvGrpSpPr>
          <p:nvPr/>
        </p:nvGrpSpPr>
        <p:grpSpPr bwMode="auto">
          <a:xfrm>
            <a:off x="933815" y="4422377"/>
            <a:ext cx="168275" cy="168275"/>
            <a:chOff x="2928" y="2208"/>
            <a:chExt cx="262" cy="262"/>
          </a:xfrm>
        </p:grpSpPr>
        <p:sp>
          <p:nvSpPr>
            <p:cNvPr id="24" name="Oval 22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adFill rotWithShape="1">
              <a:gsLst>
                <a:gs pos="0">
                  <a:srgbClr val="223864">
                    <a:gamma/>
                    <a:tint val="28627"/>
                    <a:invGamma/>
                  </a:srgbClr>
                </a:gs>
                <a:gs pos="100000">
                  <a:srgbClr val="223864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" name="Oval 23"/>
            <p:cNvSpPr>
              <a:spLocks noChangeArrowheads="1"/>
            </p:cNvSpPr>
            <p:nvPr/>
          </p:nvSpPr>
          <p:spPr bwMode="gray">
            <a:xfrm>
              <a:off x="2949" y="2230"/>
              <a:ext cx="218" cy="21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DDDDD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6" name="Group 21"/>
          <p:cNvGrpSpPr>
            <a:grpSpLocks/>
          </p:cNvGrpSpPr>
          <p:nvPr/>
        </p:nvGrpSpPr>
        <p:grpSpPr bwMode="auto">
          <a:xfrm>
            <a:off x="1003180" y="5514861"/>
            <a:ext cx="168275" cy="168275"/>
            <a:chOff x="2928" y="2208"/>
            <a:chExt cx="262" cy="262"/>
          </a:xfrm>
        </p:grpSpPr>
        <p:sp>
          <p:nvSpPr>
            <p:cNvPr id="27" name="Oval 22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adFill rotWithShape="1">
              <a:gsLst>
                <a:gs pos="0">
                  <a:srgbClr val="223864">
                    <a:gamma/>
                    <a:tint val="28627"/>
                    <a:invGamma/>
                  </a:srgbClr>
                </a:gs>
                <a:gs pos="100000">
                  <a:srgbClr val="223864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" name="Oval 23"/>
            <p:cNvSpPr>
              <a:spLocks noChangeArrowheads="1"/>
            </p:cNvSpPr>
            <p:nvPr/>
          </p:nvSpPr>
          <p:spPr bwMode="gray">
            <a:xfrm>
              <a:off x="2949" y="2230"/>
              <a:ext cx="218" cy="21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DDDDD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9" name="Group 21"/>
          <p:cNvGrpSpPr>
            <a:grpSpLocks/>
          </p:cNvGrpSpPr>
          <p:nvPr/>
        </p:nvGrpSpPr>
        <p:grpSpPr bwMode="auto">
          <a:xfrm>
            <a:off x="6228184" y="2315218"/>
            <a:ext cx="168275" cy="168275"/>
            <a:chOff x="2928" y="2208"/>
            <a:chExt cx="262" cy="262"/>
          </a:xfrm>
        </p:grpSpPr>
        <p:sp>
          <p:nvSpPr>
            <p:cNvPr id="30" name="Oval 22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adFill rotWithShape="1">
              <a:gsLst>
                <a:gs pos="0">
                  <a:srgbClr val="223864">
                    <a:gamma/>
                    <a:tint val="28627"/>
                    <a:invGamma/>
                  </a:srgbClr>
                </a:gs>
                <a:gs pos="100000">
                  <a:srgbClr val="223864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" name="Oval 23"/>
            <p:cNvSpPr>
              <a:spLocks noChangeArrowheads="1"/>
            </p:cNvSpPr>
            <p:nvPr/>
          </p:nvSpPr>
          <p:spPr bwMode="gray">
            <a:xfrm>
              <a:off x="2949" y="2230"/>
              <a:ext cx="218" cy="21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DDDDD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2" name="Group 21"/>
          <p:cNvGrpSpPr>
            <a:grpSpLocks/>
          </p:cNvGrpSpPr>
          <p:nvPr/>
        </p:nvGrpSpPr>
        <p:grpSpPr bwMode="auto">
          <a:xfrm>
            <a:off x="6243618" y="3328126"/>
            <a:ext cx="168275" cy="168275"/>
            <a:chOff x="2928" y="2208"/>
            <a:chExt cx="262" cy="262"/>
          </a:xfrm>
        </p:grpSpPr>
        <p:sp>
          <p:nvSpPr>
            <p:cNvPr id="33" name="Oval 22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adFill rotWithShape="1">
              <a:gsLst>
                <a:gs pos="0">
                  <a:srgbClr val="223864">
                    <a:gamma/>
                    <a:tint val="28627"/>
                    <a:invGamma/>
                  </a:srgbClr>
                </a:gs>
                <a:gs pos="100000">
                  <a:srgbClr val="223864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" name="Oval 23"/>
            <p:cNvSpPr>
              <a:spLocks noChangeArrowheads="1"/>
            </p:cNvSpPr>
            <p:nvPr/>
          </p:nvSpPr>
          <p:spPr bwMode="gray">
            <a:xfrm>
              <a:off x="2949" y="2230"/>
              <a:ext cx="218" cy="21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DDDDD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5" name="Group 21"/>
          <p:cNvGrpSpPr>
            <a:grpSpLocks/>
          </p:cNvGrpSpPr>
          <p:nvPr/>
        </p:nvGrpSpPr>
        <p:grpSpPr bwMode="auto">
          <a:xfrm>
            <a:off x="6502099" y="4422376"/>
            <a:ext cx="168275" cy="168275"/>
            <a:chOff x="2928" y="2208"/>
            <a:chExt cx="262" cy="262"/>
          </a:xfrm>
        </p:grpSpPr>
        <p:sp>
          <p:nvSpPr>
            <p:cNvPr id="36" name="Oval 22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adFill rotWithShape="1">
              <a:gsLst>
                <a:gs pos="0">
                  <a:srgbClr val="223864">
                    <a:gamma/>
                    <a:tint val="28627"/>
                    <a:invGamma/>
                  </a:srgbClr>
                </a:gs>
                <a:gs pos="100000">
                  <a:srgbClr val="223864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7" name="Oval 23"/>
            <p:cNvSpPr>
              <a:spLocks noChangeArrowheads="1"/>
            </p:cNvSpPr>
            <p:nvPr/>
          </p:nvSpPr>
          <p:spPr bwMode="gray">
            <a:xfrm>
              <a:off x="2949" y="2230"/>
              <a:ext cx="218" cy="21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DDDDD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8" name="Group 21"/>
          <p:cNvGrpSpPr>
            <a:grpSpLocks/>
          </p:cNvGrpSpPr>
          <p:nvPr/>
        </p:nvGrpSpPr>
        <p:grpSpPr bwMode="auto">
          <a:xfrm>
            <a:off x="6396459" y="5528991"/>
            <a:ext cx="168275" cy="168275"/>
            <a:chOff x="2928" y="2208"/>
            <a:chExt cx="262" cy="262"/>
          </a:xfrm>
        </p:grpSpPr>
        <p:sp>
          <p:nvSpPr>
            <p:cNvPr id="39" name="Oval 22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adFill rotWithShape="1">
              <a:gsLst>
                <a:gs pos="0">
                  <a:srgbClr val="223864">
                    <a:gamma/>
                    <a:tint val="28627"/>
                    <a:invGamma/>
                  </a:srgbClr>
                </a:gs>
                <a:gs pos="100000">
                  <a:srgbClr val="223864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" name="Oval 23"/>
            <p:cNvSpPr>
              <a:spLocks noChangeArrowheads="1"/>
            </p:cNvSpPr>
            <p:nvPr/>
          </p:nvSpPr>
          <p:spPr bwMode="gray">
            <a:xfrm>
              <a:off x="2949" y="2230"/>
              <a:ext cx="218" cy="21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DDDDD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449962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55576" y="404664"/>
            <a:ext cx="7560840" cy="2462213"/>
          </a:xfrm>
          <a:prstGeom prst="rect">
            <a:avLst/>
          </a:prstGeom>
          <a:gradFill flip="none" rotWithShape="1">
            <a:gsLst>
              <a:gs pos="0">
                <a:srgbClr val="FFFFCC">
                  <a:shade val="30000"/>
                  <a:satMod val="115000"/>
                </a:srgbClr>
              </a:gs>
              <a:gs pos="50000">
                <a:srgbClr val="FFFFCC">
                  <a:shade val="67500"/>
                  <a:satMod val="115000"/>
                </a:srgbClr>
              </a:gs>
              <a:gs pos="100000">
                <a:srgbClr val="FFFFCC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solidFill>
              <a:srgbClr val="00000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just"/>
            <a:r>
              <a:rPr lang="ru-RU" sz="2200" b="1" dirty="0" smtClean="0">
                <a:ln w="10541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Одним из основных условий реализации индивидуального подхода в работе с детьми дошкольного возраста является знание воспитателями закономерностей психического развития, возрастных и индивидуальных особенностей детей, задач дошкольного образования, овладение формами и методами работы с детьми дошкольного возраста</a:t>
            </a:r>
            <a:endParaRPr lang="ru-RU" sz="2200" b="1" dirty="0">
              <a:ln w="10541" cmpd="sng">
                <a:solidFill>
                  <a:schemeClr val="tx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2472354" y="3220439"/>
            <a:ext cx="168275" cy="168275"/>
            <a:chOff x="2928" y="2208"/>
            <a:chExt cx="262" cy="262"/>
          </a:xfrm>
        </p:grpSpPr>
        <p:sp>
          <p:nvSpPr>
            <p:cNvPr id="4" name="Oval 22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adFill rotWithShape="1">
              <a:gsLst>
                <a:gs pos="0">
                  <a:srgbClr val="223864">
                    <a:gamma/>
                    <a:tint val="28627"/>
                    <a:invGamma/>
                  </a:srgbClr>
                </a:gs>
                <a:gs pos="100000">
                  <a:srgbClr val="223864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Oval 23"/>
            <p:cNvSpPr>
              <a:spLocks noChangeArrowheads="1"/>
            </p:cNvSpPr>
            <p:nvPr/>
          </p:nvSpPr>
          <p:spPr bwMode="gray">
            <a:xfrm>
              <a:off x="2949" y="2230"/>
              <a:ext cx="218" cy="21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DDDDD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" name="AutoShape 28"/>
          <p:cNvSpPr>
            <a:spLocks noChangeArrowheads="1"/>
          </p:cNvSpPr>
          <p:nvPr/>
        </p:nvSpPr>
        <p:spPr bwMode="gray">
          <a:xfrm>
            <a:off x="2415889" y="3781417"/>
            <a:ext cx="4104456" cy="479612"/>
          </a:xfrm>
          <a:prstGeom prst="roundRect">
            <a:avLst>
              <a:gd name="adj" fmla="val 50000"/>
            </a:avLst>
          </a:prstGeom>
          <a:solidFill>
            <a:schemeClr val="accent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57150" algn="ctr">
                <a:solidFill>
                  <a:srgbClr val="C68AD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just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ИССЛЕДОВАНИЯ</a:t>
            </a:r>
          </a:p>
        </p:txBody>
      </p:sp>
      <p:sp>
        <p:nvSpPr>
          <p:cNvPr id="8" name="AutoShape 28"/>
          <p:cNvSpPr>
            <a:spLocks noChangeArrowheads="1"/>
          </p:cNvSpPr>
          <p:nvPr/>
        </p:nvSpPr>
        <p:spPr bwMode="gray">
          <a:xfrm>
            <a:off x="2415889" y="3138114"/>
            <a:ext cx="4104455" cy="512199"/>
          </a:xfrm>
          <a:prstGeom prst="roundRect">
            <a:avLst>
              <a:gd name="adj" fmla="val 50000"/>
            </a:avLst>
          </a:prstGeom>
          <a:solidFill>
            <a:schemeClr val="accent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57150" algn="ctr">
                <a:solidFill>
                  <a:srgbClr val="C68AD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just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НАБЛЮДЕНИЕ</a:t>
            </a:r>
          </a:p>
        </p:txBody>
      </p:sp>
      <p:sp>
        <p:nvSpPr>
          <p:cNvPr id="9" name="AutoShape 28"/>
          <p:cNvSpPr>
            <a:spLocks noChangeArrowheads="1"/>
          </p:cNvSpPr>
          <p:nvPr/>
        </p:nvSpPr>
        <p:spPr bwMode="gray">
          <a:xfrm>
            <a:off x="2415889" y="4375127"/>
            <a:ext cx="4104456" cy="412001"/>
          </a:xfrm>
          <a:prstGeom prst="roundRect">
            <a:avLst>
              <a:gd name="adj" fmla="val 50000"/>
            </a:avLst>
          </a:prstGeom>
          <a:solidFill>
            <a:schemeClr val="accent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57150" algn="ctr">
                <a:solidFill>
                  <a:srgbClr val="C68AD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just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БЕСЕДЫ С ДЕТЬМИ</a:t>
            </a:r>
          </a:p>
        </p:txBody>
      </p:sp>
      <p:sp>
        <p:nvSpPr>
          <p:cNvPr id="10" name="AutoShape 28"/>
          <p:cNvSpPr>
            <a:spLocks noChangeArrowheads="1"/>
          </p:cNvSpPr>
          <p:nvPr/>
        </p:nvSpPr>
        <p:spPr bwMode="gray">
          <a:xfrm>
            <a:off x="1726863" y="4916655"/>
            <a:ext cx="5777158" cy="456562"/>
          </a:xfrm>
          <a:prstGeom prst="roundRect">
            <a:avLst>
              <a:gd name="adj" fmla="val 50000"/>
            </a:avLst>
          </a:prstGeom>
          <a:solidFill>
            <a:schemeClr val="accent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57150" algn="ctr">
                <a:solidFill>
                  <a:srgbClr val="C68AD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just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ИЗУЧЕНИЕ ПРОДУКТОВ ДЕЯТЕЛЬНОСТИ</a:t>
            </a:r>
          </a:p>
        </p:txBody>
      </p:sp>
      <p:sp>
        <p:nvSpPr>
          <p:cNvPr id="11" name="AutoShape 28"/>
          <p:cNvSpPr>
            <a:spLocks noChangeArrowheads="1"/>
          </p:cNvSpPr>
          <p:nvPr/>
        </p:nvSpPr>
        <p:spPr bwMode="gray">
          <a:xfrm>
            <a:off x="1726863" y="5537527"/>
            <a:ext cx="5865744" cy="504056"/>
          </a:xfrm>
          <a:prstGeom prst="roundRect">
            <a:avLst>
              <a:gd name="adj" fmla="val 50000"/>
            </a:avLst>
          </a:prstGeom>
          <a:solidFill>
            <a:schemeClr val="accent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57150" algn="ctr">
                <a:solidFill>
                  <a:srgbClr val="C68AD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just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ПСИХОЛОГИЧЕСКИЕ ТЕСТЫ</a:t>
            </a:r>
          </a:p>
        </p:txBody>
      </p:sp>
      <p:grpSp>
        <p:nvGrpSpPr>
          <p:cNvPr id="12" name="Group 21"/>
          <p:cNvGrpSpPr>
            <a:grpSpLocks/>
          </p:cNvGrpSpPr>
          <p:nvPr/>
        </p:nvGrpSpPr>
        <p:grpSpPr bwMode="auto">
          <a:xfrm>
            <a:off x="6228184" y="4483056"/>
            <a:ext cx="168275" cy="168275"/>
            <a:chOff x="2928" y="2208"/>
            <a:chExt cx="262" cy="262"/>
          </a:xfrm>
        </p:grpSpPr>
        <p:sp>
          <p:nvSpPr>
            <p:cNvPr id="13" name="Oval 22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adFill rotWithShape="1">
              <a:gsLst>
                <a:gs pos="0">
                  <a:srgbClr val="223864">
                    <a:gamma/>
                    <a:tint val="28627"/>
                    <a:invGamma/>
                  </a:srgbClr>
                </a:gs>
                <a:gs pos="100000">
                  <a:srgbClr val="223864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" name="Oval 23"/>
            <p:cNvSpPr>
              <a:spLocks noChangeArrowheads="1"/>
            </p:cNvSpPr>
            <p:nvPr/>
          </p:nvSpPr>
          <p:spPr bwMode="gray">
            <a:xfrm>
              <a:off x="2949" y="2230"/>
              <a:ext cx="218" cy="21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DDDDD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5" name="Group 21"/>
          <p:cNvGrpSpPr>
            <a:grpSpLocks/>
          </p:cNvGrpSpPr>
          <p:nvPr/>
        </p:nvGrpSpPr>
        <p:grpSpPr bwMode="auto">
          <a:xfrm>
            <a:off x="6241672" y="3937085"/>
            <a:ext cx="168275" cy="168275"/>
            <a:chOff x="2928" y="2208"/>
            <a:chExt cx="262" cy="262"/>
          </a:xfrm>
        </p:grpSpPr>
        <p:sp>
          <p:nvSpPr>
            <p:cNvPr id="16" name="Oval 22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adFill rotWithShape="1">
              <a:gsLst>
                <a:gs pos="0">
                  <a:srgbClr val="223864">
                    <a:gamma/>
                    <a:tint val="28627"/>
                    <a:invGamma/>
                  </a:srgbClr>
                </a:gs>
                <a:gs pos="100000">
                  <a:srgbClr val="223864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" name="Oval 23"/>
            <p:cNvSpPr>
              <a:spLocks noChangeArrowheads="1"/>
            </p:cNvSpPr>
            <p:nvPr/>
          </p:nvSpPr>
          <p:spPr bwMode="gray">
            <a:xfrm>
              <a:off x="2949" y="2230"/>
              <a:ext cx="218" cy="21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DDDDD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8" name="Group 21"/>
          <p:cNvGrpSpPr>
            <a:grpSpLocks/>
          </p:cNvGrpSpPr>
          <p:nvPr/>
        </p:nvGrpSpPr>
        <p:grpSpPr bwMode="auto">
          <a:xfrm>
            <a:off x="2458866" y="3890042"/>
            <a:ext cx="168275" cy="168275"/>
            <a:chOff x="2928" y="2208"/>
            <a:chExt cx="262" cy="262"/>
          </a:xfrm>
        </p:grpSpPr>
        <p:sp>
          <p:nvSpPr>
            <p:cNvPr id="19" name="Oval 22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adFill rotWithShape="1">
              <a:gsLst>
                <a:gs pos="0">
                  <a:srgbClr val="223864">
                    <a:gamma/>
                    <a:tint val="28627"/>
                    <a:invGamma/>
                  </a:srgbClr>
                </a:gs>
                <a:gs pos="100000">
                  <a:srgbClr val="223864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" name="Oval 23"/>
            <p:cNvSpPr>
              <a:spLocks noChangeArrowheads="1"/>
            </p:cNvSpPr>
            <p:nvPr/>
          </p:nvSpPr>
          <p:spPr bwMode="gray">
            <a:xfrm>
              <a:off x="2949" y="2230"/>
              <a:ext cx="218" cy="21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DDDDD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1" name="Group 21"/>
          <p:cNvGrpSpPr>
            <a:grpSpLocks/>
          </p:cNvGrpSpPr>
          <p:nvPr/>
        </p:nvGrpSpPr>
        <p:grpSpPr bwMode="auto">
          <a:xfrm>
            <a:off x="6213412" y="3240069"/>
            <a:ext cx="168275" cy="168275"/>
            <a:chOff x="2928" y="2208"/>
            <a:chExt cx="262" cy="262"/>
          </a:xfrm>
        </p:grpSpPr>
        <p:sp>
          <p:nvSpPr>
            <p:cNvPr id="22" name="Oval 22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adFill rotWithShape="1">
              <a:gsLst>
                <a:gs pos="0">
                  <a:srgbClr val="223864">
                    <a:gamma/>
                    <a:tint val="28627"/>
                    <a:invGamma/>
                  </a:srgbClr>
                </a:gs>
                <a:gs pos="100000">
                  <a:srgbClr val="223864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" name="Oval 23"/>
            <p:cNvSpPr>
              <a:spLocks noChangeArrowheads="1"/>
            </p:cNvSpPr>
            <p:nvPr/>
          </p:nvSpPr>
          <p:spPr bwMode="gray">
            <a:xfrm>
              <a:off x="2949" y="2230"/>
              <a:ext cx="218" cy="21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DDDDD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4" name="Group 21"/>
          <p:cNvGrpSpPr>
            <a:grpSpLocks/>
          </p:cNvGrpSpPr>
          <p:nvPr/>
        </p:nvGrpSpPr>
        <p:grpSpPr bwMode="auto">
          <a:xfrm>
            <a:off x="7236296" y="5046668"/>
            <a:ext cx="168275" cy="168275"/>
            <a:chOff x="2928" y="2208"/>
            <a:chExt cx="262" cy="262"/>
          </a:xfrm>
        </p:grpSpPr>
        <p:sp>
          <p:nvSpPr>
            <p:cNvPr id="25" name="Oval 22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adFill rotWithShape="1">
              <a:gsLst>
                <a:gs pos="0">
                  <a:srgbClr val="223864">
                    <a:gamma/>
                    <a:tint val="28627"/>
                    <a:invGamma/>
                  </a:srgbClr>
                </a:gs>
                <a:gs pos="100000">
                  <a:srgbClr val="223864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" name="Oval 23"/>
            <p:cNvSpPr>
              <a:spLocks noChangeArrowheads="1"/>
            </p:cNvSpPr>
            <p:nvPr/>
          </p:nvSpPr>
          <p:spPr bwMode="gray">
            <a:xfrm>
              <a:off x="2949" y="2230"/>
              <a:ext cx="218" cy="21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DDDDD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7" name="Group 21"/>
          <p:cNvGrpSpPr>
            <a:grpSpLocks/>
          </p:cNvGrpSpPr>
          <p:nvPr/>
        </p:nvGrpSpPr>
        <p:grpSpPr bwMode="auto">
          <a:xfrm>
            <a:off x="1798664" y="5677542"/>
            <a:ext cx="168275" cy="168275"/>
            <a:chOff x="2928" y="2208"/>
            <a:chExt cx="262" cy="262"/>
          </a:xfrm>
        </p:grpSpPr>
        <p:sp>
          <p:nvSpPr>
            <p:cNvPr id="28" name="Oval 22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adFill rotWithShape="1">
              <a:gsLst>
                <a:gs pos="0">
                  <a:srgbClr val="223864">
                    <a:gamma/>
                    <a:tint val="28627"/>
                    <a:invGamma/>
                  </a:srgbClr>
                </a:gs>
                <a:gs pos="100000">
                  <a:srgbClr val="223864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" name="Oval 23"/>
            <p:cNvSpPr>
              <a:spLocks noChangeArrowheads="1"/>
            </p:cNvSpPr>
            <p:nvPr/>
          </p:nvSpPr>
          <p:spPr bwMode="gray">
            <a:xfrm>
              <a:off x="2949" y="2230"/>
              <a:ext cx="218" cy="21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DDDDD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0" name="Group 21"/>
          <p:cNvGrpSpPr>
            <a:grpSpLocks/>
          </p:cNvGrpSpPr>
          <p:nvPr/>
        </p:nvGrpSpPr>
        <p:grpSpPr bwMode="auto">
          <a:xfrm>
            <a:off x="2543004" y="4496989"/>
            <a:ext cx="168275" cy="168275"/>
            <a:chOff x="2928" y="2208"/>
            <a:chExt cx="262" cy="262"/>
          </a:xfrm>
        </p:grpSpPr>
        <p:sp>
          <p:nvSpPr>
            <p:cNvPr id="31" name="Oval 22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adFill rotWithShape="1">
              <a:gsLst>
                <a:gs pos="0">
                  <a:srgbClr val="223864">
                    <a:gamma/>
                    <a:tint val="28627"/>
                    <a:invGamma/>
                  </a:srgbClr>
                </a:gs>
                <a:gs pos="100000">
                  <a:srgbClr val="223864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" name="Oval 23"/>
            <p:cNvSpPr>
              <a:spLocks noChangeArrowheads="1"/>
            </p:cNvSpPr>
            <p:nvPr/>
          </p:nvSpPr>
          <p:spPr bwMode="gray">
            <a:xfrm>
              <a:off x="2949" y="2230"/>
              <a:ext cx="218" cy="21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DDDDD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3" name="Group 21"/>
          <p:cNvGrpSpPr>
            <a:grpSpLocks/>
          </p:cNvGrpSpPr>
          <p:nvPr/>
        </p:nvGrpSpPr>
        <p:grpSpPr bwMode="auto">
          <a:xfrm>
            <a:off x="7390746" y="6313593"/>
            <a:ext cx="168275" cy="168275"/>
            <a:chOff x="2928" y="2208"/>
            <a:chExt cx="262" cy="262"/>
          </a:xfrm>
        </p:grpSpPr>
        <p:sp>
          <p:nvSpPr>
            <p:cNvPr id="34" name="Oval 22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adFill rotWithShape="1">
              <a:gsLst>
                <a:gs pos="0">
                  <a:srgbClr val="223864">
                    <a:gamma/>
                    <a:tint val="28627"/>
                    <a:invGamma/>
                  </a:srgbClr>
                </a:gs>
                <a:gs pos="100000">
                  <a:srgbClr val="223864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" name="Oval 23"/>
            <p:cNvSpPr>
              <a:spLocks noChangeArrowheads="1"/>
            </p:cNvSpPr>
            <p:nvPr/>
          </p:nvSpPr>
          <p:spPr bwMode="gray">
            <a:xfrm>
              <a:off x="2949" y="2230"/>
              <a:ext cx="218" cy="21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DDDDD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6" name="Group 21"/>
          <p:cNvGrpSpPr>
            <a:grpSpLocks/>
          </p:cNvGrpSpPr>
          <p:nvPr/>
        </p:nvGrpSpPr>
        <p:grpSpPr bwMode="auto">
          <a:xfrm>
            <a:off x="1764235" y="5060798"/>
            <a:ext cx="168275" cy="168275"/>
            <a:chOff x="2928" y="2208"/>
            <a:chExt cx="262" cy="262"/>
          </a:xfrm>
        </p:grpSpPr>
        <p:sp>
          <p:nvSpPr>
            <p:cNvPr id="37" name="Oval 22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adFill rotWithShape="1">
              <a:gsLst>
                <a:gs pos="0">
                  <a:srgbClr val="223864">
                    <a:gamma/>
                    <a:tint val="28627"/>
                    <a:invGamma/>
                  </a:srgbClr>
                </a:gs>
                <a:gs pos="100000">
                  <a:srgbClr val="223864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8" name="Oval 23"/>
            <p:cNvSpPr>
              <a:spLocks noChangeArrowheads="1"/>
            </p:cNvSpPr>
            <p:nvPr/>
          </p:nvSpPr>
          <p:spPr bwMode="gray">
            <a:xfrm>
              <a:off x="2949" y="2230"/>
              <a:ext cx="218" cy="21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DDDDD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9" name="AutoShape 28"/>
          <p:cNvSpPr>
            <a:spLocks noChangeArrowheads="1"/>
          </p:cNvSpPr>
          <p:nvPr/>
        </p:nvSpPr>
        <p:spPr bwMode="gray">
          <a:xfrm>
            <a:off x="1777723" y="6155783"/>
            <a:ext cx="5847808" cy="504056"/>
          </a:xfrm>
          <a:prstGeom prst="roundRect">
            <a:avLst>
              <a:gd name="adj" fmla="val 50000"/>
            </a:avLst>
          </a:prstGeom>
          <a:solidFill>
            <a:schemeClr val="accent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57150" algn="ctr">
                <a:solidFill>
                  <a:srgbClr val="C68AD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just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МОДЕЛИРОВАНИЕ СИТУАЦИЙ</a:t>
            </a:r>
          </a:p>
        </p:txBody>
      </p:sp>
      <p:grpSp>
        <p:nvGrpSpPr>
          <p:cNvPr id="40" name="Group 21"/>
          <p:cNvGrpSpPr>
            <a:grpSpLocks/>
          </p:cNvGrpSpPr>
          <p:nvPr/>
        </p:nvGrpSpPr>
        <p:grpSpPr bwMode="auto">
          <a:xfrm>
            <a:off x="1853769" y="6310523"/>
            <a:ext cx="168275" cy="168275"/>
            <a:chOff x="2928" y="2208"/>
            <a:chExt cx="262" cy="262"/>
          </a:xfrm>
        </p:grpSpPr>
        <p:sp>
          <p:nvSpPr>
            <p:cNvPr id="41" name="Oval 22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adFill rotWithShape="1">
              <a:gsLst>
                <a:gs pos="0">
                  <a:srgbClr val="223864">
                    <a:gamma/>
                    <a:tint val="28627"/>
                    <a:invGamma/>
                  </a:srgbClr>
                </a:gs>
                <a:gs pos="100000">
                  <a:srgbClr val="223864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2" name="Oval 23"/>
            <p:cNvSpPr>
              <a:spLocks noChangeArrowheads="1"/>
            </p:cNvSpPr>
            <p:nvPr/>
          </p:nvSpPr>
          <p:spPr bwMode="gray">
            <a:xfrm>
              <a:off x="2949" y="2230"/>
              <a:ext cx="218" cy="21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DDDDD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3" name="Group 21"/>
          <p:cNvGrpSpPr>
            <a:grpSpLocks/>
          </p:cNvGrpSpPr>
          <p:nvPr/>
        </p:nvGrpSpPr>
        <p:grpSpPr bwMode="auto">
          <a:xfrm>
            <a:off x="7305661" y="5705417"/>
            <a:ext cx="168275" cy="168275"/>
            <a:chOff x="2928" y="2208"/>
            <a:chExt cx="262" cy="262"/>
          </a:xfrm>
        </p:grpSpPr>
        <p:sp>
          <p:nvSpPr>
            <p:cNvPr id="44" name="Oval 22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adFill rotWithShape="1">
              <a:gsLst>
                <a:gs pos="0">
                  <a:srgbClr val="223864">
                    <a:gamma/>
                    <a:tint val="28627"/>
                    <a:invGamma/>
                  </a:srgbClr>
                </a:gs>
                <a:gs pos="100000">
                  <a:srgbClr val="223864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5" name="Oval 23"/>
            <p:cNvSpPr>
              <a:spLocks noChangeArrowheads="1"/>
            </p:cNvSpPr>
            <p:nvPr/>
          </p:nvSpPr>
          <p:spPr bwMode="gray">
            <a:xfrm>
              <a:off x="2949" y="2230"/>
              <a:ext cx="218" cy="21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DDDDD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951855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404664"/>
            <a:ext cx="7560840" cy="1107996"/>
          </a:xfrm>
          <a:prstGeom prst="rect">
            <a:avLst/>
          </a:prstGeom>
          <a:gradFill flip="none" rotWithShape="1">
            <a:gsLst>
              <a:gs pos="0">
                <a:srgbClr val="FFFFCC">
                  <a:shade val="30000"/>
                  <a:satMod val="115000"/>
                </a:srgbClr>
              </a:gs>
              <a:gs pos="50000">
                <a:srgbClr val="FFFFCC">
                  <a:shade val="67500"/>
                  <a:satMod val="115000"/>
                </a:srgbClr>
              </a:gs>
              <a:gs pos="100000">
                <a:srgbClr val="FFFFCC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solidFill>
              <a:srgbClr val="00000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just"/>
            <a:r>
              <a:rPr lang="ru-RU" sz="2200" b="1" dirty="0" smtClean="0">
                <a:ln w="10541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Создание развивающей среды для поддержки и раскрытия индивидуальных интересов</a:t>
            </a:r>
            <a:r>
              <a:rPr lang="ru-RU" sz="2200" b="1" dirty="0">
                <a:ln w="10541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ln w="10541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и способностей детей</a:t>
            </a:r>
            <a:endParaRPr lang="ru-RU" sz="2200" b="1" dirty="0">
              <a:ln w="10541" cmpd="sng">
                <a:solidFill>
                  <a:schemeClr val="tx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28"/>
          <p:cNvSpPr>
            <a:spLocks noChangeArrowheads="1"/>
          </p:cNvSpPr>
          <p:nvPr/>
        </p:nvSpPr>
        <p:spPr bwMode="gray">
          <a:xfrm>
            <a:off x="1706249" y="1586100"/>
            <a:ext cx="5371460" cy="512199"/>
          </a:xfrm>
          <a:prstGeom prst="roundRect">
            <a:avLst>
              <a:gd name="adj" fmla="val 50000"/>
            </a:avLst>
          </a:prstGeom>
          <a:solidFill>
            <a:schemeClr val="accent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57150" algn="ctr">
                <a:solidFill>
                  <a:srgbClr val="C68AD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АКТИВНЫЕ ФОРМЫ ОБУЧЕНИЯ</a:t>
            </a:r>
          </a:p>
        </p:txBody>
      </p:sp>
      <p:sp>
        <p:nvSpPr>
          <p:cNvPr id="5" name="AutoShape 28"/>
          <p:cNvSpPr>
            <a:spLocks noChangeArrowheads="1"/>
          </p:cNvSpPr>
          <p:nvPr/>
        </p:nvSpPr>
        <p:spPr bwMode="gray">
          <a:xfrm>
            <a:off x="1655909" y="2276872"/>
            <a:ext cx="5421800" cy="512199"/>
          </a:xfrm>
          <a:prstGeom prst="roundRect">
            <a:avLst>
              <a:gd name="adj" fmla="val 50000"/>
            </a:avLst>
          </a:prstGeom>
          <a:solidFill>
            <a:schemeClr val="accent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57150" algn="ctr">
                <a:solidFill>
                  <a:srgbClr val="C68AD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МЕТОД   ПРОЕКТОВ</a:t>
            </a:r>
          </a:p>
        </p:txBody>
      </p:sp>
      <p:sp>
        <p:nvSpPr>
          <p:cNvPr id="6" name="AutoShape 28"/>
          <p:cNvSpPr>
            <a:spLocks noChangeArrowheads="1"/>
          </p:cNvSpPr>
          <p:nvPr/>
        </p:nvSpPr>
        <p:spPr bwMode="gray">
          <a:xfrm>
            <a:off x="1617201" y="2996952"/>
            <a:ext cx="5544402" cy="512199"/>
          </a:xfrm>
          <a:prstGeom prst="roundRect">
            <a:avLst>
              <a:gd name="adj" fmla="val 50000"/>
            </a:avLst>
          </a:prstGeom>
          <a:solidFill>
            <a:schemeClr val="accent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57150" algn="ctr">
                <a:solidFill>
                  <a:srgbClr val="C68AD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just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КОЛЛЕКТИВНЫЕ СПОСОБЫ ОБУЧЕНИЯ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55576" y="3858308"/>
            <a:ext cx="7560840" cy="430887"/>
          </a:xfrm>
          <a:prstGeom prst="rect">
            <a:avLst/>
          </a:prstGeom>
          <a:gradFill flip="none" rotWithShape="1">
            <a:gsLst>
              <a:gs pos="0">
                <a:srgbClr val="FFFFCC">
                  <a:shade val="30000"/>
                  <a:satMod val="115000"/>
                </a:srgbClr>
              </a:gs>
              <a:gs pos="50000">
                <a:srgbClr val="FFFFCC">
                  <a:shade val="67500"/>
                  <a:satMod val="115000"/>
                </a:srgbClr>
              </a:gs>
              <a:gs pos="100000">
                <a:srgbClr val="FFFFCC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solidFill>
              <a:srgbClr val="00000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just"/>
            <a:r>
              <a:rPr lang="ru-RU" sz="2200" b="1" dirty="0" smtClean="0">
                <a:ln w="10541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                 Методы индивидуального обучения</a:t>
            </a:r>
            <a:endParaRPr lang="ru-RU" sz="2200" b="1" dirty="0">
              <a:ln w="10541" cmpd="sng">
                <a:solidFill>
                  <a:schemeClr val="tx1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AutoShape 28"/>
          <p:cNvSpPr>
            <a:spLocks noChangeArrowheads="1"/>
          </p:cNvSpPr>
          <p:nvPr/>
        </p:nvSpPr>
        <p:spPr bwMode="gray">
          <a:xfrm>
            <a:off x="1635112" y="5733256"/>
            <a:ext cx="5544402" cy="1008112"/>
          </a:xfrm>
          <a:prstGeom prst="roundRect">
            <a:avLst>
              <a:gd name="adj" fmla="val 50000"/>
            </a:avLst>
          </a:prstGeom>
          <a:solidFill>
            <a:schemeClr val="accent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57150" algn="ctr">
                <a:solidFill>
                  <a:srgbClr val="C68AD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МОДЕЛЬ ТРЕХ ВОПРОСОВ: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мы знаем? Что хотим узнать?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Как нам это сделать?</a:t>
            </a:r>
          </a:p>
        </p:txBody>
      </p:sp>
      <p:sp>
        <p:nvSpPr>
          <p:cNvPr id="10" name="AutoShape 28"/>
          <p:cNvSpPr>
            <a:spLocks noChangeArrowheads="1"/>
          </p:cNvSpPr>
          <p:nvPr/>
        </p:nvSpPr>
        <p:spPr bwMode="gray">
          <a:xfrm>
            <a:off x="1617201" y="4437112"/>
            <a:ext cx="5544402" cy="1008112"/>
          </a:xfrm>
          <a:prstGeom prst="roundRect">
            <a:avLst>
              <a:gd name="adj" fmla="val 50000"/>
            </a:avLst>
          </a:prstGeom>
          <a:solidFill>
            <a:schemeClr val="accent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57150" algn="ctr">
                <a:solidFill>
                  <a:srgbClr val="C68AD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Наблюдение, беседа,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продуктов деятельности,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педагогические ситуации, познавательные игры</a:t>
            </a:r>
          </a:p>
        </p:txBody>
      </p:sp>
    </p:spTree>
    <p:extLst>
      <p:ext uri="{BB962C8B-B14F-4D97-AF65-F5344CB8AC3E}">
        <p14:creationId xmlns:p14="http://schemas.microsoft.com/office/powerpoint/2010/main" val="1656578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>
                <a:ln w="19050">
                  <a:solidFill>
                    <a:srgbClr val="FFFF0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Индивидуализация в образовании - процесс образовательного взаимодействия взрослого (педагога) и </a:t>
            </a:r>
            <a:r>
              <a:rPr lang="ru-RU" sz="2800" b="1" dirty="0" smtClean="0">
                <a:ln w="19050">
                  <a:solidFill>
                    <a:srgbClr val="FFFF0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ребенка, </a:t>
            </a:r>
            <a:r>
              <a:rPr lang="ru-RU" sz="2800" b="1" dirty="0">
                <a:ln w="19050">
                  <a:solidFill>
                    <a:srgbClr val="FFFF0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ориентированный на: </a:t>
            </a:r>
            <a:br>
              <a:rPr lang="ru-RU" sz="2800" b="1" dirty="0">
                <a:ln w="19050">
                  <a:solidFill>
                    <a:srgbClr val="FFFF0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endParaRPr lang="en-US" altLang="ru-RU" sz="2800" b="1" dirty="0">
              <a:ln w="19050">
                <a:solidFill>
                  <a:srgbClr val="FFFF00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8208" name="AutoShape 16"/>
          <p:cNvSpPr>
            <a:spLocks noChangeArrowheads="1"/>
          </p:cNvSpPr>
          <p:nvPr/>
        </p:nvSpPr>
        <p:spPr bwMode="blackGray">
          <a:xfrm rot="16200000" flipH="1" flipV="1">
            <a:off x="3539630" y="1668469"/>
            <a:ext cx="979006" cy="755650"/>
          </a:xfrm>
          <a:prstGeom prst="rightArrow">
            <a:avLst>
              <a:gd name="adj1" fmla="val 46509"/>
              <a:gd name="adj2" fmla="val 42052"/>
            </a:avLst>
          </a:prstGeom>
          <a:gradFill rotWithShape="1">
            <a:gsLst>
              <a:gs pos="0">
                <a:schemeClr val="accent2">
                  <a:gamma/>
                  <a:tint val="0"/>
                  <a:invGamma/>
                  <a:alpha val="0"/>
                </a:schemeClr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8213" name="Group 21"/>
          <p:cNvGrpSpPr>
            <a:grpSpLocks/>
          </p:cNvGrpSpPr>
          <p:nvPr/>
        </p:nvGrpSpPr>
        <p:grpSpPr bwMode="auto">
          <a:xfrm>
            <a:off x="1321088" y="5229200"/>
            <a:ext cx="168275" cy="168275"/>
            <a:chOff x="2928" y="2208"/>
            <a:chExt cx="262" cy="262"/>
          </a:xfrm>
        </p:grpSpPr>
        <p:sp>
          <p:nvSpPr>
            <p:cNvPr id="8214" name="Oval 22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adFill rotWithShape="1">
              <a:gsLst>
                <a:gs pos="0">
                  <a:srgbClr val="223864">
                    <a:gamma/>
                    <a:tint val="28627"/>
                    <a:invGamma/>
                  </a:srgbClr>
                </a:gs>
                <a:gs pos="100000">
                  <a:srgbClr val="223864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15" name="Oval 23"/>
            <p:cNvSpPr>
              <a:spLocks noChangeArrowheads="1"/>
            </p:cNvSpPr>
            <p:nvPr/>
          </p:nvSpPr>
          <p:spPr bwMode="gray">
            <a:xfrm>
              <a:off x="2949" y="2230"/>
              <a:ext cx="218" cy="21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DDDDD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8220" name="AutoShape 28"/>
          <p:cNvSpPr>
            <a:spLocks noChangeArrowheads="1"/>
          </p:cNvSpPr>
          <p:nvPr/>
        </p:nvSpPr>
        <p:spPr bwMode="gray">
          <a:xfrm>
            <a:off x="1044927" y="2420888"/>
            <a:ext cx="7272808" cy="1584176"/>
          </a:xfrm>
          <a:prstGeom prst="roundRect">
            <a:avLst>
              <a:gd name="adj" fmla="val 50000"/>
            </a:avLst>
          </a:prstGeom>
          <a:solidFill>
            <a:schemeClr val="accent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57150" algn="ctr">
                <a:solidFill>
                  <a:srgbClr val="C68AD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общих познавательных способностей </a:t>
            </a:r>
            <a:endParaRPr lang="ru-RU" sz="20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учащегося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посредством уровневой дифференциации </a:t>
            </a:r>
            <a:endParaRPr lang="ru-RU" sz="20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содержания,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заданий и способов учебной деятельности </a:t>
            </a:r>
            <a:endParaRPr lang="ru-RU" sz="20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опорой на зону его ближайшего развития;</a:t>
            </a:r>
          </a:p>
        </p:txBody>
      </p:sp>
      <p:sp>
        <p:nvSpPr>
          <p:cNvPr id="8226" name="AutoShape 34"/>
          <p:cNvSpPr>
            <a:spLocks noChangeArrowheads="1"/>
          </p:cNvSpPr>
          <p:nvPr/>
        </p:nvSpPr>
        <p:spPr bwMode="blackGray">
          <a:xfrm rot="16200000" flipV="1">
            <a:off x="4213129" y="1668468"/>
            <a:ext cx="1080120" cy="755650"/>
          </a:xfrm>
          <a:prstGeom prst="rightArrow">
            <a:avLst>
              <a:gd name="adj1" fmla="val 46509"/>
              <a:gd name="adj2" fmla="val 42098"/>
            </a:avLst>
          </a:prstGeom>
          <a:gradFill rotWithShape="1">
            <a:gsLst>
              <a:gs pos="0">
                <a:schemeClr val="accent1">
                  <a:gamma/>
                  <a:tint val="0"/>
                  <a:invGamma/>
                  <a:alpha val="0"/>
                </a:schemeClr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" name="AutoShape 28"/>
          <p:cNvSpPr>
            <a:spLocks noChangeArrowheads="1"/>
          </p:cNvSpPr>
          <p:nvPr/>
        </p:nvSpPr>
        <p:spPr bwMode="gray">
          <a:xfrm>
            <a:off x="1084351" y="4159150"/>
            <a:ext cx="7337675" cy="1910813"/>
          </a:xfrm>
          <a:prstGeom prst="roundRect">
            <a:avLst>
              <a:gd name="adj" fmla="val 50000"/>
            </a:avLst>
          </a:prstGeom>
          <a:solidFill>
            <a:schemeClr val="accent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57150" algn="ctr">
                <a:solidFill>
                  <a:srgbClr val="C68AD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" name="Rectangle 31"/>
          <p:cNvSpPr>
            <a:spLocks noChangeArrowheads="1"/>
          </p:cNvSpPr>
          <p:nvPr/>
        </p:nvSpPr>
        <p:spPr bwMode="gray">
          <a:xfrm>
            <a:off x="1575672" y="4159150"/>
            <a:ext cx="6668735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условий для построения учащимся индивидуального образовательного пути в процессе осуществления личностно-значимой деятельности с опорой на индивидуальный выбор учащегося и его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</a:t>
            </a:r>
            <a:endParaRPr lang="en-US" altLang="ru-RU" sz="2000" b="1" dirty="0">
              <a:solidFill>
                <a:srgbClr val="002060"/>
              </a:solidFill>
              <a:cs typeface="Arial" charset="0"/>
            </a:endParaRPr>
          </a:p>
        </p:txBody>
      </p:sp>
      <p:grpSp>
        <p:nvGrpSpPr>
          <p:cNvPr id="47" name="Group 21"/>
          <p:cNvGrpSpPr>
            <a:grpSpLocks/>
          </p:cNvGrpSpPr>
          <p:nvPr/>
        </p:nvGrpSpPr>
        <p:grpSpPr bwMode="auto">
          <a:xfrm>
            <a:off x="1066793" y="3066262"/>
            <a:ext cx="168275" cy="168275"/>
            <a:chOff x="2928" y="2208"/>
            <a:chExt cx="262" cy="262"/>
          </a:xfrm>
        </p:grpSpPr>
        <p:sp>
          <p:nvSpPr>
            <p:cNvPr id="48" name="Oval 22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adFill rotWithShape="1">
              <a:gsLst>
                <a:gs pos="0">
                  <a:srgbClr val="223864">
                    <a:gamma/>
                    <a:tint val="28627"/>
                    <a:invGamma/>
                  </a:srgbClr>
                </a:gs>
                <a:gs pos="100000">
                  <a:srgbClr val="223864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9" name="Oval 23"/>
            <p:cNvSpPr>
              <a:spLocks noChangeArrowheads="1"/>
            </p:cNvSpPr>
            <p:nvPr/>
          </p:nvSpPr>
          <p:spPr bwMode="gray">
            <a:xfrm>
              <a:off x="2949" y="2230"/>
              <a:ext cx="218" cy="21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DDDDD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548680"/>
            <a:ext cx="8229600" cy="125272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n w="19050">
                  <a:solidFill>
                    <a:srgbClr val="FFFF0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ru-RU" sz="2800" b="1" dirty="0">
                <a:ln w="19050">
                  <a:solidFill>
                    <a:srgbClr val="FFFF0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ru-RU" sz="2800" b="1" dirty="0">
                <a:ln w="19050">
                  <a:solidFill>
                    <a:srgbClr val="FFFF0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endParaRPr lang="en-US" altLang="ru-RU" sz="2800" b="1" dirty="0">
              <a:ln w="19050">
                <a:solidFill>
                  <a:srgbClr val="FFFF00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23954" y="620688"/>
            <a:ext cx="8229600" cy="8584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800" b="1" dirty="0" smtClean="0">
                <a:ln w="19050">
                  <a:solidFill>
                    <a:srgbClr val="FFFF0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ЗАДАЧИ  ИНДИВИДУАЛИЗАЦИИ  ОБРАЗОВАНИЯ</a:t>
            </a:r>
            <a:br>
              <a:rPr lang="ru-RU" sz="2800" b="1" dirty="0" smtClean="0">
                <a:ln w="19050">
                  <a:solidFill>
                    <a:srgbClr val="FFFF0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endParaRPr lang="en-US" altLang="ru-RU" sz="2800" b="1" dirty="0">
              <a:ln w="19050">
                <a:solidFill>
                  <a:srgbClr val="FFFF00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6" name="AutoShape 28"/>
          <p:cNvSpPr>
            <a:spLocks noChangeArrowheads="1"/>
          </p:cNvSpPr>
          <p:nvPr/>
        </p:nvSpPr>
        <p:spPr bwMode="gray">
          <a:xfrm>
            <a:off x="827584" y="1340768"/>
            <a:ext cx="7272808" cy="864096"/>
          </a:xfrm>
          <a:prstGeom prst="roundRect">
            <a:avLst>
              <a:gd name="adj" fmla="val 50000"/>
            </a:avLst>
          </a:prstGeom>
          <a:solidFill>
            <a:schemeClr val="bg2">
              <a:lumMod val="25000"/>
              <a:alpha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Содействие освоению программного материала </a:t>
            </a:r>
          </a:p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каждым ребенком, предупреждение отставания </a:t>
            </a:r>
          </a:p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какой- либо образовательной области</a:t>
            </a:r>
          </a:p>
        </p:txBody>
      </p:sp>
      <p:sp>
        <p:nvSpPr>
          <p:cNvPr id="7" name="AutoShape 28"/>
          <p:cNvSpPr>
            <a:spLocks noChangeArrowheads="1"/>
          </p:cNvSpPr>
          <p:nvPr/>
        </p:nvSpPr>
        <p:spPr bwMode="gray">
          <a:xfrm>
            <a:off x="902350" y="2564904"/>
            <a:ext cx="7272808" cy="864096"/>
          </a:xfrm>
          <a:prstGeom prst="roundRect">
            <a:avLst>
              <a:gd name="adj" fmla="val 50000"/>
            </a:avLst>
          </a:prstGeom>
          <a:solidFill>
            <a:schemeClr val="bg2">
              <a:lumMod val="25000"/>
              <a:alpha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умений и навыков при опоре </a:t>
            </a:r>
          </a:p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зону ближайшего развития</a:t>
            </a:r>
          </a:p>
        </p:txBody>
      </p:sp>
      <p:sp>
        <p:nvSpPr>
          <p:cNvPr id="8" name="AutoShape 28"/>
          <p:cNvSpPr>
            <a:spLocks noChangeArrowheads="1"/>
          </p:cNvSpPr>
          <p:nvPr/>
        </p:nvSpPr>
        <p:spPr bwMode="gray">
          <a:xfrm>
            <a:off x="922385" y="3645024"/>
            <a:ext cx="7272808" cy="864096"/>
          </a:xfrm>
          <a:prstGeom prst="roundRect">
            <a:avLst>
              <a:gd name="adj" fmla="val 50000"/>
            </a:avLst>
          </a:prstGeom>
          <a:solidFill>
            <a:schemeClr val="bg2">
              <a:lumMod val="25000"/>
              <a:alpha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Улучшение мотивации и развитие познавательных интересов</a:t>
            </a:r>
          </a:p>
        </p:txBody>
      </p:sp>
      <p:sp>
        <p:nvSpPr>
          <p:cNvPr id="9" name="AutoShape 28"/>
          <p:cNvSpPr>
            <a:spLocks noChangeArrowheads="1"/>
          </p:cNvSpPr>
          <p:nvPr/>
        </p:nvSpPr>
        <p:spPr bwMode="gray">
          <a:xfrm>
            <a:off x="986916" y="4869160"/>
            <a:ext cx="7272808" cy="864096"/>
          </a:xfrm>
          <a:prstGeom prst="roundRect">
            <a:avLst>
              <a:gd name="adj" fmla="val 50000"/>
            </a:avLst>
          </a:prstGeom>
          <a:solidFill>
            <a:schemeClr val="bg2">
              <a:lumMod val="25000"/>
              <a:alpha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личностных качеств: самостоятельности, </a:t>
            </a:r>
          </a:p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трудолюбия, творчества</a:t>
            </a:r>
          </a:p>
        </p:txBody>
      </p:sp>
    </p:spTree>
    <p:extLst>
      <p:ext uri="{BB962C8B-B14F-4D97-AF65-F5344CB8AC3E}">
        <p14:creationId xmlns:p14="http://schemas.microsoft.com/office/powerpoint/2010/main" val="313734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23954" y="620688"/>
            <a:ext cx="8229600" cy="8584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800" b="1" dirty="0" smtClean="0">
                <a:ln w="19050">
                  <a:solidFill>
                    <a:srgbClr val="FFFF0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КОМПЛЕКС  ПЕДАГОГИЧЕСКИХ  УСЛОВИЙ</a:t>
            </a:r>
            <a:br>
              <a:rPr lang="ru-RU" sz="2800" b="1" dirty="0" smtClean="0">
                <a:ln w="19050">
                  <a:solidFill>
                    <a:srgbClr val="FFFF0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endParaRPr lang="en-US" altLang="ru-RU" sz="2800" b="1" dirty="0">
              <a:ln w="19050">
                <a:solidFill>
                  <a:srgbClr val="FFFF00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6" name="AutoShape 28"/>
          <p:cNvSpPr>
            <a:spLocks noChangeArrowheads="1"/>
          </p:cNvSpPr>
          <p:nvPr/>
        </p:nvSpPr>
        <p:spPr bwMode="gray">
          <a:xfrm>
            <a:off x="827584" y="1340768"/>
            <a:ext cx="7272808" cy="1296144"/>
          </a:xfrm>
          <a:prstGeom prst="roundRect">
            <a:avLst>
              <a:gd name="adj" fmla="val 50000"/>
            </a:avLst>
          </a:prstGeom>
          <a:solidFill>
            <a:schemeClr val="bg2">
              <a:lumMod val="25000"/>
              <a:alpha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Персональный темп прохождения учебного материала; </a:t>
            </a:r>
          </a:p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завершенность обучения на каждом  его этапе; </a:t>
            </a:r>
          </a:p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рациональное сочетание коллективных и </a:t>
            </a:r>
          </a:p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индивидуальных форм работы с детьми</a:t>
            </a:r>
          </a:p>
        </p:txBody>
      </p:sp>
      <p:sp>
        <p:nvSpPr>
          <p:cNvPr id="7" name="AutoShape 28"/>
          <p:cNvSpPr>
            <a:spLocks noChangeArrowheads="1"/>
          </p:cNvSpPr>
          <p:nvPr/>
        </p:nvSpPr>
        <p:spPr bwMode="gray">
          <a:xfrm>
            <a:off x="979476" y="2905145"/>
            <a:ext cx="7272808" cy="1296144"/>
          </a:xfrm>
          <a:prstGeom prst="roundRect">
            <a:avLst>
              <a:gd name="adj" fmla="val 50000"/>
            </a:avLst>
          </a:prstGeom>
          <a:solidFill>
            <a:schemeClr val="bg2">
              <a:lumMod val="25000"/>
              <a:alpha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Вариативное построение  образовательной деятельности, </a:t>
            </a:r>
          </a:p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позволяющей формировать каждому ребенку</a:t>
            </a:r>
          </a:p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свою траекторию обучению, включая последовательность</a:t>
            </a:r>
          </a:p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изучения тем</a:t>
            </a:r>
          </a:p>
        </p:txBody>
      </p:sp>
      <p:sp>
        <p:nvSpPr>
          <p:cNvPr id="8" name="AutoShape 28"/>
          <p:cNvSpPr>
            <a:spLocks noChangeArrowheads="1"/>
          </p:cNvSpPr>
          <p:nvPr/>
        </p:nvSpPr>
        <p:spPr bwMode="gray">
          <a:xfrm>
            <a:off x="1004374" y="4421669"/>
            <a:ext cx="7272808" cy="864096"/>
          </a:xfrm>
          <a:prstGeom prst="roundRect">
            <a:avLst>
              <a:gd name="adj" fmla="val 50000"/>
            </a:avLst>
          </a:prstGeom>
          <a:solidFill>
            <a:schemeClr val="bg2">
              <a:lumMod val="25000"/>
              <a:alpha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Дифференциация учебного материала</a:t>
            </a:r>
          </a:p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по уровням и способам его освоения детьми</a:t>
            </a:r>
          </a:p>
        </p:txBody>
      </p:sp>
      <p:sp>
        <p:nvSpPr>
          <p:cNvPr id="9" name="AutoShape 28"/>
          <p:cNvSpPr>
            <a:spLocks noChangeArrowheads="1"/>
          </p:cNvSpPr>
          <p:nvPr/>
        </p:nvSpPr>
        <p:spPr bwMode="gray">
          <a:xfrm>
            <a:off x="1043608" y="5488542"/>
            <a:ext cx="7272808" cy="1108810"/>
          </a:xfrm>
          <a:prstGeom prst="roundRect">
            <a:avLst>
              <a:gd name="adj" fmla="val 50000"/>
            </a:avLst>
          </a:prstGeom>
          <a:solidFill>
            <a:schemeClr val="bg2">
              <a:lumMod val="25000"/>
              <a:alpha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Выстраивание с детьми индивидуальных</a:t>
            </a:r>
          </a:p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образовательных маршрутов, развития одаренных детей </a:t>
            </a:r>
          </a:p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детей с ограниченными возможностями здоровья </a:t>
            </a:r>
          </a:p>
        </p:txBody>
      </p:sp>
    </p:spTree>
    <p:extLst>
      <p:ext uri="{BB962C8B-B14F-4D97-AF65-F5344CB8AC3E}">
        <p14:creationId xmlns:p14="http://schemas.microsoft.com/office/powerpoint/2010/main" val="6599202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838</TotalTime>
  <Words>637</Words>
  <Application>Microsoft Office PowerPoint</Application>
  <PresentationFormat>Экран (4:3)</PresentationFormat>
  <Paragraphs>75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Презентация PowerPoint</vt:lpstr>
      <vt:lpstr>Презентация PowerPoint</vt:lpstr>
      <vt:lpstr>Презентация PowerPoint</vt:lpstr>
      <vt:lpstr>Правильно подобранные методы и подходы к воспитанию помогают полно раскрыть способности ребенка и индивидуальные особенности </vt:lpstr>
      <vt:lpstr>Презентация PowerPoint</vt:lpstr>
      <vt:lpstr>Презентация PowerPoint</vt:lpstr>
      <vt:lpstr>Индивидуализация в образовании - процесс образовательного взаимодействия взрослого (педагога) и ребенка, ориентированный на:  </vt:lpstr>
      <vt:lpstr>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Федеральный государственный стандарт дошкольного образования  ФГОС ДО</dc:title>
  <dc:creator>Эльнара</dc:creator>
  <cp:lastModifiedBy>Valera</cp:lastModifiedBy>
  <cp:revision>54</cp:revision>
  <dcterms:created xsi:type="dcterms:W3CDTF">2014-03-18T16:56:55Z</dcterms:created>
  <dcterms:modified xsi:type="dcterms:W3CDTF">2020-03-31T18:42:49Z</dcterms:modified>
</cp:coreProperties>
</file>