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-342880" y="4714884"/>
            <a:ext cx="7772400" cy="1470025"/>
          </a:xfrm>
        </p:spPr>
        <p:txBody>
          <a:bodyPr>
            <a:normAutofit/>
          </a:bodyPr>
          <a:lstStyle>
            <a:lvl1pPr>
              <a:defRPr sz="5400" b="1" cap="none" spc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8588" y="578645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Click to edit Master subtitle style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571536" y="-71462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7" name="SmartArt 占位符 6"/>
          <p:cNvSpPr>
            <a:spLocks noGrp="1"/>
          </p:cNvSpPr>
          <p:nvPr>
            <p:ph type="dgm" sz="quarter" idx="11"/>
          </p:nvPr>
        </p:nvSpPr>
        <p:spPr>
          <a:xfrm>
            <a:off x="714348" y="1785938"/>
            <a:ext cx="4572007" cy="4143392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sz="quarter" idx="12"/>
          </p:nvPr>
        </p:nvSpPr>
        <p:spPr>
          <a:xfrm>
            <a:off x="5429250" y="1785938"/>
            <a:ext cx="3214688" cy="4143375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642974" y="-24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714375" y="1857375"/>
            <a:ext cx="4000500" cy="4286250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5000625" y="1857375"/>
            <a:ext cx="371475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-928726" y="5143512"/>
            <a:ext cx="82296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dirty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  <p:sldLayoutId id="2147483656" r:id="rId7"/>
    <p:sldLayoutId id="2147483658" r:id="rId8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357826"/>
            <a:ext cx="7320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Духовное развитие общества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355" y="2438400"/>
            <a:ext cx="2954215" cy="4185138"/>
          </a:xfrm>
        </p:spPr>
        <p:txBody>
          <a:bodyPr>
            <a:normAutofit fontScale="55000" lnSpcReduction="20000"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Особая культурная миссия Америки. История освоения североамериканского континента, обстоятельства политической истории Америки привели к рождению мифа об историческом, а возможно, и божественном предназначении нации и ее культуры, родившейся в борьбе за свободу, в противостоянии с культурой Старого Света, нести свободу и истинные ценности остальному миру.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703385"/>
            <a:ext cx="73010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АМЕРИКАНОЦЕНТРИЗМ</a:t>
            </a:r>
            <a:endParaRPr lang="ru-RU" sz="4400" b="1" i="1" dirty="0">
              <a:solidFill>
                <a:schemeClr val="tx2">
                  <a:lumMod val="75000"/>
                  <a:lumOff val="2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54315" y="2438401"/>
            <a:ext cx="4672379" cy="418354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145976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20888"/>
            <a:ext cx="4824536" cy="4176463"/>
          </a:xfrm>
        </p:spPr>
        <p:txBody>
          <a:bodyPr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dirty="0" smtClean="0"/>
              <a:t>Сторонники этого критерия относили к негритянской расе все высококультурные народности Древнего мира (шумеры, египтян, вавилонян и т.д.). </a:t>
            </a:r>
            <a:r>
              <a:rPr lang="ru-RU" sz="2300" dirty="0" err="1" smtClean="0"/>
              <a:t>Афроцентризм</a:t>
            </a:r>
            <a:r>
              <a:rPr lang="ru-RU" sz="2300" dirty="0" smtClean="0"/>
              <a:t> направлен на возвышение африканской культуры. Основное отличие – африканец живет эмоциями, а не разумом (дитя природы), что отличает его от сухих рационалистичных европейцев. </a:t>
            </a:r>
            <a:endParaRPr lang="ru-RU" sz="2300" dirty="0"/>
          </a:p>
        </p:txBody>
      </p:sp>
      <p:sp>
        <p:nvSpPr>
          <p:cNvPr id="4" name="TextBox 3"/>
          <p:cNvSpPr txBox="1"/>
          <p:nvPr/>
        </p:nvSpPr>
        <p:spPr>
          <a:xfrm>
            <a:off x="474785" y="867509"/>
            <a:ext cx="8303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АФРОЦЕНТРИЗМ (НЕГРИТЮД)</a:t>
            </a:r>
            <a:endParaRPr lang="ru-RU" sz="4400" b="1" i="1" dirty="0">
              <a:solidFill>
                <a:schemeClr val="tx2">
                  <a:lumMod val="75000"/>
                  <a:lumOff val="2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77607" y="2310023"/>
            <a:ext cx="2927840" cy="427834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603333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3717032"/>
            <a:ext cx="9144000" cy="34231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55785"/>
          </a:xfrm>
        </p:spPr>
        <p:txBody>
          <a:bodyPr/>
          <a:lstStyle/>
          <a:p>
            <a:pPr algn="ctr"/>
            <a:r>
              <a:rPr lang="ru-RU" smtClean="0"/>
              <a:t>Диалог культур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3312368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/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/>
              <a:t>Основывается на принципах: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- </a:t>
            </a:r>
            <a:r>
              <a:rPr lang="ru-RU" sz="2400" dirty="0" smtClean="0"/>
              <a:t>Непреходящей ценности человека;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 smtClean="0"/>
              <a:t>Черт человеческой индивидуальности и  			   уникальности;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sz="2400" dirty="0" smtClean="0"/>
              <a:t>- </a:t>
            </a:r>
            <a:r>
              <a:rPr lang="ru-RU" sz="2400" dirty="0" smtClean="0"/>
              <a:t>Права на непохожесть, уникальность.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7372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Толерантность — </a:t>
            </a:r>
            <a:r>
              <a:rPr lang="ru-RU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терпимость </a:t>
            </a:r>
            <a:r>
              <a:rPr lang="ru-RU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к иному мировоззрению, образу жизни, поведению и обычаям. </a:t>
            </a:r>
          </a:p>
        </p:txBody>
      </p:sp>
    </p:spTree>
    <p:extLst>
      <p:ext uri="{BB962C8B-B14F-4D97-AF65-F5344CB8AC3E}">
        <p14:creationId xmlns:p14="http://schemas.microsoft.com/office/powerpoint/2010/main" xmlns="" val="1649211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68923"/>
            <a:ext cx="8778203" cy="973015"/>
          </a:xfrm>
        </p:spPr>
        <p:txBody>
          <a:bodyPr/>
          <a:lstStyle/>
          <a:p>
            <a:pPr algn="ctr"/>
            <a:r>
              <a:rPr lang="ru-RU" dirty="0" smtClean="0"/>
              <a:t>Формы толерантности: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628800"/>
            <a:ext cx="5328592" cy="4968551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Личная</a:t>
            </a:r>
            <a:r>
              <a:rPr lang="ru-RU" sz="2400" dirty="0" smtClean="0"/>
              <a:t>. Проявляется в социальных взаимодействиях отдельных индивидов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/>
              <a:t>Общественная</a:t>
            </a:r>
            <a:r>
              <a:rPr lang="ru-RU" sz="2400" dirty="0" smtClean="0"/>
              <a:t>. Отражена в общественной психологии, сознании, моральных нормах и правилах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/>
              <a:t>Государственная</a:t>
            </a:r>
            <a:r>
              <a:rPr lang="ru-RU" sz="2400" dirty="0" smtClean="0"/>
              <a:t>. Отражается в законодательстве, в политической практике. </a:t>
            </a:r>
            <a:endParaRPr lang="ru-RU" sz="2400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4977" y="1872762"/>
            <a:ext cx="32004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0394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4282" y="188640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Основные подходы к пониманию культуры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2143107" y="-142899"/>
            <a:ext cx="4929221" cy="8643997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357158" y="1857364"/>
            <a:ext cx="4214842" cy="27146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Технологический (совокупность всех достижений в развитии материальной и духовной жизни общества)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143240" y="4143380"/>
            <a:ext cx="4286280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Ценностный (практическая реализация общечеловеческих ценностей в делах и отношениях людей)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857752" y="1785926"/>
            <a:ext cx="3929090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err="1" smtClean="0">
                <a:solidFill>
                  <a:schemeClr val="tx1"/>
                </a:solidFill>
              </a:rPr>
              <a:t>Деятельностный</a:t>
            </a:r>
            <a:r>
              <a:rPr lang="ru-RU" sz="2200" dirty="0" smtClean="0">
                <a:solidFill>
                  <a:schemeClr val="tx1"/>
                </a:solidFill>
              </a:rPr>
              <a:t> (осуществляется в материальной и духовной жизни общества творческая деятельность)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Культура и ее виды</a:t>
            </a:r>
            <a:endParaRPr lang="ru-RU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57158" y="1643050"/>
            <a:ext cx="4000528" cy="214314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chemeClr val="tx1"/>
                </a:solidFill>
              </a:rPr>
              <a:t>В широком смысле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Способы и результаты активной творческой деятельности людей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714876" y="1643050"/>
            <a:ext cx="4000528" cy="214314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chemeClr val="tx1"/>
                </a:solidFill>
              </a:rPr>
              <a:t>В узком смысле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Процесс активной творческой деятельности, направленный на создание, распределение и потребление духовных ценностей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500034" y="4214818"/>
            <a:ext cx="3714776" cy="214314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chemeClr val="tx1"/>
                </a:solidFill>
              </a:rPr>
              <a:t>Материальная культура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Связана с производство и изменением физической природы человека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4714876" y="4357694"/>
            <a:ext cx="4000528" cy="214314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chemeClr val="tx1"/>
                </a:solidFill>
              </a:rPr>
              <a:t>Духовная культура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Совокупность духовных ценностей и творческой деятельности по их производству, освоению и применению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7786742" cy="1071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Пути </a:t>
            </a:r>
            <a:r>
              <a:rPr lang="ru-RU" sz="3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приращивания</a:t>
            </a:r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духовного богатства</a:t>
            </a:r>
            <a:endParaRPr lang="ru-RU" sz="3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500034" y="1643050"/>
            <a:ext cx="3929090" cy="335758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Путь преемственности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4500562" y="3143248"/>
            <a:ext cx="4143404" cy="300039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Путь новаторства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49970" y="2274277"/>
            <a:ext cx="712177" cy="4583723"/>
          </a:xfrm>
        </p:spPr>
      </p:pic>
      <p:sp>
        <p:nvSpPr>
          <p:cNvPr id="4" name="Прямоугольник 3"/>
          <p:cNvSpPr/>
          <p:nvPr/>
        </p:nvSpPr>
        <p:spPr>
          <a:xfrm>
            <a:off x="251520" y="980728"/>
            <a:ext cx="4104456" cy="571314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Путь преемственности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Преемственность связана с сохранением и передачей ценностей от одного поколения к другому. Таким образом могут передаваться как промежуточные продукты духовного производства, так и его окончательные результаты. Элементами культурного наследия являются также социальные нормы: обычаи, обряды, церемонии.</a:t>
            </a:r>
            <a:endParaRPr lang="ru-RU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908720"/>
            <a:ext cx="4248472" cy="58326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Путь новаторства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Культура развивается и за счет пополнения новыми ценностями. Любая историческая эпоха, вне зависимости от материальных и иных условий существования людей, порождает новаторов –</a:t>
            </a:r>
            <a:r>
              <a:rPr lang="en-US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творцов, делающих научные открытия, изобретения, создающих шедевры искусства. Не всегда современники могут по достоинству оценить новые явления в духовной культуре.</a:t>
            </a:r>
            <a:endParaRPr lang="ru-RU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335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87699"/>
            <a:ext cx="5028452" cy="965037"/>
          </a:xfrm>
        </p:spPr>
        <p:txBody>
          <a:bodyPr/>
          <a:lstStyle/>
          <a:p>
            <a:pPr algn="ctr"/>
            <a:r>
              <a:rPr lang="ru-RU" dirty="0" smtClean="0"/>
              <a:t>Субкультура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426511" cy="5716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Субкультура — </a:t>
            </a:r>
            <a:r>
              <a:rPr lang="ru-RU" sz="2400" dirty="0" smtClean="0"/>
              <a:t>это часть </a:t>
            </a:r>
            <a:r>
              <a:rPr lang="ru-RU" sz="2400" dirty="0"/>
              <a:t>культуры общества, отличающейся своим поведением от преобладающего большинства, а также социальные группы носителей этой </a:t>
            </a:r>
            <a:r>
              <a:rPr lang="ru-RU" sz="2400" dirty="0" smtClean="0"/>
              <a:t>культуры.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Субкультура может отличаться от доминирующей культуры: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		</a:t>
            </a:r>
            <a:r>
              <a:rPr lang="ru-RU" sz="2400" dirty="0" smtClean="0"/>
              <a:t>1</a:t>
            </a:r>
            <a:r>
              <a:rPr lang="ru-RU" sz="2400" dirty="0" smtClean="0"/>
              <a:t>. Собственной </a:t>
            </a:r>
            <a:r>
              <a:rPr lang="ru-RU" sz="2400" dirty="0"/>
              <a:t>системой </a:t>
            </a:r>
            <a:r>
              <a:rPr lang="ru-RU" sz="2400" dirty="0" smtClean="0"/>
              <a:t>ценностей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		</a:t>
            </a:r>
            <a:r>
              <a:rPr lang="ru-RU" sz="2400" dirty="0" smtClean="0"/>
              <a:t>2</a:t>
            </a:r>
            <a:r>
              <a:rPr lang="ru-RU" sz="2400" dirty="0" smtClean="0"/>
              <a:t>. Языком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		</a:t>
            </a:r>
            <a:r>
              <a:rPr lang="ru-RU" sz="2400" dirty="0" smtClean="0"/>
              <a:t>3</a:t>
            </a:r>
            <a:r>
              <a:rPr lang="ru-RU" sz="2400" dirty="0" smtClean="0"/>
              <a:t>. Манерой поведения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		</a:t>
            </a:r>
            <a:r>
              <a:rPr lang="ru-RU" sz="2400" dirty="0" smtClean="0"/>
              <a:t>4</a:t>
            </a:r>
            <a:r>
              <a:rPr lang="ru-RU" sz="2400" dirty="0" smtClean="0"/>
              <a:t>. Одеждой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/>
              <a:t>					</a:t>
            </a:r>
            <a:endParaRPr lang="ru-RU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43608" y="4365104"/>
            <a:ext cx="6840416" cy="221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9848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5868145" cy="908720"/>
          </a:xfrm>
        </p:spPr>
        <p:txBody>
          <a:bodyPr/>
          <a:lstStyle/>
          <a:p>
            <a:pPr algn="ctr"/>
            <a:r>
              <a:rPr lang="ru-RU" dirty="0"/>
              <a:t>Контркультура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469" y="780359"/>
            <a:ext cx="8994531" cy="135249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/>
              <a:t>Контркультура — специфический вид субкультуры. </a:t>
            </a:r>
            <a:r>
              <a:rPr lang="ru-RU" sz="2400" dirty="0" smtClean="0"/>
              <a:t>Главное отличие от субкультуры заключается в протесте, несогласие, активной оппозиция к доминирующей культуре.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204864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Причины появления контркультурных тенденций: </a:t>
            </a:r>
          </a:p>
          <a:p>
            <a:pPr marL="4000500" lvl="8" indent="-34290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Они появляются там, где господствующая культура уже не в полной мере соответствует реалиям нового времени. </a:t>
            </a:r>
          </a:p>
          <a:p>
            <a:pPr marL="4000500" lvl="8" indent="-34290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Одной из движущих сил формирования контркультурных тенденций является потребность в самоутверждение. </a:t>
            </a:r>
            <a:endParaRPr lang="ru-RU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2852936"/>
            <a:ext cx="2894867" cy="38560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636977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808" y="286991"/>
            <a:ext cx="8558396" cy="1560716"/>
          </a:xfrm>
        </p:spPr>
        <p:txBody>
          <a:bodyPr/>
          <a:lstStyle/>
          <a:p>
            <a:pPr algn="ctr"/>
            <a:r>
              <a:rPr lang="ru-RU" dirty="0" smtClean="0"/>
              <a:t>Способы </a:t>
            </a:r>
            <a:r>
              <a:rPr lang="ru-RU" smtClean="0"/>
              <a:t>культурного взаимодействия: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9808" y="2286001"/>
            <a:ext cx="4906108" cy="14184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Колонизация – простейшая форма взаимодействия и взаимопроникновения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54316" y="5122985"/>
            <a:ext cx="5023888" cy="14184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Взаимный равноправный диалог – в результате происходит обмен ценностями. </a:t>
            </a:r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049" y="4000500"/>
            <a:ext cx="2857500" cy="2857500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26677" y="3704493"/>
            <a:ext cx="4994031" cy="14184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Прививка черенка на чужое дерево» – черенок остается чужеродным элементом</a:t>
            </a:r>
          </a:p>
        </p:txBody>
      </p:sp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68199" y="1597060"/>
            <a:ext cx="3555993" cy="187778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124850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016" y="164124"/>
            <a:ext cx="8567188" cy="1184031"/>
          </a:xfrm>
        </p:spPr>
        <p:txBody>
          <a:bodyPr/>
          <a:lstStyle/>
          <a:p>
            <a:pPr algn="ctr"/>
            <a:r>
              <a:rPr lang="ru-RU" dirty="0" smtClean="0"/>
              <a:t>Мировоззренческие установки: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6" y="2227385"/>
            <a:ext cx="3508131" cy="4489938"/>
          </a:xfrm>
        </p:spPr>
        <p:txBody>
          <a:bodyPr>
            <a:normAutofit fontScale="85000" lnSpcReduction="10000"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/>
              <a:t>Идея избранности Запада. Предполагается, что другие народы, безусловно, развивают свою самобытную культуру, но они еще не достигли необходимого цивилизационного уровня, и им следует ориентироваться на культурный строй Запада.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459524" y="1195755"/>
            <a:ext cx="61018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ЕВРОПОЦЕНТРИЗМ</a:t>
            </a:r>
            <a:endParaRPr lang="ru-RU" sz="4400" b="1" i="1" dirty="0">
              <a:solidFill>
                <a:schemeClr val="tx2">
                  <a:lumMod val="75000"/>
                  <a:lumOff val="2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74123" y="2508739"/>
            <a:ext cx="5102301" cy="345595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77984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-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nature-02</Template>
  <TotalTime>40</TotalTime>
  <Words>530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nature-02</vt:lpstr>
      <vt:lpstr>Слайд 1</vt:lpstr>
      <vt:lpstr>Слайд 2</vt:lpstr>
      <vt:lpstr>Культура и ее виды</vt:lpstr>
      <vt:lpstr>Пути приращивания духовного богатства</vt:lpstr>
      <vt:lpstr>Слайд 5</vt:lpstr>
      <vt:lpstr>Субкультура</vt:lpstr>
      <vt:lpstr>Контркультура</vt:lpstr>
      <vt:lpstr>Способы культурного взаимодействия:</vt:lpstr>
      <vt:lpstr>Мировоззренческие установки:</vt:lpstr>
      <vt:lpstr>Слайд 10</vt:lpstr>
      <vt:lpstr>Слайд 11</vt:lpstr>
      <vt:lpstr>Диалог культур</vt:lpstr>
      <vt:lpstr>Формы толерантности: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 Windows</cp:lastModifiedBy>
  <cp:revision>6</cp:revision>
  <dcterms:created xsi:type="dcterms:W3CDTF">2012-07-31T15:45:01Z</dcterms:created>
  <dcterms:modified xsi:type="dcterms:W3CDTF">2020-04-11T03:55:54Z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303400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