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5" r:id="rId3"/>
    <p:sldId id="266" r:id="rId4"/>
    <p:sldId id="313" r:id="rId5"/>
    <p:sldId id="320" r:id="rId6"/>
    <p:sldId id="319" r:id="rId7"/>
    <p:sldId id="321" r:id="rId8"/>
    <p:sldId id="322" r:id="rId9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orient="horz" pos="214">
          <p15:clr>
            <a:srgbClr val="A4A3A4"/>
          </p15:clr>
        </p15:guide>
        <p15:guide id="3" orient="horz" pos="3026">
          <p15:clr>
            <a:srgbClr val="A4A3A4"/>
          </p15:clr>
        </p15:guide>
        <p15:guide id="4" pos="2880">
          <p15:clr>
            <a:srgbClr val="A4A3A4"/>
          </p15:clr>
        </p15:guide>
        <p15:guide id="5" pos="2653">
          <p15:clr>
            <a:srgbClr val="A4A3A4"/>
          </p15:clr>
        </p15:guide>
        <p15:guide id="6" pos="3107">
          <p15:clr>
            <a:srgbClr val="A4A3A4"/>
          </p15:clr>
        </p15:guide>
        <p15:guide id="7" pos="226">
          <p15:clr>
            <a:srgbClr val="A4A3A4"/>
          </p15:clr>
        </p15:guide>
        <p15:guide id="8" pos="5534">
          <p15:clr>
            <a:srgbClr val="A4A3A4"/>
          </p15:clr>
        </p15:guide>
        <p15:guide id="9" pos="1429">
          <p15:clr>
            <a:srgbClr val="A4A3A4"/>
          </p15:clr>
        </p15:guide>
        <p15:guide id="10" pos="43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0DE00"/>
    <a:srgbClr val="0066FF"/>
    <a:srgbClr val="0EA6F2"/>
    <a:srgbClr val="66FFCC"/>
    <a:srgbClr val="406000"/>
    <a:srgbClr val="F1FB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A111915-BE36-4E01-A7E5-04B1672EAD32}" styleName="Светлый стиль 2 -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712" autoAdjust="0"/>
  </p:normalViewPr>
  <p:slideViewPr>
    <p:cSldViewPr showGuides="1">
      <p:cViewPr varScale="1">
        <p:scale>
          <a:sx n="89" d="100"/>
          <a:sy n="89" d="100"/>
        </p:scale>
        <p:origin x="846" y="72"/>
      </p:cViewPr>
      <p:guideLst>
        <p:guide orient="horz" pos="1620"/>
        <p:guide orient="horz" pos="214"/>
        <p:guide orient="horz" pos="3026"/>
        <p:guide pos="2880"/>
        <p:guide pos="2653"/>
        <p:guide pos="3107"/>
        <p:guide pos="226"/>
        <p:guide pos="5534"/>
        <p:guide pos="1429"/>
        <p:guide pos="43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A9B93-4D37-4F7C-9502-FAB53205A3A8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AC565-E041-4846-AA63-56F3F4BACE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4315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A9B93-4D37-4F7C-9502-FAB53205A3A8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AC565-E041-4846-AA63-56F3F4BACE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1370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A9B93-4D37-4F7C-9502-FAB53205A3A8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AC565-E041-4846-AA63-56F3F4BACE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5054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A9B93-4D37-4F7C-9502-FAB53205A3A8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AC565-E041-4846-AA63-56F3F4BACE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9286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A9B93-4D37-4F7C-9502-FAB53205A3A8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AC565-E041-4846-AA63-56F3F4BACE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2477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A9B93-4D37-4F7C-9502-FAB53205A3A8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AC565-E041-4846-AA63-56F3F4BACE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2871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A9B93-4D37-4F7C-9502-FAB53205A3A8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AC565-E041-4846-AA63-56F3F4BACE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4280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A9B93-4D37-4F7C-9502-FAB53205A3A8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AC565-E041-4846-AA63-56F3F4BACE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333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A9B93-4D37-4F7C-9502-FAB53205A3A8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AC565-E041-4846-AA63-56F3F4BACE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4893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A9B93-4D37-4F7C-9502-FAB53205A3A8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AC565-E041-4846-AA63-56F3F4BACE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7625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A9B93-4D37-4F7C-9502-FAB53205A3A8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AC565-E041-4846-AA63-56F3F4BACE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5599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8A9B93-4D37-4F7C-9502-FAB53205A3A8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7AC565-E041-4846-AA63-56F3F4BACE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8974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aralbum.ru/wp-content/uploads/2013/09/57025475d24f28538b5594b3bf63fda61114d0541fecb4541e72a6965cd453c1-194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78" y="0"/>
            <a:ext cx="9144533" cy="5179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51520" y="354018"/>
            <a:ext cx="8640960" cy="1569660"/>
          </a:xfrm>
          <a:prstGeom prst="rect">
            <a:avLst/>
          </a:prstGeom>
          <a:solidFill>
            <a:schemeClr val="bg1">
              <a:alpha val="30000"/>
            </a:schemeClr>
          </a:solidFill>
          <a:effectLst>
            <a:softEdge rad="762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FF00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+mj-lt"/>
              </a:rPr>
              <a:t>Гидродинамические аварии</a:t>
            </a:r>
            <a:endParaRPr lang="ru-RU" sz="4800" b="1" dirty="0">
              <a:solidFill>
                <a:srgbClr val="FFFF00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253388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05619" y="411510"/>
            <a:ext cx="687676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Гидродинамическая авария</a:t>
            </a:r>
            <a:r>
              <a:rPr lang="ru-RU" dirty="0"/>
              <a:t> — это чрезвычайное ситуация, связанная с выходом из строя (или разрушением) гидротехнического сооружения или его части, и неуправляемым перемещением больших масс воды, несущих разрушения и затопления обширных территорий.</a:t>
            </a:r>
          </a:p>
        </p:txBody>
      </p:sp>
      <p:pic>
        <p:nvPicPr>
          <p:cNvPr id="2052" name="Picture 4" descr="http://supercoolpics.com/wp-content/uploads/2012/08/supercoolpics_05_30082012123444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1043607" y="1951641"/>
            <a:ext cx="6008329" cy="231229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13903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31740" y="411510"/>
            <a:ext cx="46555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</a:rPr>
              <a:t>Причины разрушений ГТС</a:t>
            </a:r>
            <a:endParaRPr lang="ru-RU" sz="2800" b="1" dirty="0">
              <a:solidFill>
                <a:srgbClr val="FFFF00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99592" y="915566"/>
            <a:ext cx="4536504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ru-RU" sz="1900" dirty="0"/>
              <a:t>давление водного </a:t>
            </a:r>
            <a:r>
              <a:rPr lang="ru-RU" sz="1900" dirty="0" smtClean="0"/>
              <a:t>потока;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1900" dirty="0" smtClean="0"/>
              <a:t>колебания </a:t>
            </a:r>
            <a:r>
              <a:rPr lang="ru-RU" sz="1900" dirty="0"/>
              <a:t>температуры </a:t>
            </a:r>
            <a:r>
              <a:rPr lang="ru-RU" sz="1900" dirty="0" smtClean="0"/>
              <a:t>воздуха;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1900" dirty="0" smtClean="0"/>
              <a:t>колебания </a:t>
            </a:r>
            <a:r>
              <a:rPr lang="ru-RU" sz="1900" dirty="0"/>
              <a:t>температуры </a:t>
            </a:r>
            <a:r>
              <a:rPr lang="ru-RU" sz="1900" dirty="0" smtClean="0"/>
              <a:t>воды;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1900" dirty="0" smtClean="0"/>
              <a:t>заиление дна;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1900" dirty="0"/>
              <a:t>коррозия </a:t>
            </a:r>
            <a:r>
              <a:rPr lang="ru-RU" sz="1900" dirty="0" smtClean="0"/>
              <a:t>металлических конструкций;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1900" dirty="0" smtClean="0"/>
              <a:t>гниение </a:t>
            </a:r>
            <a:r>
              <a:rPr lang="ru-RU" sz="1900" dirty="0"/>
              <a:t>деревянных </a:t>
            </a:r>
            <a:r>
              <a:rPr lang="ru-RU" sz="1900" dirty="0" smtClean="0"/>
              <a:t>конструкций;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1900" dirty="0" smtClean="0"/>
              <a:t>выщелачивание бетона;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1900" dirty="0" smtClean="0"/>
              <a:t>землетрясение;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1900" dirty="0" smtClean="0"/>
              <a:t>военные действия;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1900" dirty="0" smtClean="0"/>
              <a:t>террористический акт;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1900" dirty="0" smtClean="0"/>
              <a:t>дефекты </a:t>
            </a:r>
            <a:r>
              <a:rPr lang="ru-RU" sz="1900" dirty="0"/>
              <a:t>в </a:t>
            </a:r>
            <a:r>
              <a:rPr lang="ru-RU" sz="1900" dirty="0" smtClean="0"/>
              <a:t>конструкции;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1900" dirty="0" smtClean="0"/>
              <a:t>ошибки проектирования.</a:t>
            </a:r>
            <a:endParaRPr lang="ru-RU" sz="1900" dirty="0"/>
          </a:p>
        </p:txBody>
      </p:sp>
      <p:pic>
        <p:nvPicPr>
          <p:cNvPr id="3092" name="Picture 20" descr="http://www.varmastroy.ru/userfiles/photogallery/da1f82d066f3aa078524c97e59709ae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5914655" y="1095586"/>
            <a:ext cx="2836395" cy="3636404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5056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89602" y="408605"/>
            <a:ext cx="71647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</a:rPr>
              <a:t>Первичные поражающие </a:t>
            </a:r>
            <a:r>
              <a:rPr lang="ru-RU" sz="2400" b="1" dirty="0">
                <a:solidFill>
                  <a:srgbClr val="FFFF00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</a:rPr>
              <a:t>факторы </a:t>
            </a:r>
            <a:r>
              <a:rPr lang="ru-RU" sz="2400" b="1" dirty="0" smtClean="0">
                <a:solidFill>
                  <a:srgbClr val="FFFF00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</a:rPr>
              <a:t>аварии </a:t>
            </a:r>
            <a:r>
              <a:rPr lang="ru-RU" sz="2400" b="1" dirty="0">
                <a:solidFill>
                  <a:srgbClr val="FFFF00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</a:rPr>
              <a:t>на гидротехническом </a:t>
            </a:r>
            <a:r>
              <a:rPr lang="ru-RU" sz="2400" b="1" dirty="0" smtClean="0">
                <a:solidFill>
                  <a:srgbClr val="FFFF00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</a:rPr>
              <a:t>сооружении</a:t>
            </a:r>
            <a:endParaRPr lang="ru-RU" sz="2400" b="1" dirty="0">
              <a:solidFill>
                <a:srgbClr val="FFFF00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63588" y="1673389"/>
            <a:ext cx="367240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ru-RU" sz="2000" dirty="0" smtClean="0"/>
              <a:t>разрушительная волна прорыва;</a:t>
            </a:r>
          </a:p>
          <a:p>
            <a:pPr marL="285750" indent="-285750">
              <a:buFont typeface="Wingdings" pitchFamily="2" charset="2"/>
              <a:buChar char="Ø"/>
            </a:pPr>
            <a:endParaRPr lang="ru-RU" sz="1000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ru-RU" sz="2000" dirty="0" smtClean="0"/>
              <a:t>водный поток, затопляющий территорию суши и объекты;</a:t>
            </a:r>
          </a:p>
          <a:p>
            <a:pPr marL="285750" indent="-285750">
              <a:buFont typeface="Wingdings" pitchFamily="2" charset="2"/>
              <a:buChar char="Ø"/>
            </a:pPr>
            <a:endParaRPr lang="ru-RU" sz="1000" dirty="0"/>
          </a:p>
          <a:p>
            <a:pPr marL="285750" indent="-285750">
              <a:buFont typeface="Wingdings" pitchFamily="2" charset="2"/>
              <a:buChar char="Ø"/>
            </a:pPr>
            <a:r>
              <a:rPr lang="ru-RU" sz="2000" dirty="0" smtClean="0"/>
              <a:t>спокойные </a:t>
            </a:r>
            <a:r>
              <a:rPr lang="ru-RU" sz="2000" dirty="0"/>
              <a:t>воды, </a:t>
            </a:r>
            <a:r>
              <a:rPr lang="ru-RU" sz="2000" dirty="0" smtClean="0"/>
              <a:t>затопляющие </a:t>
            </a:r>
            <a:r>
              <a:rPr lang="ru-RU" sz="2000" dirty="0"/>
              <a:t>территорию суши и объекты.</a:t>
            </a:r>
          </a:p>
        </p:txBody>
      </p:sp>
      <p:pic>
        <p:nvPicPr>
          <p:cNvPr id="2050" name="Picture 2" descr="http://kinopediya.ru/wp-content/uploads/2013/04/proriv_damby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04048" y="1310518"/>
            <a:ext cx="3600148" cy="328028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3421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9532" y="530550"/>
            <a:ext cx="8424936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b="1" dirty="0">
                <a:solidFill>
                  <a:prstClr val="black"/>
                </a:solidFill>
              </a:rPr>
              <a:t>Волна прорыва </a:t>
            </a:r>
            <a:r>
              <a:rPr lang="ru-RU" sz="2600" dirty="0">
                <a:solidFill>
                  <a:prstClr val="black"/>
                </a:solidFill>
              </a:rPr>
              <a:t>— </a:t>
            </a:r>
            <a:r>
              <a:rPr lang="ru-RU" sz="2600" dirty="0" smtClean="0">
                <a:solidFill>
                  <a:prstClr val="black"/>
                </a:solidFill>
              </a:rPr>
              <a:t>это волна</a:t>
            </a:r>
            <a:r>
              <a:rPr lang="ru-RU" sz="2600" dirty="0">
                <a:solidFill>
                  <a:prstClr val="black"/>
                </a:solidFill>
              </a:rPr>
              <a:t>, образующаяся во </a:t>
            </a:r>
            <a:r>
              <a:rPr lang="ru-RU" sz="2600" dirty="0" smtClean="0">
                <a:solidFill>
                  <a:prstClr val="black"/>
                </a:solidFill>
              </a:rPr>
              <a:t>фронте устремляю-</a:t>
            </a:r>
            <a:r>
              <a:rPr lang="ru-RU" sz="2600" dirty="0" err="1" smtClean="0">
                <a:solidFill>
                  <a:prstClr val="black"/>
                </a:solidFill>
              </a:rPr>
              <a:t>щегося</a:t>
            </a:r>
            <a:r>
              <a:rPr lang="ru-RU" sz="2600" dirty="0" smtClean="0">
                <a:solidFill>
                  <a:prstClr val="black"/>
                </a:solidFill>
              </a:rPr>
              <a:t> </a:t>
            </a:r>
            <a:r>
              <a:rPr lang="ru-RU" sz="2600" dirty="0">
                <a:solidFill>
                  <a:prstClr val="black"/>
                </a:solidFill>
              </a:rPr>
              <a:t>в проран потока воды, имеющая, как </a:t>
            </a:r>
            <a:endParaRPr lang="ru-RU" sz="2600" dirty="0" smtClean="0">
              <a:solidFill>
                <a:prstClr val="black"/>
              </a:solidFill>
            </a:endParaRPr>
          </a:p>
          <a:p>
            <a:r>
              <a:rPr lang="ru-RU" sz="2600" dirty="0" smtClean="0">
                <a:solidFill>
                  <a:prstClr val="black"/>
                </a:solidFill>
              </a:rPr>
              <a:t>правило, значительные высоту гребня и скорость движения и обладающая большой разрушительной силой.</a:t>
            </a:r>
            <a:endParaRPr lang="ru-RU" sz="26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6729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06903" y="408605"/>
            <a:ext cx="71647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</a:rPr>
              <a:t>Последствия крупных аварий на ГТС</a:t>
            </a:r>
            <a:endParaRPr lang="ru-RU" sz="2400" b="1" dirty="0">
              <a:solidFill>
                <a:srgbClr val="FFFF00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7524" y="910113"/>
            <a:ext cx="460851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ru-RU" sz="1700" dirty="0" smtClean="0"/>
              <a:t>гибель людей, прекращение подачи электроэнергии, перестают функционировать водохозяйственные системы;</a:t>
            </a:r>
          </a:p>
          <a:p>
            <a:pPr marL="285750" indent="-285750">
              <a:buFont typeface="Wingdings" pitchFamily="2" charset="2"/>
              <a:buChar char="Ø"/>
            </a:pPr>
            <a:endParaRPr lang="ru-RU" sz="500" dirty="0"/>
          </a:p>
          <a:p>
            <a:pPr marL="285750" indent="-285750">
              <a:buFont typeface="Wingdings" pitchFamily="2" charset="2"/>
              <a:buChar char="Ø"/>
            </a:pPr>
            <a:r>
              <a:rPr lang="ru-RU" sz="1700" dirty="0" smtClean="0"/>
              <a:t>разрушаются </a:t>
            </a:r>
            <a:r>
              <a:rPr lang="ru-RU" sz="1700" dirty="0"/>
              <a:t>или оказываются под водой </a:t>
            </a:r>
            <a:r>
              <a:rPr lang="ru-RU" sz="1700" dirty="0" smtClean="0"/>
              <a:t>населённые пункты </a:t>
            </a:r>
            <a:r>
              <a:rPr lang="ru-RU" sz="1700" dirty="0"/>
              <a:t>и промышленные предприятия</a:t>
            </a:r>
            <a:r>
              <a:rPr lang="ru-RU" sz="1700" dirty="0" smtClean="0"/>
              <a:t>;</a:t>
            </a:r>
          </a:p>
          <a:p>
            <a:pPr marL="285750" indent="-285750">
              <a:buFont typeface="Wingdings" pitchFamily="2" charset="2"/>
              <a:buChar char="Ø"/>
            </a:pPr>
            <a:endParaRPr lang="ru-RU" sz="500" dirty="0"/>
          </a:p>
          <a:p>
            <a:pPr marL="285750" indent="-285750">
              <a:buFont typeface="Wingdings" pitchFamily="2" charset="2"/>
              <a:buChar char="Ø"/>
            </a:pPr>
            <a:r>
              <a:rPr lang="ru-RU" sz="1700" dirty="0" smtClean="0"/>
              <a:t>гибель сельскохозяйственных посевов </a:t>
            </a:r>
            <a:r>
              <a:rPr lang="ru-RU" sz="1700" dirty="0"/>
              <a:t>и </a:t>
            </a:r>
            <a:r>
              <a:rPr lang="ru-RU" sz="1700" dirty="0" smtClean="0"/>
              <a:t>скота;</a:t>
            </a:r>
          </a:p>
          <a:p>
            <a:pPr marL="285750" indent="-285750">
              <a:buFont typeface="Wingdings" pitchFamily="2" charset="2"/>
              <a:buChar char="Ø"/>
            </a:pPr>
            <a:endParaRPr lang="ru-RU" sz="500" dirty="0"/>
          </a:p>
          <a:p>
            <a:pPr marL="285750" indent="-285750">
              <a:buFont typeface="Wingdings" pitchFamily="2" charset="2"/>
              <a:buChar char="Ø"/>
            </a:pPr>
            <a:r>
              <a:rPr lang="ru-RU" sz="1700" dirty="0" smtClean="0"/>
              <a:t>утрачиваются </a:t>
            </a:r>
            <a:r>
              <a:rPr lang="ru-RU" sz="1700" dirty="0"/>
              <a:t>материальные, культурные и </a:t>
            </a:r>
            <a:r>
              <a:rPr lang="ru-RU" sz="1700" dirty="0" smtClean="0"/>
              <a:t>исторические </a:t>
            </a:r>
            <a:r>
              <a:rPr lang="ru-RU" sz="1700" dirty="0"/>
              <a:t>ценности</a:t>
            </a:r>
            <a:r>
              <a:rPr lang="ru-RU" sz="1700" dirty="0" smtClean="0"/>
              <a:t>;</a:t>
            </a:r>
          </a:p>
          <a:p>
            <a:pPr marL="285750" indent="-285750">
              <a:buFont typeface="Wingdings" pitchFamily="2" charset="2"/>
              <a:buChar char="Ø"/>
            </a:pPr>
            <a:endParaRPr lang="ru-RU" sz="500" dirty="0"/>
          </a:p>
          <a:p>
            <a:pPr marL="285750" indent="-285750">
              <a:buFont typeface="Wingdings" pitchFamily="2" charset="2"/>
              <a:buChar char="Ø"/>
            </a:pPr>
            <a:r>
              <a:rPr lang="ru-RU" sz="1700" dirty="0" smtClean="0"/>
              <a:t>наносится </a:t>
            </a:r>
            <a:r>
              <a:rPr lang="ru-RU" sz="1700" dirty="0"/>
              <a:t>большой ущерб природной </a:t>
            </a:r>
            <a:r>
              <a:rPr lang="ru-RU" sz="1700" dirty="0" smtClean="0"/>
              <a:t>среде.</a:t>
            </a:r>
            <a:endParaRPr lang="ru-RU" sz="1700" dirty="0"/>
          </a:p>
        </p:txBody>
      </p:sp>
      <p:pic>
        <p:nvPicPr>
          <p:cNvPr id="3082" name="Picture 10" descr="http://pics.top.rbc.ru/top_pics/uniora/85/1376917056_0185.1000x800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040052" y="1131590"/>
            <a:ext cx="3870595" cy="3096476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2294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9512" y="933568"/>
            <a:ext cx="874112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ru-RU" dirty="0"/>
              <a:t>разрушение или размывание систем водоснабжения, канализации и сливных коммуникаций, мест сбора </a:t>
            </a:r>
            <a:r>
              <a:rPr lang="ru-RU" dirty="0" smtClean="0"/>
              <a:t>мусора;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/>
              <a:t>массовые заболевания </a:t>
            </a:r>
            <a:r>
              <a:rPr lang="ru-RU" dirty="0"/>
              <a:t>людей и </a:t>
            </a:r>
            <a:r>
              <a:rPr lang="ru-RU" dirty="0" smtClean="0"/>
              <a:t>животных;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/>
              <a:t>аварии </a:t>
            </a:r>
            <a:r>
              <a:rPr lang="ru-RU" dirty="0"/>
              <a:t>на транспортных </a:t>
            </a:r>
            <a:r>
              <a:rPr lang="ru-RU" dirty="0" smtClean="0"/>
              <a:t>магистралях;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/>
              <a:t>оползни </a:t>
            </a:r>
            <a:r>
              <a:rPr lang="ru-RU" dirty="0"/>
              <a:t>и </a:t>
            </a:r>
            <a:r>
              <a:rPr lang="ru-RU" dirty="0" smtClean="0"/>
              <a:t>обвалы.</a:t>
            </a:r>
          </a:p>
        </p:txBody>
      </p:sp>
      <p:pic>
        <p:nvPicPr>
          <p:cNvPr id="1028" name="Picture 4" descr="http://newru.org/wp-content/uploads/2014/12/29637_original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5115985" y="2434707"/>
            <a:ext cx="2880320" cy="2636912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831509" y="102571"/>
            <a:ext cx="71647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</a:rPr>
              <a:t>Вторичные поражающие </a:t>
            </a:r>
            <a:r>
              <a:rPr lang="ru-RU" sz="2400" b="1" dirty="0">
                <a:solidFill>
                  <a:srgbClr val="FFFF00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</a:rPr>
              <a:t>факторы </a:t>
            </a:r>
            <a:r>
              <a:rPr lang="ru-RU" sz="2400" b="1" dirty="0" smtClean="0">
                <a:solidFill>
                  <a:srgbClr val="FFFF00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</a:rPr>
              <a:t>аварии </a:t>
            </a:r>
            <a:r>
              <a:rPr lang="ru-RU" sz="2400" b="1" dirty="0">
                <a:solidFill>
                  <a:srgbClr val="FFFF00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</a:rPr>
              <a:t>на гидротехническом </a:t>
            </a:r>
            <a:r>
              <a:rPr lang="ru-RU" sz="2400" b="1" dirty="0" smtClean="0">
                <a:solidFill>
                  <a:srgbClr val="FFFF00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</a:rPr>
              <a:t>сооружении</a:t>
            </a:r>
            <a:endParaRPr lang="ru-RU" sz="2400" b="1" dirty="0">
              <a:solidFill>
                <a:srgbClr val="FFFF00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</a:endParaRPr>
          </a:p>
        </p:txBody>
      </p:sp>
      <p:pic>
        <p:nvPicPr>
          <p:cNvPr id="1034" name="Picture 10" descr="http://www.vseneprostotak.ru/wp-content/uploads/2011/08/razrushenie_mostov_USA_3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1259632" y="2422515"/>
            <a:ext cx="2853387" cy="2649104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7852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7524" y="1484077"/>
            <a:ext cx="410445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ru-RU" sz="2200" dirty="0" smtClean="0"/>
              <a:t>наносы;</a:t>
            </a:r>
          </a:p>
          <a:p>
            <a:pPr marL="285750" indent="-285750">
              <a:buFont typeface="Wingdings" pitchFamily="2" charset="2"/>
              <a:buChar char="Ø"/>
            </a:pPr>
            <a:endParaRPr lang="ru-RU" sz="1000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ru-RU" sz="2200" dirty="0" smtClean="0"/>
              <a:t>загрязнения;</a:t>
            </a:r>
          </a:p>
          <a:p>
            <a:pPr marL="285750" indent="-285750">
              <a:buFont typeface="Wingdings" pitchFamily="2" charset="2"/>
              <a:buChar char="Ø"/>
            </a:pPr>
            <a:endParaRPr lang="ru-RU" sz="1000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ru-RU" sz="2200" dirty="0" smtClean="0"/>
              <a:t>изменение ландшафта;</a:t>
            </a:r>
          </a:p>
          <a:p>
            <a:pPr marL="285750" indent="-285750">
              <a:buFont typeface="Wingdings" pitchFamily="2" charset="2"/>
              <a:buChar char="Ø"/>
            </a:pPr>
            <a:endParaRPr lang="ru-RU" sz="1000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ru-RU" sz="2200" dirty="0" smtClean="0"/>
              <a:t>гибель растительности, </a:t>
            </a:r>
            <a:r>
              <a:rPr lang="ru-RU" sz="2200" dirty="0"/>
              <a:t>местной фауны и других элементов </a:t>
            </a:r>
            <a:r>
              <a:rPr lang="ru-RU" sz="2200" dirty="0" smtClean="0"/>
              <a:t>природной </a:t>
            </a:r>
            <a:r>
              <a:rPr lang="ru-RU" sz="2200" dirty="0"/>
              <a:t>среды.</a:t>
            </a:r>
            <a:endParaRPr lang="ru-RU" sz="2200" dirty="0" smtClean="0"/>
          </a:p>
        </p:txBody>
      </p:sp>
      <p:sp>
        <p:nvSpPr>
          <p:cNvPr id="9" name="Прямоугольник 8"/>
          <p:cNvSpPr/>
          <p:nvPr/>
        </p:nvSpPr>
        <p:spPr>
          <a:xfrm>
            <a:off x="1007604" y="339502"/>
            <a:ext cx="71647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</a:rPr>
              <a:t>Остаточные факторы затопления, вследствие аварии </a:t>
            </a:r>
            <a:r>
              <a:rPr lang="ru-RU" sz="2400" b="1" dirty="0">
                <a:solidFill>
                  <a:srgbClr val="FFFF00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</a:rPr>
              <a:t>на гидротехническом </a:t>
            </a:r>
            <a:r>
              <a:rPr lang="ru-RU" sz="2400" b="1" dirty="0" smtClean="0">
                <a:solidFill>
                  <a:srgbClr val="FFFF00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</a:rPr>
              <a:t>сооружении</a:t>
            </a:r>
            <a:endParaRPr lang="ru-RU" sz="2400" b="1" dirty="0">
              <a:solidFill>
                <a:srgbClr val="FFFF00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</a:endParaRPr>
          </a:p>
        </p:txBody>
      </p:sp>
      <p:pic>
        <p:nvPicPr>
          <p:cNvPr id="2054" name="Picture 6" descr="http://tataram.ru/uploads/foto/img-20130420105044-80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70333" y="1170499"/>
            <a:ext cx="3780420" cy="33756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img0.joyreactor.cc/pics/comment/full/%D0%BE%D0%B1%D0%B2%D0%B0%D0%BB-%D0%B7%D0%B5%D0%BC%D0%BB%D0%B5%D1%82%D1%80%D1%8F%D1%81%D0%B5%D0%BD%D0%B8%D0%B5-%D0%B4%D1%8B%D1%80%D0%BA%D0%B0-%D0%B2-%D0%B7%D0%B5%D0%BC%D0%BB%D0%B5-%D0%BF%D0%B5%D1%81%D0%BE%D1%87%D0%BD%D0%B8%D1%86%D0%B0-698480.jpe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70033" y="1297094"/>
            <a:ext cx="3780421" cy="33756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://planeta.moy.su/_bl/37/46288794.jpe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51"/>
          <a:stretch/>
        </p:blipFill>
        <p:spPr bwMode="auto">
          <a:xfrm>
            <a:off x="5270333" y="1233797"/>
            <a:ext cx="3779823" cy="337566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3047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2837</TotalTime>
  <Words>255</Words>
  <Application>Microsoft Office PowerPoint</Application>
  <PresentationFormat>Экран (16:9)</PresentationFormat>
  <Paragraphs>46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CompEdu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Liudmila Delarova</cp:lastModifiedBy>
  <cp:revision>228</cp:revision>
  <dcterms:created xsi:type="dcterms:W3CDTF">2015-01-27T11:18:42Z</dcterms:created>
  <dcterms:modified xsi:type="dcterms:W3CDTF">2020-04-11T11:20:31Z</dcterms:modified>
</cp:coreProperties>
</file>