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95325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66" name="Google Shape;16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>
          <a:xfrm>
            <a:off x="1432560" y="359898"/>
            <a:ext cx="7406700" cy="14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ubTitle" idx="1"/>
          </p:nvPr>
        </p:nvSpPr>
        <p:spPr>
          <a:xfrm>
            <a:off x="1432560" y="1850064"/>
            <a:ext cx="7406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80"/>
              <a:buNone/>
              <a:defRPr sz="2600">
                <a:solidFill>
                  <a:srgbClr val="341108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8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6" name="Google Shape;26;p2"/>
          <p:cNvSpPr/>
          <p:nvPr/>
        </p:nvSpPr>
        <p:spPr>
          <a:xfrm>
            <a:off x="921433" y="1413802"/>
            <a:ext cx="210300" cy="210300"/>
          </a:xfrm>
          <a:prstGeom prst="ellipse">
            <a:avLst/>
          </a:prstGeom>
          <a:gradFill>
            <a:gsLst>
              <a:gs pos="0">
                <a:srgbClr val="D7F6FF">
                  <a:alpha val="94901"/>
                </a:srgbClr>
              </a:gs>
              <a:gs pos="50000">
                <a:srgbClr val="C0E3F0">
                  <a:alpha val="89803"/>
                </a:srgbClr>
              </a:gs>
              <a:gs pos="95000">
                <a:srgbClr val="65C6EA">
                  <a:alpha val="87843"/>
                </a:srgbClr>
              </a:gs>
              <a:gs pos="100000">
                <a:srgbClr val="00BBF1">
                  <a:alpha val="84705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9525" cap="rnd" cmpd="sng">
            <a:solidFill>
              <a:srgbClr val="2F8DA4">
                <a:alpha val="6000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7" name="Google Shape;27;p2"/>
          <p:cNvSpPr/>
          <p:nvPr/>
        </p:nvSpPr>
        <p:spPr>
          <a:xfrm>
            <a:off x="1157176" y="1345016"/>
            <a:ext cx="63900" cy="63900"/>
          </a:xfrm>
          <a:prstGeom prst="ellipse">
            <a:avLst/>
          </a:prstGeom>
          <a:noFill/>
          <a:ln w="12700" cap="rnd" cmpd="sng">
            <a:solidFill>
              <a:srgbClr val="317F92">
                <a:alpha val="6000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1"/>
          <p:cNvSpPr txBox="1">
            <a:spLocks noGrp="1"/>
          </p:cNvSpPr>
          <p:nvPr>
            <p:ph type="title"/>
          </p:nvPr>
        </p:nvSpPr>
        <p:spPr>
          <a:xfrm>
            <a:off x="1435608" y="274638"/>
            <a:ext cx="74982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1"/>
          <p:cNvSpPr txBox="1">
            <a:spLocks noGrp="1"/>
          </p:cNvSpPr>
          <p:nvPr>
            <p:ph type="body" idx="1"/>
          </p:nvPr>
        </p:nvSpPr>
        <p:spPr>
          <a:xfrm rot="5400000">
            <a:off x="2784288" y="99000"/>
            <a:ext cx="4800600" cy="749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marL="914400" lvl="1" indent="-342900" algn="l" rtl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91" name="Google Shape;91;p11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1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1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2"/>
          <p:cNvSpPr txBox="1">
            <a:spLocks noGrp="1"/>
          </p:cNvSpPr>
          <p:nvPr>
            <p:ph type="title"/>
          </p:nvPr>
        </p:nvSpPr>
        <p:spPr>
          <a:xfrm rot="5400000">
            <a:off x="4846650" y="2285989"/>
            <a:ext cx="58515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2"/>
          <p:cNvSpPr txBox="1">
            <a:spLocks noGrp="1"/>
          </p:cNvSpPr>
          <p:nvPr>
            <p:ph type="body" idx="1"/>
          </p:nvPr>
        </p:nvSpPr>
        <p:spPr>
          <a:xfrm rot="5400000">
            <a:off x="998550" y="419090"/>
            <a:ext cx="5851500" cy="55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marL="914400" lvl="1" indent="-342900" algn="l" rtl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97" name="Google Shape;97;p12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2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2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"/>
          <p:cNvSpPr txBox="1">
            <a:spLocks noGrp="1"/>
          </p:cNvSpPr>
          <p:nvPr>
            <p:ph type="title"/>
          </p:nvPr>
        </p:nvSpPr>
        <p:spPr>
          <a:xfrm>
            <a:off x="1435608" y="274320"/>
            <a:ext cx="74982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body" idx="1"/>
          </p:nvPr>
        </p:nvSpPr>
        <p:spPr>
          <a:xfrm>
            <a:off x="1435608" y="1524000"/>
            <a:ext cx="3657600" cy="46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084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  <a:defRPr sz="2800"/>
            </a:lvl1pPr>
            <a:lvl2pPr marL="914400" lvl="1" indent="-381000" algn="l" rtl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2400"/>
              <a:buChar char="◦"/>
              <a:defRPr sz="2400"/>
            </a:lvl2pPr>
            <a:lvl3pPr marL="137160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body" idx="2"/>
          </p:nvPr>
        </p:nvSpPr>
        <p:spPr>
          <a:xfrm>
            <a:off x="5276088" y="1524000"/>
            <a:ext cx="3657600" cy="46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084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Char char="⚫"/>
              <a:defRPr sz="2800"/>
            </a:lvl1pPr>
            <a:lvl2pPr marL="914400" lvl="1" indent="-381000" algn="l" rtl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2400"/>
              <a:buChar char="◦"/>
              <a:defRPr sz="2400"/>
            </a:lvl2pPr>
            <a:lvl3pPr marL="137160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2" name="Google Shape;32;p3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3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"/>
          <p:cNvSpPr txBox="1">
            <a:spLocks noGrp="1"/>
          </p:cNvSpPr>
          <p:nvPr>
            <p:ph type="title"/>
          </p:nvPr>
        </p:nvSpPr>
        <p:spPr>
          <a:xfrm>
            <a:off x="1435608" y="274638"/>
            <a:ext cx="74982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body" idx="1"/>
          </p:nvPr>
        </p:nvSpPr>
        <p:spPr>
          <a:xfrm>
            <a:off x="1435608" y="1447800"/>
            <a:ext cx="749820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marL="914400" lvl="1" indent="-342900" algn="l" rtl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>
  <p:cSld name="SECTION_HEADER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5"/>
          <p:cNvSpPr/>
          <p:nvPr/>
        </p:nvSpPr>
        <p:spPr>
          <a:xfrm>
            <a:off x="2282890" y="-54"/>
            <a:ext cx="6858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 rtl="0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000"/>
              <a:buFont typeface="Gill Sans"/>
              <a:buNone/>
              <a:defRPr sz="40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341108"/>
                </a:solidFill>
              </a:defRPr>
            </a:lvl1pPr>
            <a:lvl2pPr marL="914400" lvl="1" indent="-228600" algn="l" rtl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5" name="Google Shape;45;p5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5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5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8" name="Google Shape;48;p5"/>
          <p:cNvSpPr/>
          <p:nvPr/>
        </p:nvSpPr>
        <p:spPr>
          <a:xfrm>
            <a:off x="2286000" y="0"/>
            <a:ext cx="76200" cy="6858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dist="38000" dir="10800000" algn="tl" rotWithShape="0">
              <a:srgbClr val="6F6A5F">
                <a:alpha val="2471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9" name="Google Shape;49;p5"/>
          <p:cNvSpPr/>
          <p:nvPr/>
        </p:nvSpPr>
        <p:spPr>
          <a:xfrm>
            <a:off x="2172321" y="2814656"/>
            <a:ext cx="210300" cy="210300"/>
          </a:xfrm>
          <a:prstGeom prst="ellipse">
            <a:avLst/>
          </a:prstGeom>
          <a:gradFill>
            <a:gsLst>
              <a:gs pos="0">
                <a:srgbClr val="D7F6FF">
                  <a:alpha val="94901"/>
                </a:srgbClr>
              </a:gs>
              <a:gs pos="50000">
                <a:srgbClr val="C0E3F0">
                  <a:alpha val="89803"/>
                </a:srgbClr>
              </a:gs>
              <a:gs pos="95000">
                <a:srgbClr val="65C6EA">
                  <a:alpha val="87843"/>
                </a:srgbClr>
              </a:gs>
              <a:gs pos="100000">
                <a:srgbClr val="00BBF1">
                  <a:alpha val="84705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9525" cap="rnd" cmpd="sng">
            <a:solidFill>
              <a:srgbClr val="2F8DA4">
                <a:alpha val="6000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0" name="Google Shape;50;p5"/>
          <p:cNvSpPr/>
          <p:nvPr/>
        </p:nvSpPr>
        <p:spPr>
          <a:xfrm>
            <a:off x="2408064" y="2745870"/>
            <a:ext cx="63900" cy="63900"/>
          </a:xfrm>
          <a:prstGeom prst="ellipse">
            <a:avLst/>
          </a:prstGeom>
          <a:noFill/>
          <a:ln w="12700" cap="rnd" cmpd="sng">
            <a:solidFill>
              <a:srgbClr val="317F92">
                <a:alpha val="6000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Сравнение" type="twoTxTwoObj">
  <p:cSld name="TWO_OBJECTS_WITH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6"/>
          <p:cNvSpPr txBox="1"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500"/>
              <a:buFont typeface="Gill Sans"/>
              <a:buNone/>
              <a:defRPr sz="45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6"/>
          <p:cNvSpPr txBox="1">
            <a:spLocks noGrp="1"/>
          </p:cNvSpPr>
          <p:nvPr>
            <p:ph type="body" idx="1"/>
          </p:nvPr>
        </p:nvSpPr>
        <p:spPr>
          <a:xfrm>
            <a:off x="457200" y="328278"/>
            <a:ext cx="4023300" cy="640200"/>
          </a:xfrm>
          <a:prstGeom prst="rect">
            <a:avLst/>
          </a:prstGeom>
          <a:solidFill>
            <a:schemeClr val="lt1"/>
          </a:solidFill>
          <a:ln w="107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SzPts val="1520"/>
              <a:buNone/>
              <a:defRPr sz="1900" b="0">
                <a:solidFill>
                  <a:schemeClr val="dk1"/>
                </a:solidFill>
              </a:defRPr>
            </a:lvl1pPr>
            <a:lvl2pPr marL="914400" lvl="1" indent="-228600" algn="l" rtl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4" name="Google Shape;54;p6"/>
          <p:cNvSpPr txBox="1">
            <a:spLocks noGrp="1"/>
          </p:cNvSpPr>
          <p:nvPr>
            <p:ph type="body" idx="2"/>
          </p:nvPr>
        </p:nvSpPr>
        <p:spPr>
          <a:xfrm>
            <a:off x="4663440" y="328278"/>
            <a:ext cx="4023300" cy="640200"/>
          </a:xfrm>
          <a:prstGeom prst="rect">
            <a:avLst/>
          </a:prstGeom>
          <a:solidFill>
            <a:schemeClr val="lt1"/>
          </a:solidFill>
          <a:ln w="107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SzPts val="1520"/>
              <a:buNone/>
              <a:defRPr sz="1900" b="0">
                <a:solidFill>
                  <a:schemeClr val="dk1"/>
                </a:solidFill>
              </a:defRPr>
            </a:lvl1pPr>
            <a:lvl2pPr marL="914400" lvl="1" indent="-228600" algn="l" rtl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5" name="Google Shape;55;p6"/>
          <p:cNvSpPr txBox="1">
            <a:spLocks noGrp="1"/>
          </p:cNvSpPr>
          <p:nvPr>
            <p:ph type="body" idx="3"/>
          </p:nvPr>
        </p:nvSpPr>
        <p:spPr>
          <a:xfrm>
            <a:off x="457200" y="969336"/>
            <a:ext cx="4023300" cy="4114800"/>
          </a:xfrm>
          <a:prstGeom prst="rect">
            <a:avLst/>
          </a:prstGeom>
          <a:noFill/>
          <a:ln w="10775" cap="flat" cmpd="sng">
            <a:solidFill>
              <a:schemeClr val="lt1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20"/>
              <a:buChar char="⚫"/>
              <a:defRPr sz="2400"/>
            </a:lvl1pPr>
            <a:lvl2pPr marL="914400" lvl="1" indent="-355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◦"/>
              <a:defRPr sz="2000"/>
            </a:lvl2pPr>
            <a:lvl3pPr marL="1371600" lvl="2" indent="-3429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●"/>
              <a:defRPr sz="1800"/>
            </a:lvl3pPr>
            <a:lvl4pPr marL="1828800" lvl="3" indent="-330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6" name="Google Shape;56;p6"/>
          <p:cNvSpPr txBox="1">
            <a:spLocks noGrp="1"/>
          </p:cNvSpPr>
          <p:nvPr>
            <p:ph type="body" idx="4"/>
          </p:nvPr>
        </p:nvSpPr>
        <p:spPr>
          <a:xfrm>
            <a:off x="4663440" y="969336"/>
            <a:ext cx="4023300" cy="4114800"/>
          </a:xfrm>
          <a:prstGeom prst="rect">
            <a:avLst/>
          </a:prstGeom>
          <a:noFill/>
          <a:ln w="10775" cap="flat" cmpd="sng">
            <a:solidFill>
              <a:schemeClr val="lt1"/>
            </a:solidFill>
            <a:prstDash val="dash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20"/>
              <a:buChar char="⚫"/>
              <a:defRPr sz="2400"/>
            </a:lvl1pPr>
            <a:lvl2pPr marL="914400" lvl="1" indent="-355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◦"/>
              <a:defRPr sz="2000"/>
            </a:lvl2pPr>
            <a:lvl3pPr marL="1371600" lvl="2" indent="-3429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●"/>
              <a:defRPr sz="1800"/>
            </a:lvl3pPr>
            <a:lvl4pPr marL="1828800" lvl="3" indent="-330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7" name="Google Shape;57;p6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6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6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7"/>
          <p:cNvSpPr txBox="1">
            <a:spLocks noGrp="1"/>
          </p:cNvSpPr>
          <p:nvPr>
            <p:ph type="title"/>
          </p:nvPr>
        </p:nvSpPr>
        <p:spPr>
          <a:xfrm>
            <a:off x="1435608" y="274320"/>
            <a:ext cx="74982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7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7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Пустой слайд" type="blank">
  <p:cSld name="BLANK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8"/>
          <p:cNvSpPr/>
          <p:nvPr/>
        </p:nvSpPr>
        <p:spPr>
          <a:xfrm>
            <a:off x="1014984" y="0"/>
            <a:ext cx="81291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7" name="Google Shape;67;p8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8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8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70" name="Google Shape;70;p8"/>
          <p:cNvSpPr/>
          <p:nvPr/>
        </p:nvSpPr>
        <p:spPr>
          <a:xfrm>
            <a:off x="1014984" y="-54"/>
            <a:ext cx="73200" cy="6858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dist="38000" dir="10800000" algn="tl" rotWithShape="0">
              <a:srgbClr val="6F6A5F">
                <a:alpha val="2471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Объект с подписью" type="objTx">
  <p:cSld name="OBJECT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9"/>
          <p:cNvSpPr txBox="1">
            <a:spLocks noGrp="1"/>
          </p:cNvSpPr>
          <p:nvPr>
            <p:ph type="title"/>
          </p:nvPr>
        </p:nvSpPr>
        <p:spPr>
          <a:xfrm>
            <a:off x="457200" y="216778"/>
            <a:ext cx="3810000" cy="11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 rtl="0">
              <a:lnSpc>
                <a:spcPct val="90909"/>
              </a:lnSpc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200"/>
              <a:buFont typeface="Gill Sans"/>
              <a:buNone/>
              <a:defRPr sz="2200" b="1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9"/>
          <p:cNvSpPr txBox="1">
            <a:spLocks noGrp="1"/>
          </p:cNvSpPr>
          <p:nvPr>
            <p:ph type="body" idx="1"/>
          </p:nvPr>
        </p:nvSpPr>
        <p:spPr>
          <a:xfrm>
            <a:off x="457200" y="1406964"/>
            <a:ext cx="38100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 rtl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4" name="Google Shape;74;p9"/>
          <p:cNvSpPr txBox="1">
            <a:spLocks noGrp="1"/>
          </p:cNvSpPr>
          <p:nvPr>
            <p:ph type="body" idx="2"/>
          </p:nvPr>
        </p:nvSpPr>
        <p:spPr>
          <a:xfrm>
            <a:off x="457200" y="2133600"/>
            <a:ext cx="8153400" cy="39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9116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Char char="⚫"/>
              <a:defRPr sz="3200"/>
            </a:lvl1pPr>
            <a:lvl2pPr marL="914400" lvl="1" indent="-406400" algn="l" rtl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2800"/>
              <a:buChar char="◦"/>
              <a:defRPr sz="2800"/>
            </a:lvl2pPr>
            <a:lvl3pPr marL="137160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●"/>
              <a:defRPr sz="2400"/>
            </a:lvl3pPr>
            <a:lvl4pPr marL="182880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9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9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Рисунок с подписью" type="picTx">
  <p:cSld name="PICTURE_WITH_CAPTIO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0"/>
          <p:cNvSpPr txBox="1"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2100"/>
              <a:buFont typeface="Gill Sans"/>
              <a:buNone/>
              <a:defRPr sz="21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0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0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0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ctr" rtl="0">
              <a:spcBef>
                <a:spcPts val="0"/>
              </a:spcBef>
              <a:buNone/>
              <a:defRPr/>
            </a:lvl1pPr>
            <a:lvl2pPr marL="0" lvl="1" indent="0" algn="ctr" rtl="0">
              <a:spcBef>
                <a:spcPts val="0"/>
              </a:spcBef>
              <a:buNone/>
              <a:defRPr/>
            </a:lvl2pPr>
            <a:lvl3pPr marL="0" lvl="2" indent="0" algn="ctr" rtl="0">
              <a:spcBef>
                <a:spcPts val="0"/>
              </a:spcBef>
              <a:buNone/>
              <a:defRPr/>
            </a:lvl3pPr>
            <a:lvl4pPr marL="0" lvl="3" indent="0" algn="ctr" rtl="0">
              <a:spcBef>
                <a:spcPts val="0"/>
              </a:spcBef>
              <a:buNone/>
              <a:defRPr/>
            </a:lvl4pPr>
            <a:lvl5pPr marL="0" lvl="4" indent="0" algn="ctr" rtl="0">
              <a:spcBef>
                <a:spcPts val="0"/>
              </a:spcBef>
              <a:buNone/>
              <a:defRPr/>
            </a:lvl5pPr>
            <a:lvl6pPr marL="0" lvl="5" indent="0" algn="ctr" rtl="0">
              <a:spcBef>
                <a:spcPts val="0"/>
              </a:spcBef>
              <a:buNone/>
              <a:defRPr/>
            </a:lvl6pPr>
            <a:lvl7pPr marL="0" lvl="6" indent="0" algn="ctr" rtl="0">
              <a:spcBef>
                <a:spcPts val="0"/>
              </a:spcBef>
              <a:buNone/>
              <a:defRPr/>
            </a:lvl7pPr>
            <a:lvl8pPr marL="0" lvl="7" indent="0" algn="ctr" rtl="0">
              <a:spcBef>
                <a:spcPts val="0"/>
              </a:spcBef>
              <a:buNone/>
              <a:defRPr/>
            </a:lvl8pPr>
            <a:lvl9pPr marL="0" lvl="8" indent="0" algn="ctr" rtl="0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83" name="Google Shape;83;p10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500" dist="18500" dir="5400000" algn="tl" rotWithShape="0">
              <a:srgbClr val="000000">
                <a:alpha val="34900"/>
              </a:srgbClr>
            </a:outerShdw>
          </a:effectLst>
        </p:spPr>
        <p:txBody>
          <a:bodyPr spcFirstLastPara="1" wrap="square" lIns="91425" tIns="274300" rIns="91425" bIns="45700" anchor="t" anchorCtr="0">
            <a:normAutofit/>
          </a:bodyPr>
          <a:lstStyle/>
          <a:p>
            <a:pPr marL="0" marR="0" lvl="0" indent="0" algn="l" rtl="0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endParaRPr sz="32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4" name="Google Shape;84;p10"/>
          <p:cNvSpPr>
            <a:spLocks noGrp="1"/>
          </p:cNvSpPr>
          <p:nvPr>
            <p:ph type="pic" idx="2"/>
          </p:nvPr>
        </p:nvSpPr>
        <p:spPr>
          <a:xfrm>
            <a:off x="838200" y="1143003"/>
            <a:ext cx="4419600" cy="3514500"/>
          </a:xfrm>
          <a:prstGeom prst="roundRect">
            <a:avLst>
              <a:gd name="adj" fmla="val 78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2743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85" name="Google Shape;85;p10"/>
          <p:cNvSpPr/>
          <p:nvPr/>
        </p:nvSpPr>
        <p:spPr>
          <a:xfrm rot="-2131329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4710"/>
            </a:srgbClr>
          </a:solidFill>
          <a:ln w="952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" dist="25400" dir="3300000" sx="96000" sy="96000" algn="tl" rotWithShape="0">
              <a:srgbClr val="EAD8B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6" name="Google Shape;86;p10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4710"/>
            </a:srgbClr>
          </a:solidFill>
          <a:ln w="952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" dist="25400" dir="3300000" sx="96000" sy="96000" algn="tl" rotWithShape="0">
              <a:schemeClr val="lt2">
                <a:alpha val="2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7" name="Google Shape;87;p10"/>
          <p:cNvSpPr txBox="1">
            <a:spLocks noGrp="1"/>
          </p:cNvSpPr>
          <p:nvPr>
            <p:ph type="body" idx="1"/>
          </p:nvPr>
        </p:nvSpPr>
        <p:spPr>
          <a:xfrm>
            <a:off x="838200" y="4800600"/>
            <a:ext cx="4419600" cy="7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 rtl="0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777777"/>
                </a:solidFill>
              </a:defRPr>
            </a:lvl1pPr>
            <a:lvl2pPr marL="914400" lvl="1" indent="-304800" algn="l" rtl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SzPts val="1200"/>
              <a:buChar char="◦"/>
              <a:defRPr sz="1200"/>
            </a:lvl2pPr>
            <a:lvl3pPr marL="1371600" lvl="2" indent="-2921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1000"/>
              <a:buChar char="●"/>
              <a:defRPr sz="1000"/>
            </a:lvl3pPr>
            <a:lvl4pPr marL="1828800" lvl="3" indent="-28575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4pPr>
            <a:lvl5pPr marL="2286000" lvl="4" indent="-28575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>
            <a:alphaModFix/>
          </a:blip>
          <a:tile tx="0" ty="0" sx="90000" sy="90000" flip="xy" algn="tl"/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-815927" y="-815922"/>
            <a:ext cx="1638900" cy="1638900"/>
          </a:xfrm>
          <a:prstGeom prst="pie">
            <a:avLst>
              <a:gd name="adj1" fmla="val 0"/>
              <a:gd name="adj2" fmla="val 5402120"/>
            </a:avLst>
          </a:prstGeom>
          <a:solidFill>
            <a:srgbClr val="FEF9F3">
              <a:alpha val="32940"/>
            </a:srgbClr>
          </a:solidFill>
          <a:ln w="9525" cap="rnd" cmpd="sng">
            <a:solidFill>
              <a:srgbClr val="D1C19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168816" y="21102"/>
            <a:ext cx="1702200" cy="1702200"/>
          </a:xfrm>
          <a:prstGeom prst="ellipse">
            <a:avLst/>
          </a:prstGeom>
          <a:noFill/>
          <a:ln w="27300" cap="rnd" cmpd="sng">
            <a:solidFill>
              <a:srgbClr val="FFF5DB"/>
            </a:solidFill>
            <a:prstDash val="solid"/>
            <a:round/>
            <a:headEnd type="none" w="sm" len="sm"/>
            <a:tailEnd type="none" w="sm" len="sm"/>
          </a:ln>
          <a:effectLst>
            <a:outerShdw blurRad="25400" dist="25400" dir="5400000" algn="tl" rotWithShape="0">
              <a:srgbClr val="ADA48C">
                <a:alpha val="8471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" name="Google Shape;12;p1"/>
          <p:cNvSpPr/>
          <p:nvPr/>
        </p:nvSpPr>
        <p:spPr>
          <a:xfrm rot="2315726">
            <a:off x="182827" y="1055101"/>
            <a:ext cx="1125811" cy="1102759"/>
          </a:xfrm>
          <a:prstGeom prst="donut">
            <a:avLst>
              <a:gd name="adj" fmla="val 11833"/>
            </a:avLst>
          </a:prstGeom>
          <a:gradFill>
            <a:gsLst>
              <a:gs pos="0">
                <a:srgbClr val="FEFBF4">
                  <a:alpha val="69803"/>
                </a:srgbClr>
              </a:gs>
              <a:gs pos="70000">
                <a:srgbClr val="FFFDF8">
                  <a:alpha val="54901"/>
                </a:srgbClr>
              </a:gs>
              <a:gs pos="100000">
                <a:srgbClr val="EDCF8C">
                  <a:alpha val="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9525" cap="rnd" cmpd="sng">
            <a:solidFill>
              <a:srgbClr val="C5B390"/>
            </a:solidFill>
            <a:prstDash val="solid"/>
            <a:round/>
            <a:headEnd type="none" w="sm" len="sm"/>
            <a:tailEnd type="none" w="sm" len="sm"/>
          </a:ln>
          <a:effectLst>
            <a:outerShdw blurRad="12700" dist="15000" dir="4500000" algn="tl" rotWithShape="0">
              <a:srgbClr val="564E4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1012873" y="-54"/>
            <a:ext cx="81312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4" name="Google Shape;14;p1"/>
          <p:cNvSpPr txBox="1">
            <a:spLocks noGrp="1"/>
          </p:cNvSpPr>
          <p:nvPr>
            <p:ph type="title"/>
          </p:nvPr>
        </p:nvSpPr>
        <p:spPr>
          <a:xfrm>
            <a:off x="1435608" y="274638"/>
            <a:ext cx="74982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  <a:defRPr sz="4300" b="0" i="0" u="none" strike="noStrike" cap="none">
                <a:solidFill>
                  <a:srgbClr val="5622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body" idx="1"/>
          </p:nvPr>
        </p:nvSpPr>
        <p:spPr>
          <a:xfrm>
            <a:off x="1435608" y="1447800"/>
            <a:ext cx="749820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9116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sz="32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6" name="Google Shape;16;p1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7" name="Google Shape;17;p1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8" name="Google Shape;18;p1"/>
          <p:cNvSpPr txBox="1">
            <a:spLocks noGrp="1"/>
          </p:cNvSpPr>
          <p:nvPr>
            <p:ph type="sldNum" idx="12"/>
          </p:nvPr>
        </p:nvSpPr>
        <p:spPr>
          <a:xfrm>
            <a:off x="8613648" y="6305550"/>
            <a:ext cx="457200" cy="4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B3A787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9" name="Google Shape;19;p1"/>
          <p:cNvSpPr/>
          <p:nvPr/>
        </p:nvSpPr>
        <p:spPr>
          <a:xfrm>
            <a:off x="1014984" y="-54"/>
            <a:ext cx="73200" cy="6858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38550" dist="38000" dir="10800000" algn="tl" rotWithShape="0">
              <a:srgbClr val="6F6A5F">
                <a:alpha val="2471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3"/>
          <p:cNvSpPr txBox="1">
            <a:spLocks noGrp="1"/>
          </p:cNvSpPr>
          <p:nvPr>
            <p:ph type="ctrTitle"/>
          </p:nvPr>
        </p:nvSpPr>
        <p:spPr>
          <a:xfrm>
            <a:off x="1320017" y="1655274"/>
            <a:ext cx="7406700" cy="14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990"/>
              <a:buFont typeface="Times New Roman"/>
              <a:buNone/>
            </a:pPr>
            <a:r>
              <a:rPr lang="ru-RU" sz="3959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Формула разности квадратов</a:t>
            </a:r>
            <a:r>
              <a:rPr lang="ru-RU" sz="3870" dirty="0"/>
              <a:t>.</a:t>
            </a:r>
            <a:br>
              <a:rPr lang="ru-RU" sz="3870" dirty="0"/>
            </a:br>
            <a:endParaRPr dirty="0"/>
          </a:p>
        </p:txBody>
      </p:sp>
      <p:sp>
        <p:nvSpPr>
          <p:cNvPr id="105" name="Google Shape;105;p13"/>
          <p:cNvSpPr txBox="1">
            <a:spLocks noGrp="1"/>
          </p:cNvSpPr>
          <p:nvPr>
            <p:ph type="subTitle" idx="1"/>
          </p:nvPr>
        </p:nvSpPr>
        <p:spPr>
          <a:xfrm>
            <a:off x="868650" y="2695576"/>
            <a:ext cx="7406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45700" anchor="t" anchorCtr="0">
            <a:normAutofit/>
          </a:bodyPr>
          <a:lstStyle/>
          <a:p>
            <a:pPr marL="27432" lvl="0" indent="-203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ru-RU" sz="40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Алгебра 7 класс</a:t>
            </a:r>
            <a:endParaRPr dirty="0"/>
          </a:p>
        </p:txBody>
      </p:sp>
      <p:sp>
        <p:nvSpPr>
          <p:cNvPr id="106" name="Google Shape;106;p13"/>
          <p:cNvSpPr/>
          <p:nvPr/>
        </p:nvSpPr>
        <p:spPr>
          <a:xfrm>
            <a:off x="1320017" y="4735982"/>
            <a:ext cx="4500600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Times New Roman"/>
              <a:buNone/>
            </a:pPr>
            <a:r>
              <a:rPr lang="ru-RU" sz="1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МБОУ средняя школа №3 г Лысково</a:t>
            </a:r>
            <a:endParaRPr sz="1800" b="0" i="0" u="none" strike="noStrike" cap="none" dirty="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Times New Roman"/>
              <a:buNone/>
            </a:pPr>
            <a:r>
              <a:rPr lang="ru-RU" sz="1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Работу  подготовил: </a:t>
            </a:r>
            <a:r>
              <a:rPr lang="ru-RU" sz="1800" b="0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Гумматов</a:t>
            </a:r>
            <a:r>
              <a:rPr lang="ru-RU" sz="1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800" b="0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Гусеин</a:t>
            </a:r>
            <a:r>
              <a:rPr lang="ru-RU" sz="1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7«Б»</a:t>
            </a:r>
            <a:endParaRPr sz="18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Times New Roman"/>
              <a:buNone/>
            </a:pPr>
            <a:r>
              <a:rPr lang="ru-RU" sz="1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Учитель: Кислова Светлана Игоревна</a:t>
            </a:r>
            <a:endParaRPr sz="18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Times New Roman"/>
              <a:buNone/>
            </a:pPr>
            <a:endParaRPr sz="1800" b="0" i="0" u="none" strike="noStrike" cap="none" dirty="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07" name="Google Shape;107;p13" descr="D:\мои рисунки\мои\учеба\5_33[1]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86578" y="3571876"/>
            <a:ext cx="2043000" cy="292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2"/>
          <p:cNvSpPr txBox="1">
            <a:spLocks noGrp="1"/>
          </p:cNvSpPr>
          <p:nvPr>
            <p:ph type="title"/>
          </p:nvPr>
        </p:nvSpPr>
        <p:spPr>
          <a:xfrm>
            <a:off x="1428733" y="892920"/>
            <a:ext cx="74982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</a:pPr>
            <a:r>
              <a:rPr lang="ru-RU"/>
              <a:t>Задание</a:t>
            </a:r>
            <a:endParaRPr/>
          </a:p>
        </p:txBody>
      </p:sp>
      <p:sp>
        <p:nvSpPr>
          <p:cNvPr id="175" name="Google Shape;175;p22"/>
          <p:cNvSpPr txBox="1">
            <a:spLocks noGrp="1"/>
          </p:cNvSpPr>
          <p:nvPr>
            <p:ph type="body" idx="1"/>
          </p:nvPr>
        </p:nvSpPr>
        <p:spPr>
          <a:xfrm>
            <a:off x="1428728" y="2194560"/>
            <a:ext cx="3657600" cy="46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5760" lvl="0" indent="-28346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а) (5+2)(5-2)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б) (a – b)-(a+b)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в) (x – y)(x+y)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г) (0,5 – m)(0,5+m)</a:t>
            </a: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д)</a:t>
            </a:r>
            <a:endParaRPr/>
          </a:p>
          <a:p>
            <a:pPr marL="365760" lvl="0" indent="-14122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endParaRPr/>
          </a:p>
        </p:txBody>
      </p:sp>
      <p:pic>
        <p:nvPicPr>
          <p:cNvPr id="176" name="Google Shape;176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8794" y="4286256"/>
            <a:ext cx="2554958" cy="1143008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2"/>
          <p:cNvSpPr/>
          <p:nvPr/>
        </p:nvSpPr>
        <p:spPr>
          <a:xfrm>
            <a:off x="464321" y="-1938985"/>
            <a:ext cx="8215500" cy="19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Выберите выражение, которые могут быть преобразованы по формуле </a:t>
            </a:r>
            <a:r>
              <a:rPr lang="ru-RU" sz="400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ru-RU" sz="4000" b="1" i="1" baseline="30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</a:t>
            </a:r>
            <a:r>
              <a:rPr lang="ru-RU" sz="400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b</a:t>
            </a:r>
            <a:r>
              <a:rPr lang="ru-RU" sz="4000" b="1" i="1" baseline="30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</a:t>
            </a:r>
            <a:r>
              <a:rPr lang="ru-RU" sz="400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</a:t>
            </a:r>
            <a:r>
              <a:rPr lang="ru-RU" sz="4000" b="1" i="1" baseline="30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400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(а – b)(а + b)</a:t>
            </a:r>
            <a:endParaRPr sz="40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8" name="Google Shape;178;p22"/>
          <p:cNvSpPr txBox="1"/>
          <p:nvPr/>
        </p:nvSpPr>
        <p:spPr>
          <a:xfrm>
            <a:off x="5214942" y="2928934"/>
            <a:ext cx="23574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а, в, г, д</a:t>
            </a:r>
            <a:endParaRPr sz="3600" b="1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9" name="Google Shape;179;p22" descr="D:\мои рисунки\мои\учеба\360d90ada58f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72264" y="4286256"/>
            <a:ext cx="2065261" cy="23336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3"/>
          <p:cNvSpPr txBox="1">
            <a:spLocks noGrp="1"/>
          </p:cNvSpPr>
          <p:nvPr>
            <p:ph type="title"/>
          </p:nvPr>
        </p:nvSpPr>
        <p:spPr>
          <a:xfrm>
            <a:off x="1435608" y="274320"/>
            <a:ext cx="74982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</a:pPr>
            <a:endParaRPr/>
          </a:p>
        </p:txBody>
      </p:sp>
      <p:sp>
        <p:nvSpPr>
          <p:cNvPr id="185" name="Google Shape;185;p23"/>
          <p:cNvSpPr txBox="1">
            <a:spLocks noGrp="1"/>
          </p:cNvSpPr>
          <p:nvPr>
            <p:ph type="body" idx="1"/>
          </p:nvPr>
        </p:nvSpPr>
        <p:spPr>
          <a:xfrm>
            <a:off x="857224" y="1524000"/>
            <a:ext cx="7429500" cy="46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5760" lvl="0" indent="-28346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-RU" sz="3500">
                <a:latin typeface="Times New Roman"/>
                <a:ea typeface="Times New Roman"/>
                <a:cs typeface="Times New Roman"/>
                <a:sym typeface="Times New Roman"/>
              </a:rPr>
              <a:t>(4a – 7)(4a + 7) = 16a</a:t>
            </a:r>
            <a:r>
              <a:rPr lang="ru-RU" sz="3500" baseline="30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3500">
                <a:latin typeface="Times New Roman"/>
                <a:ea typeface="Times New Roman"/>
                <a:cs typeface="Times New Roman"/>
                <a:sym typeface="Times New Roman"/>
              </a:rPr>
              <a:t> – ...                                   </a:t>
            </a: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ru-RU" sz="3500">
                <a:latin typeface="Times New Roman"/>
                <a:ea typeface="Times New Roman"/>
                <a:cs typeface="Times New Roman"/>
                <a:sym typeface="Times New Roman"/>
              </a:rPr>
              <a:t>(x – 3 m) (x + 3m) = x</a:t>
            </a:r>
            <a:r>
              <a:rPr lang="ru-RU" sz="3500" baseline="30000">
                <a:latin typeface="Times New Roman"/>
                <a:ea typeface="Times New Roman"/>
                <a:cs typeface="Times New Roman"/>
                <a:sym typeface="Times New Roman"/>
              </a:rPr>
              <a:t>2 </a:t>
            </a:r>
            <a:r>
              <a:rPr lang="ru-RU" sz="3500">
                <a:latin typeface="Times New Roman"/>
                <a:ea typeface="Times New Roman"/>
                <a:cs typeface="Times New Roman"/>
                <a:sym typeface="Times New Roman"/>
              </a:rPr>
              <a:t>– ...                                   </a:t>
            </a: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ru-RU" sz="3500">
                <a:latin typeface="Times New Roman"/>
                <a:ea typeface="Times New Roman"/>
                <a:cs typeface="Times New Roman"/>
                <a:sym typeface="Times New Roman"/>
              </a:rPr>
              <a:t>(0,4 – 0,3a)(0,4 + 0,3a) = ...    – 0,9a</a:t>
            </a:r>
            <a:r>
              <a:rPr lang="ru-RU" sz="3500" baseline="30000">
                <a:latin typeface="Times New Roman"/>
                <a:ea typeface="Times New Roman"/>
                <a:cs typeface="Times New Roman"/>
                <a:sym typeface="Times New Roman"/>
              </a:rPr>
              <a:t>2                                       </a:t>
            </a:r>
            <a:endParaRPr sz="3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ru-RU" sz="3500">
                <a:latin typeface="Times New Roman"/>
                <a:ea typeface="Times New Roman"/>
                <a:cs typeface="Times New Roman"/>
                <a:sym typeface="Times New Roman"/>
              </a:rPr>
              <a:t>(mn – b) (mn + b) =   ...  – b</a:t>
            </a:r>
            <a:r>
              <a:rPr lang="ru-RU" sz="3500" baseline="30000">
                <a:latin typeface="Times New Roman"/>
                <a:ea typeface="Times New Roman"/>
                <a:cs typeface="Times New Roman"/>
                <a:sym typeface="Times New Roman"/>
              </a:rPr>
              <a:t>2 </a:t>
            </a:r>
            <a:endParaRPr sz="3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14122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endParaRPr/>
          </a:p>
        </p:txBody>
      </p:sp>
      <p:sp>
        <p:nvSpPr>
          <p:cNvPr id="186" name="Google Shape;186;p23"/>
          <p:cNvSpPr txBox="1"/>
          <p:nvPr/>
        </p:nvSpPr>
        <p:spPr>
          <a:xfrm>
            <a:off x="5429256" y="1500174"/>
            <a:ext cx="7143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49</a:t>
            </a:r>
            <a:endParaRPr sz="32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7" name="Google Shape;187;p23"/>
          <p:cNvSpPr txBox="1"/>
          <p:nvPr/>
        </p:nvSpPr>
        <p:spPr>
          <a:xfrm>
            <a:off x="5572132" y="2143116"/>
            <a:ext cx="8574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9m</a:t>
            </a:r>
            <a:r>
              <a:rPr lang="ru-RU" sz="3200" baseline="30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3200" baseline="300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8" name="Google Shape;188;p23"/>
          <p:cNvSpPr txBox="1"/>
          <p:nvPr/>
        </p:nvSpPr>
        <p:spPr>
          <a:xfrm>
            <a:off x="5429256" y="2786058"/>
            <a:ext cx="9288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0,16</a:t>
            </a:r>
            <a:endParaRPr sz="32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9" name="Google Shape;189;p23"/>
          <p:cNvSpPr txBox="1"/>
          <p:nvPr/>
        </p:nvSpPr>
        <p:spPr>
          <a:xfrm>
            <a:off x="4500562" y="3357562"/>
            <a:ext cx="1000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r>
              <a:rPr lang="ru-RU" sz="3200" baseline="30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32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</a:t>
            </a:r>
            <a:r>
              <a:rPr lang="ru-RU" sz="3200" baseline="30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3200" baseline="300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90" name="Google Shape;190;p23" descr="D:\мои рисунки\мои\учеба\360d90ada58f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72264" y="4000504"/>
            <a:ext cx="2214578" cy="25023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4"/>
          <p:cNvSpPr txBox="1">
            <a:spLocks noGrp="1"/>
          </p:cNvSpPr>
          <p:nvPr>
            <p:ph type="title"/>
          </p:nvPr>
        </p:nvSpPr>
        <p:spPr>
          <a:xfrm>
            <a:off x="1435608" y="274320"/>
            <a:ext cx="74982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</a:pPr>
            <a:endParaRPr/>
          </a:p>
        </p:txBody>
      </p:sp>
      <p:sp>
        <p:nvSpPr>
          <p:cNvPr id="196" name="Google Shape;196;p24"/>
          <p:cNvSpPr txBox="1">
            <a:spLocks noGrp="1"/>
          </p:cNvSpPr>
          <p:nvPr>
            <p:ph type="body" idx="1"/>
          </p:nvPr>
        </p:nvSpPr>
        <p:spPr>
          <a:xfrm>
            <a:off x="1435608" y="1524000"/>
            <a:ext cx="3657600" cy="46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5760" lvl="0" indent="-28346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В I</a:t>
            </a: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Ответ А,С,В</a:t>
            </a: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В II</a:t>
            </a: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Ответ В,А,С</a:t>
            </a: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В III</a:t>
            </a: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Ответ В,А,С</a:t>
            </a: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В IV</a:t>
            </a: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Ответ С,А,В</a:t>
            </a:r>
            <a:endParaRPr/>
          </a:p>
          <a:p>
            <a:pPr marL="365760" lvl="0" indent="-12090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endParaRPr sz="3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97" name="Google Shape;197;p24" descr="D:\мои рисунки\мои\учеба\360d90ada58f.jpg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6643702" y="4143380"/>
            <a:ext cx="2152800" cy="243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5"/>
          <p:cNvSpPr txBox="1">
            <a:spLocks noGrp="1"/>
          </p:cNvSpPr>
          <p:nvPr>
            <p:ph type="title"/>
          </p:nvPr>
        </p:nvSpPr>
        <p:spPr>
          <a:xfrm>
            <a:off x="1435608" y="274320"/>
            <a:ext cx="74982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400"/>
              <a:buFont typeface="Times New Roman"/>
              <a:buNone/>
            </a:pPr>
            <a:r>
              <a:rPr lang="ru-RU" sz="4400" b="1">
                <a:latin typeface="Times New Roman"/>
                <a:ea typeface="Times New Roman"/>
                <a:cs typeface="Times New Roman"/>
                <a:sym typeface="Times New Roman"/>
              </a:rPr>
              <a:t>Конец</a:t>
            </a:r>
            <a:endParaRPr/>
          </a:p>
        </p:txBody>
      </p:sp>
      <p:sp>
        <p:nvSpPr>
          <p:cNvPr id="203" name="Google Shape;203;p25"/>
          <p:cNvSpPr txBox="1">
            <a:spLocks noGrp="1"/>
          </p:cNvSpPr>
          <p:nvPr>
            <p:ph type="body" idx="1"/>
          </p:nvPr>
        </p:nvSpPr>
        <p:spPr>
          <a:xfrm>
            <a:off x="1435608" y="1524000"/>
            <a:ext cx="3657600" cy="46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60"/>
              <a:buNone/>
            </a:pP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endParaRPr/>
          </a:p>
        </p:txBody>
      </p:sp>
      <p:pic>
        <p:nvPicPr>
          <p:cNvPr id="204" name="Google Shape;204;p25" descr="D:\мои рисунки\мои\учеба\5_33[1].jpg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572132" y="928670"/>
            <a:ext cx="2657400" cy="38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4"/>
          <p:cNvSpPr/>
          <p:nvPr/>
        </p:nvSpPr>
        <p:spPr>
          <a:xfrm>
            <a:off x="500034" y="2071678"/>
            <a:ext cx="2500200" cy="36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</a:t>
            </a:r>
            <a:r>
              <a:rPr lang="ru-RU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</a:t>
            </a:r>
            <a:r>
              <a:rPr lang="ru-RU" sz="32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r>
              <a:rPr lang="ru-RU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br>
              <a:rPr lang="ru-RU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32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a+b</a:t>
            </a:r>
            <a:br>
              <a:rPr lang="ru-RU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ru-RU" sz="32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+ b</a:t>
            </a:r>
            <a:r>
              <a:rPr lang="ru-RU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)(</a:t>
            </a:r>
            <a:r>
              <a:rPr lang="ru-RU" sz="32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– b</a:t>
            </a:r>
            <a:r>
              <a:rPr lang="ru-RU" sz="3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i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ru-RU" sz="3200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</a:t>
            </a:r>
            <a:r>
              <a:rPr lang="ru-RU" sz="32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r>
              <a:rPr lang="ru-RU" sz="3200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</a:t>
            </a:r>
            <a:br>
              <a:rPr lang="ru-RU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</a:t>
            </a:r>
            <a:r>
              <a:rPr lang="ru-RU" sz="3200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– b</a:t>
            </a:r>
            <a:r>
              <a:rPr lang="ru-RU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r>
              <a:rPr lang="ru-RU" sz="3200" baseline="30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br>
              <a:rPr lang="ru-RU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36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3" name="Google Shape;113;p14"/>
          <p:cNvSpPr/>
          <p:nvPr/>
        </p:nvSpPr>
        <p:spPr>
          <a:xfrm>
            <a:off x="1000100" y="500042"/>
            <a:ext cx="71439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Прочитайте выражения</a:t>
            </a:r>
            <a:endParaRPr sz="4000">
              <a:solidFill>
                <a:srgbClr val="7030A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4" name="Google Shape;114;p14"/>
          <p:cNvSpPr/>
          <p:nvPr/>
        </p:nvSpPr>
        <p:spPr>
          <a:xfrm>
            <a:off x="2857488" y="2000240"/>
            <a:ext cx="58446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разность чисел</a:t>
            </a:r>
            <a:r>
              <a:rPr lang="ru-RU" sz="32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а </a:t>
            </a: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</a:t>
            </a:r>
            <a:r>
              <a:rPr lang="ru-RU" sz="32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endParaRPr sz="3200" i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сумма чисел</a:t>
            </a:r>
            <a:r>
              <a:rPr lang="ru-RU" sz="32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а </a:t>
            </a: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</a:t>
            </a:r>
            <a:r>
              <a:rPr lang="ru-RU" sz="32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endParaRPr sz="3200" i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произведение суммы и разности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чисел</a:t>
            </a:r>
            <a:r>
              <a:rPr lang="ru-RU" sz="32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а </a:t>
            </a: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</a:t>
            </a:r>
            <a:r>
              <a:rPr lang="ru-RU" sz="32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endParaRPr sz="3200" i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разность квадратов чисел</a:t>
            </a:r>
            <a:r>
              <a:rPr lang="ru-RU" sz="32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а </a:t>
            </a: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</a:t>
            </a:r>
            <a:r>
              <a:rPr lang="ru-RU" sz="32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3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квадрат разности чисел</a:t>
            </a:r>
            <a:r>
              <a:rPr lang="ru-RU" sz="32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а </a:t>
            </a: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 </a:t>
            </a:r>
            <a:r>
              <a:rPr lang="ru-RU" sz="32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</a:t>
            </a:r>
            <a:r>
              <a:rPr lang="ru-RU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br>
              <a:rPr lang="ru-RU" sz="3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3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4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4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4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5"/>
          <p:cNvSpPr txBox="1">
            <a:spLocks noGrp="1"/>
          </p:cNvSpPr>
          <p:nvPr>
            <p:ph type="title"/>
          </p:nvPr>
        </p:nvSpPr>
        <p:spPr>
          <a:xfrm>
            <a:off x="1435608" y="274320"/>
            <a:ext cx="74982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000"/>
              <a:buFont typeface="Times New Roman"/>
              <a:buNone/>
            </a:pPr>
            <a:r>
              <a:rPr lang="ru-RU" sz="40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Найдите квадрат чисел</a:t>
            </a:r>
            <a:br>
              <a:rPr lang="ru-RU" sz="40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40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0" name="Google Shape;120;p15"/>
          <p:cNvSpPr txBox="1">
            <a:spLocks noGrp="1"/>
          </p:cNvSpPr>
          <p:nvPr>
            <p:ph type="body" idx="1"/>
          </p:nvPr>
        </p:nvSpPr>
        <p:spPr>
          <a:xfrm>
            <a:off x="1435608" y="1524000"/>
            <a:ext cx="3657600" cy="46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5760" lvl="0" indent="-28346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3                  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4a               </a:t>
            </a:r>
            <a:r>
              <a:rPr lang="ru-RU" baseline="300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mn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0,6b</a:t>
            </a:r>
            <a:endParaRPr baseline="30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14122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endParaRPr/>
          </a:p>
        </p:txBody>
      </p:sp>
      <p:sp>
        <p:nvSpPr>
          <p:cNvPr id="121" name="Google Shape;121;p15"/>
          <p:cNvSpPr txBox="1">
            <a:spLocks noGrp="1"/>
          </p:cNvSpPr>
          <p:nvPr>
            <p:ph type="body" idx="2"/>
          </p:nvPr>
        </p:nvSpPr>
        <p:spPr>
          <a:xfrm>
            <a:off x="4786314" y="1428736"/>
            <a:ext cx="3657600" cy="46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5760" lvl="0" indent="-28346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9</a:t>
            </a: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rPr lang="ru-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16а</a:t>
            </a:r>
            <a:r>
              <a:rPr lang="ru-RU" baseline="30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m</a:t>
            </a:r>
            <a:r>
              <a:rPr lang="ru-RU" baseline="30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n</a:t>
            </a:r>
            <a:r>
              <a:rPr lang="ru-RU" baseline="30000">
                <a:latin typeface="Times New Roman"/>
                <a:ea typeface="Times New Roman"/>
                <a:cs typeface="Times New Roman"/>
                <a:sym typeface="Times New Roman"/>
              </a:rPr>
              <a:t>2 </a:t>
            </a: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0,36b</a:t>
            </a:r>
            <a:r>
              <a:rPr lang="ru-RU" baseline="30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pic>
        <p:nvPicPr>
          <p:cNvPr id="122" name="Google Shape;122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28728" y="2714620"/>
            <a:ext cx="428628" cy="964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00628" y="2571744"/>
            <a:ext cx="428628" cy="964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5" descr="D:\мои рисунки\мои\учеба\360d90ada58f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00826" y="4071942"/>
            <a:ext cx="2185991" cy="24700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 txBox="1">
            <a:spLocks noGrp="1"/>
          </p:cNvSpPr>
          <p:nvPr>
            <p:ph type="title"/>
          </p:nvPr>
        </p:nvSpPr>
        <p:spPr>
          <a:xfrm>
            <a:off x="1435608" y="274320"/>
            <a:ext cx="74982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000"/>
              <a:buFont typeface="Times New Roman"/>
              <a:buNone/>
            </a:pPr>
            <a:r>
              <a:rPr lang="ru-RU" sz="40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Представьте в виде квадрата одночлена:</a:t>
            </a:r>
            <a:br>
              <a:rPr lang="ru-RU" sz="4000">
                <a:solidFill>
                  <a:srgbClr val="7030A0"/>
                </a:solidFill>
              </a:rPr>
            </a:br>
            <a:endParaRPr sz="4000">
              <a:solidFill>
                <a:srgbClr val="7030A0"/>
              </a:solidFill>
            </a:endParaRPr>
          </a:p>
        </p:txBody>
      </p:sp>
      <p:sp>
        <p:nvSpPr>
          <p:cNvPr id="130" name="Google Shape;130;p16"/>
          <p:cNvSpPr txBox="1">
            <a:spLocks noGrp="1"/>
          </p:cNvSpPr>
          <p:nvPr>
            <p:ph type="body" idx="1"/>
          </p:nvPr>
        </p:nvSpPr>
        <p:spPr>
          <a:xfrm>
            <a:off x="1435608" y="1524000"/>
            <a:ext cx="3657600" cy="46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5760" lvl="0" indent="-28346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9b</a:t>
            </a:r>
            <a:r>
              <a:rPr lang="ru-RU" sz="3200" baseline="30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3200" baseline="30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16m</a:t>
            </a:r>
            <a:r>
              <a:rPr lang="ru-RU" sz="3200" baseline="30000"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endParaRPr sz="3200" baseline="30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0,09x</a:t>
            </a:r>
            <a:r>
              <a:rPr lang="ru-RU" sz="3200" baseline="30000">
                <a:latin typeface="Times New Roman"/>
                <a:ea typeface="Times New Roman"/>
                <a:cs typeface="Times New Roman"/>
                <a:sym typeface="Times New Roman"/>
              </a:rPr>
              <a:t>10</a:t>
            </a:r>
            <a:endParaRPr sz="3200" baseline="30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0,81m</a:t>
            </a:r>
            <a:r>
              <a:rPr lang="ru-RU" sz="3200" baseline="30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n</a:t>
            </a:r>
            <a:r>
              <a:rPr lang="ru-RU" sz="3200" baseline="30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3200" baseline="30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 x</a:t>
            </a:r>
            <a:r>
              <a:rPr lang="ru-RU" sz="3200" baseline="30000"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y</a:t>
            </a:r>
            <a:r>
              <a:rPr lang="ru-RU" sz="3200" baseline="30000">
                <a:latin typeface="Times New Roman"/>
                <a:ea typeface="Times New Roman"/>
                <a:cs typeface="Times New Roman"/>
                <a:sym typeface="Times New Roman"/>
              </a:rPr>
              <a:t>6</a:t>
            </a:r>
            <a:endParaRPr sz="3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14122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endParaRPr/>
          </a:p>
        </p:txBody>
      </p:sp>
      <p:sp>
        <p:nvSpPr>
          <p:cNvPr id="131" name="Google Shape;131;p16"/>
          <p:cNvSpPr txBox="1">
            <a:spLocks noGrp="1"/>
          </p:cNvSpPr>
          <p:nvPr>
            <p:ph type="body" idx="2"/>
          </p:nvPr>
        </p:nvSpPr>
        <p:spPr>
          <a:xfrm>
            <a:off x="5276088" y="1524000"/>
            <a:ext cx="3657600" cy="46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5760" lvl="0" indent="-28346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(3b)</a:t>
            </a:r>
            <a:r>
              <a:rPr lang="ru-RU" sz="3200" baseline="30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(4m</a:t>
            </a:r>
            <a:r>
              <a:rPr lang="ru-RU" sz="3200" baseline="30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r>
              <a:rPr lang="ru-RU" sz="3200" baseline="30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(0,3x</a:t>
            </a:r>
            <a:r>
              <a:rPr lang="ru-RU" sz="3200" baseline="30000"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r>
              <a:rPr lang="ru-RU" sz="3200" baseline="30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(0,9mn)</a:t>
            </a:r>
            <a:r>
              <a:rPr lang="ru-RU" sz="3200" baseline="30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 (x</a:t>
            </a:r>
            <a:r>
              <a:rPr lang="ru-RU" sz="3200" baseline="30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y</a:t>
            </a:r>
            <a:r>
              <a:rPr lang="ru-RU" sz="3200" baseline="30000"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r>
              <a:rPr lang="ru-RU" sz="3200" baseline="30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3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14122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endParaRPr/>
          </a:p>
        </p:txBody>
      </p:sp>
      <p:pic>
        <p:nvPicPr>
          <p:cNvPr id="132" name="Google Shape;132;p16" descr="D:\мои рисунки\мои\учеба\360d90ada58f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5140" y="4143380"/>
            <a:ext cx="2143140" cy="24216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 txBox="1">
            <a:spLocks noGrp="1"/>
          </p:cNvSpPr>
          <p:nvPr>
            <p:ph type="title"/>
          </p:nvPr>
        </p:nvSpPr>
        <p:spPr>
          <a:xfrm>
            <a:off x="1435608" y="274320"/>
            <a:ext cx="74982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3600"/>
              <a:buFont typeface="Times New Roman"/>
              <a:buNone/>
            </a:pPr>
            <a:r>
              <a:rPr lang="ru-RU" sz="36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Разложите на множители</a:t>
            </a:r>
            <a:br>
              <a:rPr lang="ru-RU" sz="36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3600"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8" name="Google Shape;138;p17"/>
          <p:cNvSpPr txBox="1">
            <a:spLocks noGrp="1"/>
          </p:cNvSpPr>
          <p:nvPr>
            <p:ph type="body" idx="1"/>
          </p:nvPr>
        </p:nvSpPr>
        <p:spPr>
          <a:xfrm>
            <a:off x="1435608" y="1524000"/>
            <a:ext cx="3657600" cy="46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5760" lvl="0" indent="-28346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2а – 4 </a:t>
            </a: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ab – b</a:t>
            </a:r>
            <a:r>
              <a:rPr lang="ru-RU" sz="3200" baseline="30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ru-RU" sz="3200" baseline="30000">
                <a:latin typeface="Times New Roman"/>
                <a:ea typeface="Times New Roman"/>
                <a:cs typeface="Times New Roman"/>
                <a:sym typeface="Times New Roman"/>
              </a:rPr>
              <a:t>2 </a:t>
            </a: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– b</a:t>
            </a:r>
            <a:r>
              <a:rPr lang="ru-RU" sz="3200" baseline="30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3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14122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endParaRPr/>
          </a:p>
        </p:txBody>
      </p:sp>
      <p:sp>
        <p:nvSpPr>
          <p:cNvPr id="139" name="Google Shape;139;p17"/>
          <p:cNvSpPr txBox="1">
            <a:spLocks noGrp="1"/>
          </p:cNvSpPr>
          <p:nvPr>
            <p:ph type="body" idx="2"/>
          </p:nvPr>
        </p:nvSpPr>
        <p:spPr>
          <a:xfrm>
            <a:off x="5276088" y="1524000"/>
            <a:ext cx="3657600" cy="46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5760" lvl="0" indent="-28346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2(а – 2)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 b(b – b)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4320"/>
              <a:buNone/>
            </a:pPr>
            <a:r>
              <a:rPr lang="ru-RU" sz="54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 sz="5400">
              <a:solidFill>
                <a:srgbClr val="C00000"/>
              </a:solidFill>
            </a:endParaRPr>
          </a:p>
        </p:txBody>
      </p:sp>
      <p:pic>
        <p:nvPicPr>
          <p:cNvPr id="140" name="Google Shape;140;p17" descr="D:\мои рисунки\мои\учеба\360d90ada58f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15074" y="3857628"/>
            <a:ext cx="2328867" cy="26314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8"/>
          <p:cNvSpPr txBox="1">
            <a:spLocks noGrp="1"/>
          </p:cNvSpPr>
          <p:nvPr>
            <p:ph type="title"/>
          </p:nvPr>
        </p:nvSpPr>
        <p:spPr>
          <a:xfrm>
            <a:off x="1435608" y="274320"/>
            <a:ext cx="74982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300"/>
              <a:buFont typeface="Times New Roman"/>
              <a:buNone/>
            </a:pPr>
            <a:r>
              <a:rPr lang="ru-RU" b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Тема урока</a:t>
            </a:r>
            <a:r>
              <a:rPr lang="ru-RU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>
              <a:solidFill>
                <a:srgbClr val="7030A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6" name="Google Shape;146;p18"/>
          <p:cNvSpPr txBox="1">
            <a:spLocks noGrp="1"/>
          </p:cNvSpPr>
          <p:nvPr>
            <p:ph type="body" idx="1"/>
          </p:nvPr>
        </p:nvSpPr>
        <p:spPr>
          <a:xfrm>
            <a:off x="1435608" y="1524000"/>
            <a:ext cx="6779700" cy="46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5760" lvl="0" indent="-28346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40"/>
              <a:buNone/>
            </a:pPr>
            <a:r>
              <a:rPr lang="ru-RU" sz="48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«Разность квадратов»</a:t>
            </a:r>
            <a:endParaRPr/>
          </a:p>
          <a:p>
            <a:pPr marL="365760" lvl="0" indent="-14122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endParaRPr/>
          </a:p>
        </p:txBody>
      </p:sp>
      <p:pic>
        <p:nvPicPr>
          <p:cNvPr id="147" name="Google Shape;147;p18" descr="D:\мои рисунки\мои\учеба\5_33[1]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5140" y="3357562"/>
            <a:ext cx="2142604" cy="30718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9"/>
          <p:cNvSpPr txBox="1">
            <a:spLocks noGrp="1"/>
          </p:cNvSpPr>
          <p:nvPr>
            <p:ph type="title"/>
          </p:nvPr>
        </p:nvSpPr>
        <p:spPr>
          <a:xfrm>
            <a:off x="1435608" y="274320"/>
            <a:ext cx="74982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</a:pPr>
            <a:r>
              <a:rPr lang="ru-RU"/>
              <a:t>Пример</a:t>
            </a:r>
            <a:endParaRPr/>
          </a:p>
        </p:txBody>
      </p:sp>
      <p:sp>
        <p:nvSpPr>
          <p:cNvPr id="153" name="Google Shape;153;p19"/>
          <p:cNvSpPr txBox="1">
            <a:spLocks noGrp="1"/>
          </p:cNvSpPr>
          <p:nvPr>
            <p:ph type="body" idx="1"/>
          </p:nvPr>
        </p:nvSpPr>
        <p:spPr>
          <a:xfrm>
            <a:off x="714348" y="1428736"/>
            <a:ext cx="4779600" cy="46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5760" lvl="0" indent="-28346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 группа </a:t>
            </a: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(a+b)(a – b)</a:t>
            </a:r>
            <a:endParaRPr sz="3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группа </a:t>
            </a: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(3x – 2y)(3x+2y)</a:t>
            </a:r>
            <a:endParaRPr/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560"/>
              <a:buNone/>
            </a:pPr>
            <a:r>
              <a:rPr lang="ru-RU" sz="3200">
                <a:solidFill>
                  <a:srgbClr val="7030A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 группа </a:t>
            </a:r>
            <a:endParaRPr/>
          </a:p>
          <a:p>
            <a:pPr marL="365760" lvl="0" indent="-14122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endParaRPr/>
          </a:p>
        </p:txBody>
      </p:sp>
      <p:pic>
        <p:nvPicPr>
          <p:cNvPr id="154" name="Google Shape;154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28860" y="2714620"/>
            <a:ext cx="3274291" cy="976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19" descr="D:\мои рисунки\мои\учеба\360d90ada58f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57950" y="3929066"/>
            <a:ext cx="2318151" cy="2619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0"/>
          <p:cNvSpPr txBox="1">
            <a:spLocks noGrp="1"/>
          </p:cNvSpPr>
          <p:nvPr>
            <p:ph type="title"/>
          </p:nvPr>
        </p:nvSpPr>
        <p:spPr>
          <a:xfrm>
            <a:off x="1408121" y="-404553"/>
            <a:ext cx="74982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562214"/>
              </a:buClr>
              <a:buSzPts val="4300"/>
              <a:buFont typeface="Gill Sans"/>
              <a:buNone/>
            </a:pPr>
            <a:r>
              <a:rPr lang="ru-RU"/>
              <a:t>Пример</a:t>
            </a:r>
            <a:endParaRPr/>
          </a:p>
        </p:txBody>
      </p:sp>
      <p:sp>
        <p:nvSpPr>
          <p:cNvPr id="161" name="Google Shape;161;p20"/>
          <p:cNvSpPr txBox="1">
            <a:spLocks noGrp="1"/>
          </p:cNvSpPr>
          <p:nvPr>
            <p:ph type="body" idx="1"/>
          </p:nvPr>
        </p:nvSpPr>
        <p:spPr>
          <a:xfrm>
            <a:off x="1435608" y="1524000"/>
            <a:ext cx="6851100" cy="46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65760" lvl="0" indent="-28346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(a+b)(a-b) = a</a:t>
            </a:r>
            <a:r>
              <a:rPr lang="ru-RU" baseline="30000">
                <a:latin typeface="Times New Roman"/>
                <a:ea typeface="Times New Roman"/>
                <a:cs typeface="Times New Roman"/>
                <a:sym typeface="Times New Roman"/>
              </a:rPr>
              <a:t>2 </a:t>
            </a: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–</a:t>
            </a:r>
            <a:r>
              <a:rPr lang="ru-RU" baseline="300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ab + ab -b</a:t>
            </a:r>
            <a:r>
              <a:rPr lang="ru-RU" baseline="30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(3x-2y)(3x+2y) = 9x</a:t>
            </a:r>
            <a:r>
              <a:rPr lang="ru-RU" baseline="30000">
                <a:latin typeface="Times New Roman"/>
                <a:ea typeface="Times New Roman"/>
                <a:cs typeface="Times New Roman"/>
                <a:sym typeface="Times New Roman"/>
              </a:rPr>
              <a:t>2 </a:t>
            </a: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– 6xy + 6xy – 4y</a:t>
            </a:r>
            <a:r>
              <a:rPr lang="ru-RU" baseline="3000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/>
          </a:p>
          <a:p>
            <a:pPr marL="365760" lvl="0" indent="-14122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endParaRPr baseline="30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14122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endParaRPr baseline="30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14122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endParaRPr baseline="30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14122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endParaRPr baseline="30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65760" lvl="0" indent="-283464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240"/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2" name="Google Shape;162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85852" y="2786058"/>
            <a:ext cx="7742619" cy="7858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0" descr="D:\мои рисунки\мои\учеба\360d90ada58f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43702" y="4071942"/>
            <a:ext cx="2191706" cy="2476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1"/>
          <p:cNvSpPr txBox="1">
            <a:spLocks noGrp="1"/>
          </p:cNvSpPr>
          <p:nvPr>
            <p:ph type="title"/>
          </p:nvPr>
        </p:nvSpPr>
        <p:spPr>
          <a:xfrm>
            <a:off x="1150938" y="214313"/>
            <a:ext cx="7793100" cy="14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6480"/>
              <a:buFont typeface="Times New Roman"/>
              <a:buNone/>
            </a:pPr>
            <a:r>
              <a:rPr lang="ru-RU" sz="648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lang="ru-RU" sz="6480" b="1" i="1" baseline="30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</a:t>
            </a:r>
            <a:r>
              <a:rPr lang="ru-RU" sz="648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b</a:t>
            </a:r>
            <a:r>
              <a:rPr lang="ru-RU" sz="6480" b="1" i="1" baseline="30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</a:t>
            </a:r>
            <a:r>
              <a:rPr lang="ru-RU" sz="648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</a:t>
            </a:r>
            <a:r>
              <a:rPr lang="ru-RU" sz="6480" b="1" i="1" baseline="30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6480" b="1" i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(а – b)(а + b)</a:t>
            </a:r>
            <a:endParaRPr/>
          </a:p>
        </p:txBody>
      </p:sp>
      <p:sp>
        <p:nvSpPr>
          <p:cNvPr id="169" name="Google Shape;169;p21"/>
          <p:cNvSpPr txBox="1">
            <a:spLocks noGrp="1"/>
          </p:cNvSpPr>
          <p:nvPr>
            <p:ph type="body" idx="1"/>
          </p:nvPr>
        </p:nvSpPr>
        <p:spPr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1312" lvl="0" indent="-3413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CC"/>
              </a:buClr>
              <a:buSzPts val="1680"/>
              <a:buFont typeface="Noto Sans Symbols"/>
              <a:buChar char="■"/>
            </a:pP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Если мы будем на нее смотреть справа налево, то получим сокращенное (короткое) умножение многочленов, </a:t>
            </a:r>
            <a:endParaRPr/>
          </a:p>
          <a:p>
            <a:pPr marL="341312" lvl="0" indent="-341312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3333CC"/>
              </a:buClr>
              <a:buSzPts val="1680"/>
              <a:buFont typeface="Noto Sans Symbols"/>
              <a:buChar char="■"/>
            </a:pP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а если слева на право - представление разности квадратов в виде произведения (в дальнейшем это будем называть разложение на множители).</a:t>
            </a:r>
            <a:endParaRPr/>
          </a:p>
          <a:p>
            <a:pPr marL="341312" lvl="0" indent="-341312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3333CC"/>
              </a:buClr>
              <a:buSzPts val="1680"/>
              <a:buFont typeface="Noto Sans Symbols"/>
              <a:buNone/>
            </a:pPr>
            <a:endParaRPr sz="28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442</Words>
  <Application>Microsoft Office PowerPoint</Application>
  <PresentationFormat>Экран (4:3)</PresentationFormat>
  <Paragraphs>90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Gill Sans</vt:lpstr>
      <vt:lpstr>Noto Sans Symbols</vt:lpstr>
      <vt:lpstr>Times New Roman</vt:lpstr>
      <vt:lpstr>Verdana</vt:lpstr>
      <vt:lpstr>Солнцестояние</vt:lpstr>
      <vt:lpstr>Формула разности квадратов. </vt:lpstr>
      <vt:lpstr>Презентация PowerPoint</vt:lpstr>
      <vt:lpstr>Найдите квадрат чисел </vt:lpstr>
      <vt:lpstr>Представьте в виде квадрата одночлена: </vt:lpstr>
      <vt:lpstr>Разложите на множители </vt:lpstr>
      <vt:lpstr>Тема урока </vt:lpstr>
      <vt:lpstr>Пример</vt:lpstr>
      <vt:lpstr>Пример</vt:lpstr>
      <vt:lpstr>a2 – b2 = (а – b)(а + b)</vt:lpstr>
      <vt:lpstr>Задание</vt:lpstr>
      <vt:lpstr>Презентация PowerPoint</vt:lpstr>
      <vt:lpstr>Презентация PowerPoint</vt:lpstr>
      <vt:lpstr>Конец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Формула разности квадратов. </dc:title>
  <cp:lastModifiedBy>Карина</cp:lastModifiedBy>
  <cp:revision>1</cp:revision>
  <dcterms:modified xsi:type="dcterms:W3CDTF">2020-04-11T11:43:02Z</dcterms:modified>
</cp:coreProperties>
</file>