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78" r:id="rId4"/>
    <p:sldId id="279" r:id="rId5"/>
    <p:sldId id="265" r:id="rId6"/>
    <p:sldId id="264" r:id="rId7"/>
    <p:sldId id="267" r:id="rId8"/>
    <p:sldId id="268" r:id="rId9"/>
    <p:sldId id="269" r:id="rId10"/>
    <p:sldId id="271" r:id="rId11"/>
    <p:sldId id="272" r:id="rId12"/>
    <p:sldId id="273" r:id="rId13"/>
    <p:sldId id="27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8" autoAdjust="0"/>
    <p:restoredTop sz="94660"/>
  </p:normalViewPr>
  <p:slideViewPr>
    <p:cSldViewPr snapToGrid="0">
      <p:cViewPr varScale="1">
        <p:scale>
          <a:sx n="69" d="100"/>
          <a:sy n="69" d="100"/>
        </p:scale>
        <p:origin x="-81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FE61-3B97-4A44-B5EA-F15A53BDE92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DF9-63B9-4E85-828D-5500CD64F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301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FE61-3B97-4A44-B5EA-F15A53BDE92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DF9-63B9-4E85-828D-5500CD64F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91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FE61-3B97-4A44-B5EA-F15A53BDE92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DF9-63B9-4E85-828D-5500CD64F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188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FE61-3B97-4A44-B5EA-F15A53BDE92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DF9-63B9-4E85-828D-5500CD64F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56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FE61-3B97-4A44-B5EA-F15A53BDE92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DF9-63B9-4E85-828D-5500CD64F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569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FE61-3B97-4A44-B5EA-F15A53BDE92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DF9-63B9-4E85-828D-5500CD64F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003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FE61-3B97-4A44-B5EA-F15A53BDE92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DF9-63B9-4E85-828D-5500CD64F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89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FE61-3B97-4A44-B5EA-F15A53BDE92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DF9-63B9-4E85-828D-5500CD64F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4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FE61-3B97-4A44-B5EA-F15A53BDE92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DF9-63B9-4E85-828D-5500CD64F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785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FE61-3B97-4A44-B5EA-F15A53BDE92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DF9-63B9-4E85-828D-5500CD64F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37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FE61-3B97-4A44-B5EA-F15A53BDE92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DF9-63B9-4E85-828D-5500CD64F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22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2FE61-3B97-4A44-B5EA-F15A53BDE92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28DF9-63B9-4E85-828D-5500CD64F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82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aster-test.net/ru#m=Teacher_Runner/t=show_on_site/id=179827" TargetMode="External"/><Relationship Id="rId7" Type="http://schemas.openxmlformats.org/officeDocument/2006/relationships/hyperlink" Target="https://learningapps.org/display?v=ppqva66dk20" TargetMode="External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earningapps.org/display?v=p7mfxpu3n20" TargetMode="External"/><Relationship Id="rId5" Type="http://schemas.openxmlformats.org/officeDocument/2006/relationships/hyperlink" Target="https://nsportal.ru/gunina-mariya-alekseevna" TargetMode="External"/><Relationship Id="rId4" Type="http://schemas.openxmlformats.org/officeDocument/2006/relationships/hyperlink" Target="https://www.jigsawplanet.com/Gunina198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9" y="60289"/>
            <a:ext cx="11895994" cy="6797711"/>
          </a:xfrm>
        </p:spPr>
      </p:pic>
      <p:sp>
        <p:nvSpPr>
          <p:cNvPr id="6" name="Прямоугольник 5"/>
          <p:cNvSpPr/>
          <p:nvPr/>
        </p:nvSpPr>
        <p:spPr>
          <a:xfrm>
            <a:off x="2279176" y="641445"/>
            <a:ext cx="6864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 «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ШАХМАТНОЕ КОРОЛЕВСТВО»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0277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«ЗАГАДКИ»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20000"/>
              </a:spcBef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  <a:t>В начале игры углы сторожат.</a:t>
            </a:r>
          </a:p>
          <a:p>
            <a:pPr marL="0" indent="0">
              <a:spcBef>
                <a:spcPct val="20000"/>
              </a:spcBef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  <a:t>От мощи тяжелой их войска дрожат.</a:t>
            </a:r>
          </a:p>
          <a:p>
            <a:pPr marL="0" indent="0">
              <a:spcBef>
                <a:spcPct val="20000"/>
              </a:spcBef>
              <a:buNone/>
            </a:pPr>
            <a:endParaRPr lang="ru-RU" sz="2400" b="1" dirty="0" smtClean="0">
              <a:solidFill>
                <a:srgbClr val="00B050"/>
              </a:solidFill>
              <a:latin typeface="Georgia" pitchFamily="18" charset="0"/>
            </a:endParaRPr>
          </a:p>
          <a:p>
            <a:pPr marL="0" indent="0">
              <a:spcBef>
                <a:spcPct val="20000"/>
              </a:spcBef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Georgia" pitchFamily="18" charset="0"/>
              </a:rPr>
              <a:t>Мы могли на ней бы плыть</a:t>
            </a:r>
          </a:p>
          <a:p>
            <a:pPr marL="0" indent="0">
              <a:spcBef>
                <a:spcPct val="20000"/>
              </a:spcBef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Georgia" pitchFamily="18" charset="0"/>
              </a:rPr>
              <a:t>С русским князем по воде,</a:t>
            </a:r>
          </a:p>
          <a:p>
            <a:pPr marL="0" indent="0">
              <a:spcBef>
                <a:spcPct val="20000"/>
              </a:spcBef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Georgia" pitchFamily="18" charset="0"/>
              </a:rPr>
              <a:t>Но позволено ходить</a:t>
            </a:r>
          </a:p>
          <a:p>
            <a:pPr marL="0" indent="0">
              <a:spcBef>
                <a:spcPct val="20000"/>
              </a:spcBef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Georgia" pitchFamily="18" charset="0"/>
              </a:rPr>
              <a:t>И по клеточкам…</a:t>
            </a:r>
            <a:endParaRPr lang="ru-RU" sz="2400" b="1" dirty="0">
              <a:solidFill>
                <a:srgbClr val="00B05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i="1" dirty="0">
              <a:solidFill>
                <a:srgbClr val="FFC00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i="1" dirty="0" smtClean="0">
              <a:solidFill>
                <a:srgbClr val="FFC000"/>
              </a:solidFill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885" y="574765"/>
            <a:ext cx="4381914" cy="42193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81" y="4684487"/>
            <a:ext cx="1450929" cy="193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08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«ЗАГАДКИ»</a:t>
            </a:r>
            <a:br>
              <a:rPr lang="ru-RU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20000"/>
              </a:spcBef>
              <a:buNone/>
            </a:pPr>
            <a:r>
              <a:rPr lang="ru-RU" dirty="0">
                <a:solidFill>
                  <a:srgbClr val="0070C0"/>
                </a:solidFill>
                <a:latin typeface="Georgia" pitchFamily="18" charset="0"/>
              </a:rPr>
              <a:t>Не живёт в зверинце,</a:t>
            </a:r>
          </a:p>
          <a:p>
            <a:pPr marL="0" indent="0">
              <a:spcBef>
                <a:spcPct val="20000"/>
              </a:spcBef>
              <a:buNone/>
            </a:pPr>
            <a:r>
              <a:rPr lang="ru-RU" dirty="0">
                <a:solidFill>
                  <a:srgbClr val="0070C0"/>
                </a:solidFill>
                <a:latin typeface="Georgia" pitchFamily="18" charset="0"/>
              </a:rPr>
              <a:t>Не берёт гостинцы,</a:t>
            </a:r>
          </a:p>
          <a:p>
            <a:pPr marL="0" indent="0">
              <a:spcBef>
                <a:spcPct val="20000"/>
              </a:spcBef>
              <a:buNone/>
            </a:pPr>
            <a:r>
              <a:rPr lang="ru-RU" dirty="0">
                <a:solidFill>
                  <a:srgbClr val="0070C0"/>
                </a:solidFill>
                <a:latin typeface="Georgia" pitchFamily="18" charset="0"/>
              </a:rPr>
              <a:t>По диагонали он ходит,</a:t>
            </a:r>
          </a:p>
          <a:p>
            <a:pPr marL="0" indent="0">
              <a:spcBef>
                <a:spcPct val="20000"/>
              </a:spcBef>
              <a:buNone/>
            </a:pPr>
            <a:r>
              <a:rPr lang="ru-RU" dirty="0">
                <a:solidFill>
                  <a:srgbClr val="0070C0"/>
                </a:solidFill>
                <a:latin typeface="Georgia" pitchFamily="18" charset="0"/>
              </a:rPr>
              <a:t>Хоботом не водит.</a:t>
            </a:r>
          </a:p>
          <a:p>
            <a:pPr marL="0" indent="0">
              <a:buNone/>
            </a:pPr>
            <a:r>
              <a:rPr lang="ru-RU" i="1" dirty="0" smtClean="0">
                <a:latin typeface="Georgia" pitchFamily="18" charset="0"/>
              </a:rPr>
              <a:t>Обитает не в саванне,</a:t>
            </a:r>
          </a:p>
          <a:p>
            <a:pPr marL="0" indent="0">
              <a:buNone/>
            </a:pPr>
            <a:r>
              <a:rPr lang="ru-RU" i="1" dirty="0" smtClean="0">
                <a:latin typeface="Georgia" pitchFamily="18" charset="0"/>
              </a:rPr>
              <a:t>И не так огромен он,</a:t>
            </a:r>
          </a:p>
          <a:p>
            <a:pPr marL="0" indent="0">
              <a:buNone/>
            </a:pPr>
            <a:r>
              <a:rPr lang="ru-RU" i="1" dirty="0" smtClean="0">
                <a:latin typeface="Georgia" pitchFamily="18" charset="0"/>
              </a:rPr>
              <a:t>Но такое же названье</a:t>
            </a:r>
          </a:p>
          <a:p>
            <a:pPr marL="0" indent="0">
              <a:buNone/>
            </a:pPr>
            <a:r>
              <a:rPr lang="ru-RU" i="1" dirty="0" smtClean="0">
                <a:latin typeface="Georgia" pitchFamily="18" charset="0"/>
              </a:rPr>
              <a:t>У фигуры этой-…</a:t>
            </a:r>
          </a:p>
          <a:p>
            <a:pPr marL="0" indent="0">
              <a:buNone/>
            </a:pPr>
            <a:endParaRPr lang="ru-RU" i="1" dirty="0">
              <a:latin typeface="Georgia" pitchFamily="18" charset="0"/>
            </a:endParaRPr>
          </a:p>
          <a:p>
            <a:pPr marL="0" indent="0">
              <a:buNone/>
            </a:pPr>
            <a:endParaRPr lang="ru-RU" i="1" dirty="0">
              <a:solidFill>
                <a:srgbClr val="FF0000"/>
              </a:solidFill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502" y="169818"/>
            <a:ext cx="3849189" cy="28868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976" y="3735976"/>
            <a:ext cx="3122023" cy="312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66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«ЗАГАДКИ»</a:t>
            </a:r>
            <a:br>
              <a:rPr lang="ru-RU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endParaRPr lang="ru-RU" i="1" dirty="0"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1" t="16894" r="15528" b="12684"/>
          <a:stretch/>
        </p:blipFill>
        <p:spPr>
          <a:xfrm>
            <a:off x="3122023" y="1151572"/>
            <a:ext cx="6322423" cy="511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66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323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Итоговое задание «ШАХ </a:t>
            </a:r>
            <a:r>
              <a:rPr lang="ru-RU" b="1" spc="50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МАТ»</a:t>
            </a:r>
            <a:br>
              <a:rPr lang="ru-RU" b="1" spc="50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74619"/>
            <a:ext cx="10515600" cy="41563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ln w="11430">
                  <a:solidFill>
                    <a:schemeClr val="tx1"/>
                  </a:solidFill>
                </a:ln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пройдите по ссылкам и выполните задания</a:t>
            </a:r>
            <a:endParaRPr lang="ru-RU" b="1" dirty="0">
              <a:ln w="11430">
                <a:solidFill>
                  <a:schemeClr val="tx1"/>
                </a:solidFill>
              </a:ln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87066" y="3244334"/>
            <a:ext cx="498211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i="1" dirty="0">
                <a:latin typeface="Georgia" pitchFamily="18" charset="0"/>
              </a:rPr>
              <a:t> </a:t>
            </a:r>
            <a:r>
              <a:rPr lang="ru-RU" i="1" dirty="0" smtClean="0">
                <a:latin typeface="Georgia" pitchFamily="18" charset="0"/>
              </a:rPr>
              <a:t>  </a:t>
            </a:r>
            <a:endParaRPr lang="ru-RU" sz="3200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i="1" dirty="0">
              <a:latin typeface="Georgia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1074" y="2259874"/>
            <a:ext cx="4140926" cy="414092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77091" y="2479964"/>
            <a:ext cx="8991599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Пройди </a:t>
            </a:r>
            <a:r>
              <a:rPr lang="ru-RU" sz="1600" b="1" dirty="0"/>
              <a:t>по ссылке→ нажать кнопку «Каталог онлайн тестов →для детей→ тестирование по программе «Мир шахмат»→ пройти тестирование.</a:t>
            </a:r>
          </a:p>
          <a:p>
            <a:r>
              <a:rPr lang="ru-RU" sz="1600" b="1" u="sng" dirty="0">
                <a:hlinkClick r:id="rId3"/>
              </a:rPr>
              <a:t>https://master-test.net/ru#m=Teacher_Runner/t=show_on_site/id=179827</a:t>
            </a:r>
            <a:endParaRPr lang="ru-RU" sz="1600" b="1" dirty="0"/>
          </a:p>
          <a:p>
            <a:r>
              <a:rPr lang="ru-RU" sz="1600" b="1" dirty="0"/>
              <a:t> </a:t>
            </a:r>
          </a:p>
          <a:p>
            <a:r>
              <a:rPr lang="ru-RU" sz="1600" b="1" dirty="0"/>
              <a:t> </a:t>
            </a:r>
          </a:p>
          <a:p>
            <a:pPr lvl="0"/>
            <a:r>
              <a:rPr lang="ru-RU" sz="1600" b="1" dirty="0"/>
              <a:t>Пройди по ссылки и собери </a:t>
            </a:r>
            <a:r>
              <a:rPr lang="ru-RU" sz="1600" b="1" dirty="0" err="1"/>
              <a:t>пазлы</a:t>
            </a:r>
            <a:r>
              <a:rPr lang="ru-RU" sz="1600" b="1" dirty="0"/>
              <a:t> «Шахматы это интересно» </a:t>
            </a:r>
            <a:r>
              <a:rPr lang="ru-RU" sz="1600" b="1" u="sng" dirty="0">
                <a:hlinkClick r:id="rId4"/>
              </a:rPr>
              <a:t>https://www.jigsawplanet.com/Gunina1982</a:t>
            </a:r>
            <a:endParaRPr lang="ru-RU" sz="1600" b="1" dirty="0"/>
          </a:p>
          <a:p>
            <a:r>
              <a:rPr lang="ru-RU" sz="1600" b="1" dirty="0"/>
              <a:t> </a:t>
            </a:r>
          </a:p>
          <a:p>
            <a:pPr lvl="0"/>
            <a:r>
              <a:rPr lang="ru-RU" sz="1600" b="1" dirty="0"/>
              <a:t>Пройди по ссылки и разгадай ребусы «Шахматные термины» </a:t>
            </a:r>
            <a:r>
              <a:rPr lang="ru-RU" sz="1600" b="1" u="sng" dirty="0">
                <a:hlinkClick r:id="rId5"/>
              </a:rPr>
              <a:t>https://nsportal.ru/gunina-mariya-alekseevna</a:t>
            </a:r>
            <a:endParaRPr lang="ru-RU" sz="1600" b="1" dirty="0"/>
          </a:p>
          <a:p>
            <a:r>
              <a:rPr lang="ru-RU" sz="1600" b="1" dirty="0"/>
              <a:t> </a:t>
            </a:r>
          </a:p>
          <a:p>
            <a:r>
              <a:rPr lang="ru-RU" sz="1600" b="1" dirty="0"/>
              <a:t> </a:t>
            </a:r>
          </a:p>
          <a:p>
            <a:pPr lvl="0"/>
            <a:r>
              <a:rPr lang="ru-RU" sz="1600" b="1" dirty="0"/>
              <a:t>Пройди по ссылки и найди пару каждой фигуре, белый конь→ белый конь, белая пешка→ белая пешка и т. д.</a:t>
            </a:r>
          </a:p>
          <a:p>
            <a:r>
              <a:rPr lang="ru-RU" sz="1600" b="1" u="sng" dirty="0">
                <a:hlinkClick r:id="rId6"/>
              </a:rPr>
              <a:t>https://learningapps.org/display?v=p7mfxpu3n20</a:t>
            </a:r>
            <a:endParaRPr lang="ru-RU" sz="1600" b="1" dirty="0"/>
          </a:p>
          <a:p>
            <a:r>
              <a:rPr lang="ru-RU" sz="1600" b="1" dirty="0"/>
              <a:t> </a:t>
            </a:r>
          </a:p>
          <a:p>
            <a:r>
              <a:rPr lang="ru-RU" sz="1600" b="1" u="sng" dirty="0">
                <a:hlinkClick r:id="rId7"/>
              </a:rPr>
              <a:t>https://learningapps.org/display?v=ppqva66dk20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55474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881051"/>
          </a:xfrm>
        </p:spPr>
        <p:txBody>
          <a:bodyPr>
            <a:noAutofit/>
          </a:bodyPr>
          <a:lstStyle/>
          <a:p>
            <a:r>
              <a:rPr lang="ru-RU" sz="36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spc="50" dirty="0" err="1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spc="50" dirty="0" err="1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азлы</a:t>
            </a:r>
            <a:r>
              <a:rPr lang="ru-RU" sz="36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tt-RU" sz="36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tt-RU" sz="36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endParaRPr lang="ru-RU" sz="3600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301" y="979714"/>
            <a:ext cx="12210933" cy="561702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61166" y="1881051"/>
            <a:ext cx="4606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/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Собери </a:t>
            </a:r>
            <a:r>
              <a:rPr lang="ru-RU" b="1" dirty="0" err="1" smtClean="0">
                <a:solidFill>
                  <a:srgbClr val="FF0000"/>
                </a:solidFill>
                <a:latin typeface="Georgia" panose="02040502050405020303" pitchFamily="18" charset="0"/>
              </a:rPr>
              <a:t>пазл</a:t>
            </a:r>
            <a:endParaRPr 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fontAlgn="base"/>
            <a:endParaRPr lang="ru-RU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asosh3\Desktop\22222222222222222222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527" y="2342716"/>
            <a:ext cx="3574473" cy="357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7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spc="50" dirty="0" err="1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1333805"/>
            <a:ext cx="12009120" cy="55241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063345" y="1898073"/>
            <a:ext cx="2883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b="1" dirty="0" smtClean="0">
                <a:latin typeface="Georgia" pitchFamily="18" charset="0"/>
              </a:rPr>
              <a:t>Собери </a:t>
            </a:r>
            <a:r>
              <a:rPr lang="ru-RU" b="1" dirty="0" err="1" smtClean="0">
                <a:latin typeface="Georgia" pitchFamily="18" charset="0"/>
              </a:rPr>
              <a:t>пазл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2050" name="Picture 2" descr="C:\Users\asosh3\Desktop\ко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393" y="3076022"/>
            <a:ext cx="3487147" cy="348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17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spc="50" dirty="0" err="1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9611"/>
            <a:ext cx="6222576" cy="5068389"/>
          </a:xfrm>
        </p:spPr>
      </p:pic>
      <p:sp>
        <p:nvSpPr>
          <p:cNvPr id="7" name="Прямоугольник 6"/>
          <p:cNvSpPr/>
          <p:nvPr/>
        </p:nvSpPr>
        <p:spPr>
          <a:xfrm>
            <a:off x="6008914" y="1920240"/>
            <a:ext cx="50422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/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Собери </a:t>
            </a:r>
            <a:r>
              <a:rPr lang="ru-RU" b="1" dirty="0" err="1" smtClean="0">
                <a:solidFill>
                  <a:srgbClr val="FF0000"/>
                </a:solidFill>
                <a:latin typeface="Georgia" panose="02040502050405020303" pitchFamily="18" charset="0"/>
              </a:rPr>
              <a:t>пазл</a:t>
            </a:r>
            <a:endParaRPr 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3074" name="Picture 2" descr="C:\Users\asosh3\Desktop\пазл корол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4" y="3428999"/>
            <a:ext cx="523875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75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04002"/>
          </a:xfrm>
        </p:spPr>
        <p:txBody>
          <a:bodyPr>
            <a:normAutofit/>
          </a:bodyPr>
          <a:lstStyle/>
          <a:p>
            <a:pPr algn="ctr"/>
            <a:r>
              <a:rPr lang="ru-RU" b="1" spc="50" dirty="0" smtClean="0">
                <a:ln w="11430">
                  <a:solidFill>
                    <a:srgbClr val="2E3917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«РЕБУСЫ»</a:t>
            </a:r>
            <a:br>
              <a:rPr lang="ru-RU" b="1" spc="50" dirty="0" smtClean="0">
                <a:ln w="11430">
                  <a:solidFill>
                    <a:srgbClr val="2E3917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pc="50" dirty="0" smtClean="0">
                <a:ln w="11430">
                  <a:solidFill>
                    <a:srgbClr val="2E3917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800" b="1" spc="50" dirty="0" smtClean="0">
                <a:ln w="11430">
                  <a:solidFill>
                    <a:srgbClr val="2E3917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шахматные  соревнования - это 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23" y="1397726"/>
            <a:ext cx="4557873" cy="3605349"/>
          </a:xfrm>
          <a:prstGeom prst="rect">
            <a:avLst/>
          </a:prstGeom>
        </p:spPr>
      </p:pic>
      <p:pic>
        <p:nvPicPr>
          <p:cNvPr id="11" name="Объект 3"/>
          <p:cNvPicPr>
            <a:picLocks/>
          </p:cNvPicPr>
          <p:nvPr/>
        </p:nvPicPr>
        <p:blipFill rotWithShape="1">
          <a:blip r:embed="rId3"/>
          <a:srcRect l="18590" t="24801" r="18270" b="33581"/>
          <a:stretch/>
        </p:blipFill>
        <p:spPr bwMode="auto">
          <a:xfrm>
            <a:off x="6020052" y="2548779"/>
            <a:ext cx="5188275" cy="20093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2370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«РЕБУСЫ»</a:t>
            </a:r>
            <a:b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B050"/>
                </a:solidFill>
                <a:latin typeface="Georgia" panose="02040502050405020303" pitchFamily="18" charset="0"/>
              </a:rPr>
              <a:t>Стратегия ограничения подвижности пешек и фигур </a:t>
            </a:r>
            <a:r>
              <a:rPr lang="ru-RU" dirty="0" smtClean="0">
                <a:solidFill>
                  <a:srgbClr val="00B050"/>
                </a:solidFill>
                <a:latin typeface="Georgia" panose="02040502050405020303" pitchFamily="18" charset="0"/>
              </a:rPr>
              <a:t>противника.</a:t>
            </a: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 smtClean="0">
              <a:latin typeface="Georgia" panose="02040502050405020303" pitchFamily="18" charset="0"/>
            </a:endParaRPr>
          </a:p>
          <a:p>
            <a:pPr marL="0" indent="0" algn="r">
              <a:buNone/>
            </a:pPr>
            <a:endParaRPr lang="ru-RU" b="1" dirty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2559003" y="2518037"/>
            <a:ext cx="6786610" cy="2966513"/>
            <a:chOff x="1643042" y="894787"/>
            <a:chExt cx="6786610" cy="2966513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643042" y="1251977"/>
              <a:ext cx="714380" cy="132343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,</a:t>
              </a: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4563" y="1609180"/>
              <a:ext cx="2233612" cy="220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4357686" y="894787"/>
              <a:ext cx="548913" cy="132343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,</a:t>
              </a: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3563" y="1752055"/>
              <a:ext cx="1060450" cy="2051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5143504" y="2537861"/>
              <a:ext cx="642942" cy="132343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,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572264" y="2537861"/>
              <a:ext cx="1000132" cy="132343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,,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000892" y="1000108"/>
              <a:ext cx="1428760" cy="26468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166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rPr>
                <a:t>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74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«РЕБУСЫ»</a:t>
            </a:r>
            <a: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29721"/>
            <a:ext cx="10515600" cy="4351338"/>
          </a:xfrm>
        </p:spPr>
        <p:txBody>
          <a:bodyPr/>
          <a:lstStyle/>
          <a:p>
            <a:pPr marL="0" indent="0" algn="ctr">
              <a:spcBef>
                <a:spcPct val="20000"/>
              </a:spcBef>
              <a:buNone/>
            </a:pPr>
            <a:r>
              <a:rPr lang="ru-RU" dirty="0">
                <a:solidFill>
                  <a:srgbClr val="7030A0"/>
                </a:solidFill>
                <a:latin typeface="Georgia" panose="02040502050405020303" pitchFamily="18" charset="0"/>
              </a:rPr>
              <a:t>Форсированный вариант с жертвой</a:t>
            </a:r>
          </a:p>
          <a:p>
            <a:pPr marL="0" indent="0" algn="ctr">
              <a:spcBef>
                <a:spcPct val="20000"/>
              </a:spcBef>
              <a:buNone/>
            </a:pPr>
            <a:r>
              <a:rPr lang="ru-RU" sz="1600" dirty="0" smtClean="0">
                <a:latin typeface="Georgia" panose="02040502050405020303" pitchFamily="18" charset="0"/>
              </a:rPr>
              <a:t>(определение  придумал М. М. Ботвинник)</a:t>
            </a:r>
          </a:p>
          <a:p>
            <a:pPr marL="0" indent="0" algn="ctr">
              <a:spcBef>
                <a:spcPct val="20000"/>
              </a:spcBef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 algn="ctr">
              <a:spcBef>
                <a:spcPct val="20000"/>
              </a:spcBef>
              <a:buNone/>
            </a:pPr>
            <a:endParaRPr lang="ru-RU" dirty="0" smtClean="0">
              <a:latin typeface="Georgia" panose="02040502050405020303" pitchFamily="18" charset="0"/>
            </a:endParaRPr>
          </a:p>
          <a:p>
            <a:pPr marL="0" indent="0" algn="ctr">
              <a:spcBef>
                <a:spcPct val="20000"/>
              </a:spcBef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 algn="ctr">
              <a:spcBef>
                <a:spcPct val="20000"/>
              </a:spcBef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 algn="ctr">
              <a:spcBef>
                <a:spcPct val="20000"/>
              </a:spcBef>
              <a:buNone/>
            </a:pPr>
            <a:endParaRPr lang="ru-RU" dirty="0" smtClean="0">
              <a:latin typeface="Georgia" panose="02040502050405020303" pitchFamily="18" charset="0"/>
            </a:endParaRPr>
          </a:p>
          <a:p>
            <a:pPr marL="0" indent="0" algn="ctr">
              <a:spcBef>
                <a:spcPct val="20000"/>
              </a:spcBef>
              <a:buNone/>
            </a:pPr>
            <a:endParaRPr lang="ru-RU" dirty="0" smtClean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marL="0" indent="0" algn="ctr">
              <a:spcBef>
                <a:spcPct val="20000"/>
              </a:spcBef>
              <a:buNone/>
            </a:pPr>
            <a:endParaRPr lang="ru-RU" dirty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417195" y="2446374"/>
            <a:ext cx="4929222" cy="3144685"/>
            <a:chOff x="2714612" y="1142984"/>
            <a:chExt cx="4929222" cy="3144685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714612" y="1142984"/>
              <a:ext cx="1428760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214678" y="2071678"/>
              <a:ext cx="2500330" cy="22159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429256" y="2000240"/>
              <a:ext cx="221457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7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5857875" y="3143250"/>
              <a:ext cx="135731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Объект 3"/>
          <p:cNvPicPr>
            <a:picLocks/>
          </p:cNvPicPr>
          <p:nvPr/>
        </p:nvPicPr>
        <p:blipFill rotWithShape="1">
          <a:blip r:embed="rId2"/>
          <a:srcRect l="19071" t="38768" r="18269" b="26739"/>
          <a:stretch/>
        </p:blipFill>
        <p:spPr bwMode="auto">
          <a:xfrm>
            <a:off x="1769561" y="2385087"/>
            <a:ext cx="8152787" cy="25232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457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«РЕБУСЫ»</a:t>
            </a:r>
            <a: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50" dirty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9457" y="1317083"/>
            <a:ext cx="10515600" cy="4351338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00B050"/>
                </a:solidFill>
              </a:rPr>
              <a:t>Признанный в соответствии с правилами уровень силы шахматиста, присвоение  званий и разрядов (национальный мастер, мастер ФИДЕ, международный мастер, международный гроссмейстер). </a:t>
            </a:r>
            <a:endParaRPr lang="ru-RU" dirty="0">
              <a:solidFill>
                <a:srgbClr val="00B05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i="1" dirty="0" smtClean="0">
              <a:latin typeface="Georgia" pitchFamily="18" charset="0"/>
            </a:endParaRPr>
          </a:p>
          <a:p>
            <a:pPr marL="0" indent="0" algn="r">
              <a:buNone/>
            </a:pPr>
            <a:endParaRPr lang="ru-RU" i="1" dirty="0">
              <a:solidFill>
                <a:srgbClr val="7030A0"/>
              </a:solidFill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10541726" y="169818"/>
            <a:ext cx="1123404" cy="98175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5</a:t>
            </a:r>
            <a: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0</a:t>
            </a:r>
            <a:endParaRPr lang="ru-RU" sz="36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5" name="Объект 3"/>
          <p:cNvPicPr>
            <a:picLocks/>
          </p:cNvPicPr>
          <p:nvPr/>
        </p:nvPicPr>
        <p:blipFill rotWithShape="1">
          <a:blip r:embed="rId2"/>
          <a:srcRect l="22115" t="27936" r="18109" b="37286"/>
          <a:stretch/>
        </p:blipFill>
        <p:spPr bwMode="auto">
          <a:xfrm>
            <a:off x="1154281" y="3353141"/>
            <a:ext cx="4320821" cy="11978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/>
          <p:cNvPicPr/>
          <p:nvPr/>
        </p:nvPicPr>
        <p:blipFill rotWithShape="1">
          <a:blip r:embed="rId3"/>
          <a:srcRect l="29327" t="27936" r="19231" b="38712"/>
          <a:stretch/>
        </p:blipFill>
        <p:spPr bwMode="auto">
          <a:xfrm>
            <a:off x="5475102" y="3394877"/>
            <a:ext cx="3057525" cy="11144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1907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73" y="169818"/>
            <a:ext cx="2999999" cy="23812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«Найди пару»</a:t>
            </a:r>
            <a:r>
              <a:rPr lang="ru-RU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7708" y="2521527"/>
            <a:ext cx="3532909" cy="103909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B0F0"/>
                </a:solidFill>
                <a:latin typeface="Georgia" pitchFamily="18" charset="0"/>
              </a:rPr>
              <a:t>                </a:t>
            </a:r>
            <a:endParaRPr lang="ru-RU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rgbClr val="00B0F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dirty="0">
              <a:latin typeface="Georgia" pitchFamily="18" charset="0"/>
            </a:endParaRPr>
          </a:p>
          <a:p>
            <a:pPr marL="0" indent="0" algn="r">
              <a:buNone/>
            </a:pPr>
            <a:endParaRPr lang="ru-RU" i="1" dirty="0" smtClean="0">
              <a:solidFill>
                <a:srgbClr val="00B050"/>
              </a:solidFill>
              <a:latin typeface="Georgia" pitchFamily="18" charset="0"/>
            </a:endParaRPr>
          </a:p>
          <a:p>
            <a:pPr marL="0" indent="0" algn="r">
              <a:buNone/>
            </a:pPr>
            <a:endParaRPr lang="ru-RU" i="1" dirty="0">
              <a:solidFill>
                <a:srgbClr val="C00000"/>
              </a:solidFill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3165" y="169818"/>
            <a:ext cx="2037806" cy="2037806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 rotWithShape="1">
          <a:blip r:embed="rId4"/>
          <a:srcRect l="17629" t="31641" r="19389" b="33012"/>
          <a:stretch/>
        </p:blipFill>
        <p:spPr bwMode="auto">
          <a:xfrm>
            <a:off x="1721672" y="2838450"/>
            <a:ext cx="5243325" cy="17889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071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211</Words>
  <Application>Microsoft Office PowerPoint</Application>
  <PresentationFormat>Произвольный</PresentationFormat>
  <Paragraphs>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«Пазлы»  </vt:lpstr>
      <vt:lpstr>«Пазлы» </vt:lpstr>
      <vt:lpstr>«Пазлы» </vt:lpstr>
      <vt:lpstr>«РЕБУСЫ»                               шахматные  соревнования - это ?</vt:lpstr>
      <vt:lpstr>«РЕБУСЫ» </vt:lpstr>
      <vt:lpstr>«РЕБУСЫ» </vt:lpstr>
      <vt:lpstr>«РЕБУСЫ» </vt:lpstr>
      <vt:lpstr>«Найди пару» </vt:lpstr>
      <vt:lpstr>«ЗАГАДКИ»</vt:lpstr>
      <vt:lpstr>«ЗАГАДКИ» </vt:lpstr>
      <vt:lpstr>«ЗАГАДКИ» </vt:lpstr>
      <vt:lpstr>Итоговое задание «ШАХ И МАТ»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ИНТЕРАКТИВНАЯ ИГРА  «ШАХМАТНОЕ КОРОЛЕВСТВО»</dc:title>
  <dc:creator>HP</dc:creator>
  <cp:lastModifiedBy>asosh3</cp:lastModifiedBy>
  <cp:revision>76</cp:revision>
  <dcterms:created xsi:type="dcterms:W3CDTF">2020-03-23T08:20:45Z</dcterms:created>
  <dcterms:modified xsi:type="dcterms:W3CDTF">2020-04-11T09:02:29Z</dcterms:modified>
</cp:coreProperties>
</file>