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612" autoAdjust="0"/>
  </p:normalViewPr>
  <p:slideViewPr>
    <p:cSldViewPr>
      <p:cViewPr varScale="1">
        <p:scale>
          <a:sx n="66" d="100"/>
          <a:sy n="66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E4CF3-FBE8-4894-A3A1-38ECE295C14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7FAB5-651B-460E-84D9-0240F649F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6.jpeg"/><Relationship Id="rId18" Type="http://schemas.openxmlformats.org/officeDocument/2006/relationships/image" Target="../media/image51.jpeg"/><Relationship Id="rId3" Type="http://schemas.openxmlformats.org/officeDocument/2006/relationships/image" Target="../media/image39.jpeg"/><Relationship Id="rId7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40.jpg" TargetMode="External"/><Relationship Id="rId12" Type="http://schemas.openxmlformats.org/officeDocument/2006/relationships/image" Target="../media/image45.jpeg"/><Relationship Id="rId17" Type="http://schemas.openxmlformats.org/officeDocument/2006/relationships/image" Target="../media/image50.jpeg"/><Relationship Id="rId2" Type="http://schemas.openxmlformats.org/officeDocument/2006/relationships/image" Target="../media/image1.jpeg"/><Relationship Id="rId16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4.jpeg"/><Relationship Id="rId5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38.jpg" TargetMode="External"/><Relationship Id="rId15" Type="http://schemas.openxmlformats.org/officeDocument/2006/relationships/image" Target="../media/image48.jpeg"/><Relationship Id="rId10" Type="http://schemas.openxmlformats.org/officeDocument/2006/relationships/image" Target="../media/image43.jpeg"/><Relationship Id="rId4" Type="http://schemas.openxmlformats.org/officeDocument/2006/relationships/image" Target="../media/image40.jpeg"/><Relationship Id="rId9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36.jpg" TargetMode="External"/><Relationship Id="rId1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10.jpg" TargetMode="External"/><Relationship Id="rId13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4.jpeg"/><Relationship Id="rId12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08.jpg" TargetMode="External"/><Relationship Id="rId11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30.jpg" TargetMode="External"/><Relationship Id="rId5" Type="http://schemas.openxmlformats.org/officeDocument/2006/relationships/image" Target="../media/image53.jpeg"/><Relationship Id="rId10" Type="http://schemas.openxmlformats.org/officeDocument/2006/relationships/image" Target="../media/image55.jpeg"/><Relationship Id="rId4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06.jpg" TargetMode="External"/><Relationship Id="rId9" Type="http://schemas.openxmlformats.org/officeDocument/2006/relationships/image" Target="../media/image36.jpeg"/><Relationship Id="rId14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34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Relationship Id="rId9" Type="http://schemas.openxmlformats.org/officeDocument/2006/relationships/image" Target="../media/image7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file:///D:\&#1056;&#1072;&#1073;&#1086;&#1090;&#1072;\&#1044;&#1084;&#1080;&#1090;&#1088;&#1080;&#1081;\&#1057;&#1061;&#1045;&#1052;&#1067;%2008.10.06\Beads-Exclusion%20-%20&#1048;&#1089;&#1090;&#1086;&#1088;&#1080;&#1103;%20&#1073;&#1080;&#1089;&#1077;&#1088;&#1072;_%20&#1048;&#1089;&#1082;&#1091;&#1089;&#1089;&#1090;&#1074;&#1086;%20&#1080;%20&#1089;&#1077;&#1082;&#1088;&#1077;&#1090;&#1099;%20&#1073;&#1080;&#1089;&#1077;&#1088;&#1086;&#1087;&#1083;&#1077;&#1090;&#1077;&#1085;&#1080;&#1103;.files\image05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26369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340768"/>
            <a:ext cx="8244408" cy="1906473"/>
          </a:xfrm>
          <a:prstGeom prst="rect">
            <a:avLst/>
          </a:prstGeom>
          <a:noFill/>
        </p:spPr>
        <p:txBody>
          <a:bodyPr wrap="square">
            <a:prstTxWarp prst="textDe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История бисероплетения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8" name="Picture 6" descr="http://demiart.ru/forum/journal_uploads4/j281256_13167094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3140968"/>
            <a:ext cx="6624736" cy="3041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27584" y="620688"/>
            <a:ext cx="748883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В конце XVIII-XIX веков увлечение бисерными ремеслами в аристократических кругах было столь значительным, что стало неотъемлемой частью культуры и быта России.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ea typeface="Calibri" pitchFamily="34" charset="0"/>
                <a:cs typeface="Tahoma" pitchFamily="34" charset="0"/>
              </a:rPr>
              <a:t>Традиция шитья и бисероплетения привносила много хорошего в человеческую жизнь. Девушки становились терпеливы, трудолюбивы, душевны и привычны к красоте, обладали изысканным вкусом, дружили с вдохновением! И конечно же, когда вставал вопрос, каким материалом работать: ярким и сверкающим бисером или простыми нитями, – многие девушки выбирали бисер. Благодаря этому немеркнущие краски стеклянных бус донесли до нашего времени художественные образы прошлого, сохранив первоначальный цветовой замысел их создателей.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</a:b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76" descr="http://img0.liveinternet.ru/images/attach/c/5/86/147/86147180_large_Nature_Forest_The_road_through_the_woods_021389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3140968"/>
            <a:ext cx="5141130" cy="2592288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16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33" name="Рисунок 21" descr="https://arhivurokov.ru/multiurok/html/2017/05/22/s_592297321087a/img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980728"/>
            <a:ext cx="1943100" cy="1457325"/>
          </a:xfrm>
          <a:prstGeom prst="rect">
            <a:avLst/>
          </a:prstGeom>
          <a:noFill/>
        </p:spPr>
      </p:pic>
      <p:pic>
        <p:nvPicPr>
          <p:cNvPr id="26632" name="Picture 8" descr="D:\Работа\Дмитрий\СХЕМЫ 08.10.06\Beads-Exclusion - История бисера_ Искусство и секреты бисероплетения.files\image038.jpg"/>
          <p:cNvPicPr>
            <a:picLocks noChangeAspect="1" noChangeArrowheads="1"/>
          </p:cNvPicPr>
          <p:nvPr/>
        </p:nvPicPr>
        <p:blipFill>
          <a:blip r:embed="rId4" r:link="rId5" cstate="screen"/>
          <a:srcRect l="13871" t="14921" r="13304" b="20422"/>
          <a:stretch>
            <a:fillRect/>
          </a:stretch>
        </p:blipFill>
        <p:spPr bwMode="auto">
          <a:xfrm>
            <a:off x="2843808" y="1484784"/>
            <a:ext cx="1512168" cy="936104"/>
          </a:xfrm>
          <a:prstGeom prst="rect">
            <a:avLst/>
          </a:prstGeom>
          <a:noFill/>
        </p:spPr>
      </p:pic>
      <p:pic>
        <p:nvPicPr>
          <p:cNvPr id="26631" name="Picture 7" descr="D:\Работа\Дмитрий\СХЕМЫ 08.10.06\Beads-Exclusion - История бисера_ Искусство и секреты бисероплетения.files\image040.jpg"/>
          <p:cNvPicPr>
            <a:picLocks noChangeAspect="1" noChangeArrowheads="1"/>
          </p:cNvPicPr>
          <p:nvPr/>
        </p:nvPicPr>
        <p:blipFill>
          <a:blip r:embed="rId6" r:link="rId7" cstate="screen"/>
          <a:srcRect l="12187" t="6690" r="14437" b="13028"/>
          <a:stretch>
            <a:fillRect/>
          </a:stretch>
        </p:blipFill>
        <p:spPr bwMode="auto">
          <a:xfrm>
            <a:off x="4499992" y="1124744"/>
            <a:ext cx="2376264" cy="864096"/>
          </a:xfrm>
          <a:prstGeom prst="rect">
            <a:avLst/>
          </a:prstGeom>
          <a:noFill/>
        </p:spPr>
      </p:pic>
      <p:pic>
        <p:nvPicPr>
          <p:cNvPr id="26630" name="Picture 6" descr="D:\Работа\Дмитрий\СХЕМЫ 08.10.06\Beads-Exclusion - История бисера_ Искусство и секреты бисероплетения.files\image036.jpg"/>
          <p:cNvPicPr>
            <a:picLocks noChangeAspect="1" noChangeArrowheads="1"/>
          </p:cNvPicPr>
          <p:nvPr/>
        </p:nvPicPr>
        <p:blipFill>
          <a:blip r:embed="rId8" r:link="rId9" cstate="screen"/>
          <a:srcRect l="10698" t="6936" r="14416" b="13304"/>
          <a:stretch>
            <a:fillRect/>
          </a:stretch>
        </p:blipFill>
        <p:spPr bwMode="auto">
          <a:xfrm>
            <a:off x="7020272" y="836712"/>
            <a:ext cx="1512168" cy="1584176"/>
          </a:xfrm>
          <a:prstGeom prst="rect">
            <a:avLst/>
          </a:prstGeom>
          <a:noFill/>
        </p:spPr>
      </p:pic>
      <p:pic>
        <p:nvPicPr>
          <p:cNvPr id="26629" name="Рисунок 119" descr="В 18 веке бисерное искусство становится очень популярным и в России . Бисеро...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3568" y="2996952"/>
            <a:ext cx="1127202" cy="1584176"/>
          </a:xfrm>
          <a:prstGeom prst="rect">
            <a:avLst/>
          </a:prstGeom>
          <a:noFill/>
        </p:spPr>
      </p:pic>
      <p:pic>
        <p:nvPicPr>
          <p:cNvPr id="26628" name="Рисунок 79" descr="http://img1.liveinternet.ru/images/attach/c/5/85/3/85003789_uuu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907704" y="2996952"/>
            <a:ext cx="1224136" cy="1556105"/>
          </a:xfrm>
          <a:prstGeom prst="rect">
            <a:avLst/>
          </a:prstGeom>
          <a:noFill/>
        </p:spPr>
      </p:pic>
      <p:pic>
        <p:nvPicPr>
          <p:cNvPr id="26627" name="Рисунок 80" descr="http://img0.liveinternet.ru/images/attach/c/5/85/3/85003810_uuu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012160" y="2996952"/>
            <a:ext cx="1269002" cy="1584176"/>
          </a:xfrm>
          <a:prstGeom prst="rect">
            <a:avLst/>
          </a:prstGeom>
          <a:noFill/>
        </p:spPr>
      </p:pic>
      <p:pic>
        <p:nvPicPr>
          <p:cNvPr id="26626" name="Рисунок 17" descr="Бисер и жемчуг на Руси 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19872" y="5517232"/>
            <a:ext cx="2418269" cy="864096"/>
          </a:xfrm>
          <a:prstGeom prst="rect">
            <a:avLst/>
          </a:prstGeom>
          <a:noFill/>
        </p:spPr>
      </p:pic>
      <p:pic>
        <p:nvPicPr>
          <p:cNvPr id="26625" name="Рисунок 18" descr="https://arhivurokov.ru/multiurok/html/2017/05/22/s_592297321087a/img17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275856" y="2996952"/>
            <a:ext cx="1296144" cy="792088"/>
          </a:xfrm>
          <a:prstGeom prst="rect">
            <a:avLst/>
          </a:prstGeom>
          <a:noFill/>
        </p:spPr>
      </p:pic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899592" y="440958"/>
            <a:ext cx="687625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Украшению подвергались практически все домашние предметы: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кошельки, коробки,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3362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4438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827584" y="2564904"/>
            <a:ext cx="51845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 головные уборы,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 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0" y="800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14449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 descr="https://arhivurokov.ru/multiurok/html/2017/05/22/s_592297321087a/img17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4572000" y="3429000"/>
            <a:ext cx="1191405" cy="936104"/>
          </a:xfrm>
          <a:prstGeom prst="rect">
            <a:avLst/>
          </a:prstGeom>
          <a:noFill/>
        </p:spPr>
      </p:pic>
      <p:pic>
        <p:nvPicPr>
          <p:cNvPr id="20" name="Рисунок 18" descr="https://arhivurokov.ru/multiurok/html/2017/05/22/s_592297321087a/img17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380312" y="2852936"/>
            <a:ext cx="1080120" cy="1697331"/>
          </a:xfrm>
          <a:prstGeom prst="rect">
            <a:avLst/>
          </a:prstGeom>
          <a:noFill/>
        </p:spPr>
      </p:pic>
      <p:pic>
        <p:nvPicPr>
          <p:cNvPr id="21" name="Рисунок 17" descr="Бисер и жемчуг на Руси 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372200" y="5013176"/>
            <a:ext cx="1368152" cy="1368152"/>
          </a:xfrm>
          <a:prstGeom prst="rect">
            <a:avLst/>
          </a:prstGeom>
          <a:noFill/>
        </p:spPr>
      </p:pic>
      <p:pic>
        <p:nvPicPr>
          <p:cNvPr id="22" name="Рисунок 17" descr="Бисер и жемчуг на Руси 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1403648" y="5013176"/>
            <a:ext cx="1512168" cy="1374699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 flipH="1">
            <a:off x="3563888" y="4941168"/>
            <a:ext cx="3194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бисер и жемчуг на Руси</a:t>
            </a:r>
            <a:endParaRPr lang="ru-RU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7" name="Picture 7" descr="D:\Работа\Дмитрий\СХЕМЫ 08.10.06\Beads-Exclusion - История бисера_ Искусство и секреты бисероплетения.files\image006.jpg"/>
          <p:cNvPicPr>
            <a:picLocks noChangeAspect="1" noChangeArrowheads="1"/>
          </p:cNvPicPr>
          <p:nvPr/>
        </p:nvPicPr>
        <p:blipFill>
          <a:blip r:embed="rId3" r:link="rId4" cstate="screen"/>
          <a:srcRect l="8690" t="7688" r="17449" b="10306"/>
          <a:stretch>
            <a:fillRect/>
          </a:stretch>
        </p:blipFill>
        <p:spPr bwMode="auto">
          <a:xfrm>
            <a:off x="1403648" y="908720"/>
            <a:ext cx="1368152" cy="2575345"/>
          </a:xfrm>
          <a:prstGeom prst="rect">
            <a:avLst/>
          </a:prstGeom>
          <a:noFill/>
        </p:spPr>
      </p:pic>
      <p:pic>
        <p:nvPicPr>
          <p:cNvPr id="25606" name="Picture 6" descr="D:\Работа\Дмитрий\СХЕМЫ 08.10.06\Beads-Exclusion - История бисера_ Искусство и секреты бисероплетения.files\image008.jpg"/>
          <p:cNvPicPr>
            <a:picLocks noChangeAspect="1" noChangeArrowheads="1"/>
          </p:cNvPicPr>
          <p:nvPr/>
        </p:nvPicPr>
        <p:blipFill>
          <a:blip r:embed="rId5" r:link="rId6" cstate="screen"/>
          <a:srcRect/>
          <a:stretch>
            <a:fillRect/>
          </a:stretch>
        </p:blipFill>
        <p:spPr bwMode="auto">
          <a:xfrm>
            <a:off x="3131840" y="908720"/>
            <a:ext cx="1134127" cy="2592288"/>
          </a:xfrm>
          <a:prstGeom prst="rect">
            <a:avLst/>
          </a:prstGeom>
          <a:noFill/>
        </p:spPr>
      </p:pic>
      <p:pic>
        <p:nvPicPr>
          <p:cNvPr id="25605" name="Picture 5" descr="D:\Работа\Дмитрий\СХЕМЫ 08.10.06\Beads-Exclusion - История бисера_ Искусство и секреты бисероплетения.files\image010.jpg"/>
          <p:cNvPicPr>
            <a:picLocks noChangeAspect="1" noChangeArrowheads="1"/>
          </p:cNvPicPr>
          <p:nvPr/>
        </p:nvPicPr>
        <p:blipFill>
          <a:blip r:embed="rId7" r:link="rId8" cstate="screen"/>
          <a:srcRect l="9509" t="7688" r="14416" b="10306"/>
          <a:stretch>
            <a:fillRect/>
          </a:stretch>
        </p:blipFill>
        <p:spPr bwMode="auto">
          <a:xfrm>
            <a:off x="4716016" y="908720"/>
            <a:ext cx="1296144" cy="2592288"/>
          </a:xfrm>
          <a:prstGeom prst="rect">
            <a:avLst/>
          </a:prstGeom>
          <a:noFill/>
        </p:spPr>
      </p:pic>
      <p:pic>
        <p:nvPicPr>
          <p:cNvPr id="25604" name="Picture 4" descr="ПРАЗДНИЧНЫЙ ЖЕНСКИЙ КОСТЮМ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908720"/>
            <a:ext cx="1362075" cy="2592288"/>
          </a:xfrm>
          <a:prstGeom prst="rect">
            <a:avLst/>
          </a:prstGeom>
          <a:noFill/>
        </p:spPr>
      </p:pic>
      <p:pic>
        <p:nvPicPr>
          <p:cNvPr id="25603" name="Picture 3" descr="D:\Работа\Дмитрий\СХЕМЫ 08.10.06\Beads-Exclusion - История бисера_ Искусство и секреты бисероплетения.files\image030.jpg"/>
          <p:cNvPicPr>
            <a:picLocks noChangeAspect="1" noChangeArrowheads="1"/>
          </p:cNvPicPr>
          <p:nvPr/>
        </p:nvPicPr>
        <p:blipFill>
          <a:blip r:embed="rId10" r:link="rId11" cstate="screen"/>
          <a:srcRect l="14029" t="13500" r="14766" b="13652"/>
          <a:stretch>
            <a:fillRect/>
          </a:stretch>
        </p:blipFill>
        <p:spPr bwMode="auto">
          <a:xfrm>
            <a:off x="1043608" y="4293096"/>
            <a:ext cx="1760922" cy="1872208"/>
          </a:xfrm>
          <a:prstGeom prst="rect">
            <a:avLst/>
          </a:prstGeom>
          <a:noFill/>
        </p:spPr>
      </p:pic>
      <p:pic>
        <p:nvPicPr>
          <p:cNvPr id="25602" name="Рисунок 22" descr="https://arhivurokov.ru/multiurok/html/2017/05/22/s_592297321087a/img21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03848" y="4509120"/>
            <a:ext cx="2880321" cy="1677857"/>
          </a:xfrm>
          <a:prstGeom prst="rect">
            <a:avLst/>
          </a:prstGeom>
          <a:noFill/>
        </p:spPr>
      </p:pic>
      <p:pic>
        <p:nvPicPr>
          <p:cNvPr id="25601" name="Picture 1" descr="D:\Работа\Дмитрий\СХЕМЫ 08.10.06\Beads-Exclusion - История бисера_ Искусство и секреты бисероплетения.files\image034.jpg"/>
          <p:cNvPicPr>
            <a:picLocks noChangeAspect="1" noChangeArrowheads="1"/>
          </p:cNvPicPr>
          <p:nvPr/>
        </p:nvPicPr>
        <p:blipFill>
          <a:blip r:embed="rId13" r:link="rId14" cstate="screen"/>
          <a:srcRect l="13034" t="12530" r="13104" b="12289"/>
          <a:stretch>
            <a:fillRect/>
          </a:stretch>
        </p:blipFill>
        <p:spPr bwMode="auto">
          <a:xfrm>
            <a:off x="6372200" y="4365104"/>
            <a:ext cx="1700189" cy="1800200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4067944" y="548680"/>
            <a:ext cx="1187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Одежда,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3267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607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888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1187624" y="3717032"/>
            <a:ext cx="1656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письменные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принадлежности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4283968" y="4077072"/>
            <a:ext cx="7920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посуда.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6732240" y="3989675"/>
            <a:ext cx="8995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щеточки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1655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0" name="Рисунок 11" descr="Низание бисером и ручное вышивание Низание бисером и ручное вышивание. Делится со своими читателями секретами старинного народного искусства низания и вышивания бисером. В книгах приводятся подробные описания способов и приемов вышивки бисером. Желающие могут освоить азы вышивания бисером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3429000"/>
            <a:ext cx="1872208" cy="2736304"/>
          </a:xfrm>
          <a:prstGeom prst="rect">
            <a:avLst/>
          </a:prstGeom>
          <a:noFill/>
        </p:spPr>
      </p:pic>
      <p:pic>
        <p:nvPicPr>
          <p:cNvPr id="24579" name="Рисунок 13" descr="редставлен материал по основным направлениям бисерного рукоделия: ручное и станочное ткачество из бисера, изготовление шнуров, вышивание. В этих книгах вы найдете множество примеров и советов по плетению, низанию и вышиванию бисером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980728"/>
            <a:ext cx="2016224" cy="2304256"/>
          </a:xfrm>
          <a:prstGeom prst="rect">
            <a:avLst/>
          </a:prstGeom>
          <a:noFill/>
        </p:spPr>
      </p:pic>
      <p:pic>
        <p:nvPicPr>
          <p:cNvPr id="24578" name="Picture 2" descr="https://arhivurokov.ru/multiurok/html/2017/05/22/s_592297321087a/img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91880" y="3429000"/>
            <a:ext cx="2003940" cy="2736304"/>
          </a:xfrm>
          <a:prstGeom prst="rect">
            <a:avLst/>
          </a:prstGeom>
          <a:noFill/>
        </p:spPr>
      </p:pic>
      <p:pic>
        <p:nvPicPr>
          <p:cNvPr id="24577" name="Рисунок 19" descr="https://arhivurokov.ru/multiurok/html/2017/05/22/s_592297321087a/img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15616" y="1484784"/>
            <a:ext cx="2177369" cy="3166492"/>
          </a:xfrm>
          <a:prstGeom prst="rect">
            <a:avLst/>
          </a:prstGeom>
          <a:noFill/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899592" y="548680"/>
            <a:ext cx="68407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монахини в монастырях вышивали иконы и одежду священнослужителей.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216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899592" y="548680"/>
            <a:ext cx="73448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Стеклярусными гобеленами украшали стены во дворцах, в том числе и императорских. Пример тому - стеклярусный кабинет Китайского дворца в Ораниенбауме под Петербургом. Его стены отделаны стеклярусом, произведенным на фабрике Ломоносова.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25" descr="Стеклярусный кабинет Китайского дворца в Ораниенбауме под Петербургом 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3789040"/>
            <a:ext cx="4104456" cy="2647550"/>
          </a:xfrm>
          <a:prstGeom prst="rect">
            <a:avLst/>
          </a:prstGeom>
          <a:noFill/>
        </p:spPr>
      </p:pic>
      <p:pic>
        <p:nvPicPr>
          <p:cNvPr id="10" name="Рисунок 25" descr="Стеклярусный кабинет Китайского дворца в Ораниенбауме под Петербургом 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340768"/>
            <a:ext cx="3024336" cy="2199517"/>
          </a:xfrm>
          <a:prstGeom prst="rect">
            <a:avLst/>
          </a:prstGeom>
          <a:noFill/>
        </p:spPr>
      </p:pic>
      <p:pic>
        <p:nvPicPr>
          <p:cNvPr id="11" name="Рисунок 25" descr="Стеклярусный кабинет Китайского дворца в Ораниенбауме под Петербургом 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1340768"/>
            <a:ext cx="2790310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899592" y="548680"/>
            <a:ext cx="75608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В начале XIX века "бисерная лихорадка" из модных столиц распространилась по провинциальным городам и сельским усадьбам. В конце XIX века, когда появился недорогой бисер, это рукоделие прижилось и в крестьянских домах.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1745" name="Рисунок 115" descr="https://cs6.livemaster.ru/storage/63/d7/2af3ecc29532dbfa3670b36c715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412776"/>
            <a:ext cx="6807210" cy="4248472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1403648" y="5733256"/>
            <a:ext cx="7488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Шейные </a:t>
            </a:r>
            <a:r>
              <a:rPr lang="ru-RU" sz="1400" dirty="0"/>
              <a:t>бисерные украшения — </a:t>
            </a:r>
            <a:r>
              <a:rPr lang="ru-RU" sz="1400" dirty="0" err="1"/>
              <a:t>ожерелки</a:t>
            </a:r>
            <a:r>
              <a:rPr lang="ru-RU" sz="1400" dirty="0"/>
              <a:t>, размётки (справа), 19 век. 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8" name="Picture 8" descr="Седьмая остановка Возрождение бисерного искусства 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700808"/>
            <a:ext cx="1850008" cy="1800200"/>
          </a:xfrm>
          <a:prstGeom prst="rect">
            <a:avLst/>
          </a:prstGeom>
          <a:noFill/>
        </p:spPr>
      </p:pic>
      <p:pic>
        <p:nvPicPr>
          <p:cNvPr id="30727" name="Рисунок 27" descr="Седьмая остановка Возрождение бисерного искусства 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1700808"/>
            <a:ext cx="1838366" cy="1800200"/>
          </a:xfrm>
          <a:prstGeom prst="rect">
            <a:avLst/>
          </a:prstGeom>
          <a:noFill/>
        </p:spPr>
      </p:pic>
      <p:pic>
        <p:nvPicPr>
          <p:cNvPr id="30725" name="Picture 5" descr="https://arhivurokov.ru/multiurok/html/2017/05/22/s_592297321087a/img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4797152"/>
            <a:ext cx="1728192" cy="1393933"/>
          </a:xfrm>
          <a:prstGeom prst="rect">
            <a:avLst/>
          </a:prstGeom>
          <a:noFill/>
        </p:spPr>
      </p:pic>
      <p:pic>
        <p:nvPicPr>
          <p:cNvPr id="30724" name="Picture 4" descr="https://arhivurokov.ru/multiurok/html/2017/05/22/s_592297321087a/img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800" y="3861048"/>
            <a:ext cx="1656184" cy="1555626"/>
          </a:xfrm>
          <a:prstGeom prst="rect">
            <a:avLst/>
          </a:prstGeom>
          <a:noFill/>
        </p:spPr>
      </p:pic>
      <p:pic>
        <p:nvPicPr>
          <p:cNvPr id="30723" name="Рисунок 28" descr="https://arhivurokov.ru/multiurok/html/2017/05/22/s_592297321087a/img2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56176" y="1700808"/>
            <a:ext cx="2160240" cy="1784546"/>
          </a:xfrm>
          <a:prstGeom prst="rect">
            <a:avLst/>
          </a:prstGeom>
          <a:noFill/>
        </p:spPr>
      </p:pic>
      <p:pic>
        <p:nvPicPr>
          <p:cNvPr id="30722" name="Picture 2" descr="https://arhivurokov.ru/multiurok/html/2017/05/22/s_592297321087a/img2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00192" y="3789040"/>
            <a:ext cx="1994888" cy="2448272"/>
          </a:xfrm>
          <a:prstGeom prst="rect">
            <a:avLst/>
          </a:prstGeom>
          <a:noFill/>
        </p:spPr>
      </p:pic>
      <p:pic>
        <p:nvPicPr>
          <p:cNvPr id="30721" name="Рисунок 29" descr="https://arhivurokov.ru/multiurok/html/2017/05/22/s_592297321087a/img2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971600" y="3789040"/>
            <a:ext cx="1723664" cy="2440456"/>
          </a:xfrm>
          <a:prstGeom prst="rect">
            <a:avLst/>
          </a:prstGeom>
          <a:noFill/>
        </p:spPr>
      </p:pic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827584" y="476672"/>
            <a:ext cx="777686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С началом научно-технической революции, с появлением новых материалов и тканей интерес к бисеру ослаб.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 все новое это забытое старое, и в наше время интерес к изделиям из бисера снова стал набирать обороты, усовершенствовались многие существовавшие технологии и появились новые – изготовление изделий на проволочной основе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2867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556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1265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1824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700" name="Рисунок 118" descr="История происхождения бисер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1412776"/>
            <a:ext cx="3273138" cy="2448272"/>
          </a:xfrm>
          <a:prstGeom prst="rect">
            <a:avLst/>
          </a:prstGeom>
          <a:noFill/>
        </p:spPr>
      </p:pic>
      <p:pic>
        <p:nvPicPr>
          <p:cNvPr id="29699" name="Рисунок 119" descr="История происхождения бисер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03648" y="4797152"/>
            <a:ext cx="1513711" cy="1546858"/>
          </a:xfrm>
          <a:prstGeom prst="rect">
            <a:avLst/>
          </a:prstGeom>
          <a:noFill/>
        </p:spPr>
      </p:pic>
      <p:pic>
        <p:nvPicPr>
          <p:cNvPr id="29698" name="Рисунок 120" descr="История происхождения бисер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4797152"/>
            <a:ext cx="1532995" cy="1508001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827584" y="445895"/>
            <a:ext cx="777686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 конце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ХХ-го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века снова наступило время возрождения бисероплетения. Талантливые мастера бережно сохраняли своё искусство. И сейчас этот вид рукоделия снова радует нас своей неповторимостью, изяществом. Сейчас снова изделия из бисера востребованы. Бисер придаст очарование и яркость вашей одежде.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755576" y="3861048"/>
            <a:ext cx="7848872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Изделия из бисера блистают на подиумах, в бутиках, бисером украшают бижутерию и одежду,</a:t>
            </a:r>
            <a:r>
              <a:rPr lang="ru-RU" sz="1400" dirty="0"/>
              <a:t> кошельки, сумочки, </a:t>
            </a:r>
            <a:r>
              <a:rPr lang="ru-RU" sz="1400" dirty="0" smtClean="0"/>
              <a:t>воротнички</a:t>
            </a:r>
            <a:r>
              <a:rPr lang="ru-RU" sz="1400" dirty="0"/>
              <a:t>, пояса и другие аксессуары. </a:t>
            </a:r>
            <a:r>
              <a:rPr lang="ru-RU" sz="1400" dirty="0">
                <a:cs typeface="Times New Roman" pitchFamily="18" charset="0"/>
              </a:rPr>
              <a:t>Многие дизайнеры используют красоту бисера во всём разнообразии его блеска и цвета.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57816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Вышивание бисером по атласу. Хобби - рисование, вышивание бисером. Вышивание бисером и изготовление объемных фигур шитье макраме вязание на спицах вязание крючком ткачество выжигание по дереву, коже выжигание на ткани. Я люблю, но не нитками, а бисером. Подходят для вышивания бисером и блестками,а также для декоративного нашивания тесьмы. "/>
          <p:cNvPicPr/>
          <p:nvPr/>
        </p:nvPicPr>
        <p:blipFill>
          <a:blip r:embed="rId6" r:link="rId7" cstate="screen"/>
          <a:srcRect l="10533" t="6484" r="14044" b="15422"/>
          <a:stretch>
            <a:fillRect/>
          </a:stretch>
        </p:blipFill>
        <p:spPr bwMode="auto">
          <a:xfrm>
            <a:off x="3275856" y="4869160"/>
            <a:ext cx="2664296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7" name="Рисунок 16" descr="http://static.biserok.org/wp-content/uploads/2013/06/kole-iz-bisera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1340768"/>
            <a:ext cx="2514600" cy="1724025"/>
          </a:xfrm>
          <a:prstGeom prst="rect">
            <a:avLst/>
          </a:prstGeom>
          <a:noFill/>
        </p:spPr>
      </p:pic>
      <p:pic>
        <p:nvPicPr>
          <p:cNvPr id="28676" name="Рисунок 17" descr="http://mediasubs.ru/group/uploads/ru/rukodelie/image2/jLWIxYzk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2132856"/>
            <a:ext cx="2258277" cy="2588890"/>
          </a:xfrm>
          <a:prstGeom prst="rect">
            <a:avLst/>
          </a:prstGeom>
          <a:noFill/>
        </p:spPr>
      </p:pic>
      <p:pic>
        <p:nvPicPr>
          <p:cNvPr id="28675" name="Рисунок 18" descr="http://mediasubs.ru/group/uploads/ru/rukodelie/image2/kLWJmMGMt.jpg"/>
          <p:cNvPicPr>
            <a:picLocks noChangeAspect="1" noChangeArrowheads="1"/>
          </p:cNvPicPr>
          <p:nvPr/>
        </p:nvPicPr>
        <p:blipFill>
          <a:blip r:embed="rId5" cstate="screen"/>
          <a:srcRect l="9295" t="8262" r="7050"/>
          <a:stretch>
            <a:fillRect/>
          </a:stretch>
        </p:blipFill>
        <p:spPr bwMode="auto">
          <a:xfrm>
            <a:off x="6084168" y="1340768"/>
            <a:ext cx="2088232" cy="1717508"/>
          </a:xfrm>
          <a:prstGeom prst="rect">
            <a:avLst/>
          </a:prstGeom>
          <a:noFill/>
        </p:spPr>
      </p:pic>
      <p:pic>
        <p:nvPicPr>
          <p:cNvPr id="28674" name="Рисунок 20" descr="http://www.arbyz.net/uploads/photo_articles/sGs3DYhG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263054">
            <a:off x="5333347" y="4079505"/>
            <a:ext cx="2973081" cy="1608583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899592" y="656402"/>
            <a:ext cx="763284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Современные украшения из бисера и стекляруса, как и старинные, прекрасно сочетаются с одеждой, дополняя и украшая ее.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115395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http://img.vrukodelii.com/wp-content/uploads/2011/04/izdelie-iz-bisera-2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9694999">
            <a:off x="1674843" y="3451725"/>
            <a:ext cx="1729588" cy="289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584" y="548680"/>
            <a:ext cx="748883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История бисера уходит корнями в далекое прошлое... Великолепный по своим декоративным качествам материал привлекал внимание мастеров с незапамятных времен. Искусство создания украшений появилось практически  в то же время, как появились люди. Бусины были актуальны еще во времена первых цивилизаций и использовались нашими предками в качестве украшений, а также для того чтобы уберечь себя от злых духов.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Первоначально бисер выглядел не совсем привычно для современного человека. В роли бисерин и бусин выступали мелкие раковины, зубы, зернышки, мелкие кости, которые в руках мастера превращались в оригинальные украшения.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4" name="Рисунок 3" descr="Как любая страна имеет свою историю, так и бисер имеет свою историю. В далеки...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4293096"/>
            <a:ext cx="1674952" cy="157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rhivurokov.ru/multiurok/html/2017/05/22/s_592297321087a/img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4437112"/>
            <a:ext cx="1944216" cy="138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rhivurokov.ru/multiurok/html/2017/05/22/s_592297321087a/img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2852936"/>
            <a:ext cx="2988738" cy="304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к любая страна имеет свою историю, так и бисер имеет свою историю. В далеки...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240" y="2492896"/>
            <a:ext cx="1800200" cy="157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к любая страна имеет свою историю, так и бисер имеет свою историю. В далеки...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87624" y="2564904"/>
            <a:ext cx="1728192" cy="157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347864" y="6021288"/>
            <a:ext cx="29523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Times New Roman" pitchFamily="18" charset="0"/>
                <a:cs typeface="Times New Roman" pitchFamily="18" charset="0"/>
              </a:rPr>
              <a:t>украшения первобытных людей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899592" y="548680"/>
            <a:ext cx="687625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Северной Африке (примерно 6000 лет назад) финикийские купцы изобрели чудесные прозрачные слитки – стекло.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Рисунок 1" descr="Dichroicclos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1268760"/>
            <a:ext cx="2592288" cy="1764385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899592" y="3446567"/>
            <a:ext cx="748883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легенде о возникновении стеклоделия рассказывается: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«Однажды, в очень далекие времена, финикийские купцы везли по  Средиземному морю груз добытой в Африке природной соды. На ночлег они высадились на песчаном берегу и стали  готовить себе пищу. За неимением под рукой камней обложили костер большими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кускасми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соды. Поутру, разгребая золу, купцы обнаружили чудесный слиток, который был тверд как камень,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горелогнем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на солнце и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былчист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прозрачен как вода. Это было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стекло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5" name="Picture 7" descr="Первые бусины для украшения одежды Первые стеклянные изделия   стеклянные   бусы IX-XII вв . 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1268760"/>
            <a:ext cx="1872208" cy="1152128"/>
          </a:xfrm>
          <a:prstGeom prst="rect">
            <a:avLst/>
          </a:prstGeom>
          <a:noFill/>
        </p:spPr>
      </p:pic>
      <p:pic>
        <p:nvPicPr>
          <p:cNvPr id="7174" name="Picture 6" descr="Первые бусины для украшения одежды Первые стеклянные изделия   стеклянные   бусы IX-XII вв . 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1196752"/>
            <a:ext cx="2304256" cy="1595880"/>
          </a:xfrm>
          <a:prstGeom prst="rect">
            <a:avLst/>
          </a:prstGeom>
          <a:noFill/>
        </p:spPr>
      </p:pic>
      <p:pic>
        <p:nvPicPr>
          <p:cNvPr id="7173" name="Picture 5" descr="Первые бусины для украшения одежды Первые стеклянные изделия   стеклянные   бусы IX-XII вв . 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2924944"/>
            <a:ext cx="2088232" cy="1512168"/>
          </a:xfrm>
          <a:prstGeom prst="rect">
            <a:avLst/>
          </a:prstGeom>
          <a:noFill/>
        </p:spPr>
      </p:pic>
      <p:pic>
        <p:nvPicPr>
          <p:cNvPr id="7172" name="Рисунок 10" descr="Первые бусины для украшения одежды Первые стеклянные изделия   стеклянные   бусы IX-XII вв . 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1268760"/>
            <a:ext cx="2181225" cy="1152128"/>
          </a:xfrm>
          <a:prstGeom prst="rect">
            <a:avLst/>
          </a:prstGeom>
          <a:noFill/>
        </p:spPr>
      </p:pic>
      <p:pic>
        <p:nvPicPr>
          <p:cNvPr id="7171" name="Рисунок 8" descr="8ee2318ee43f6dd8c3c4913ad424008c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1560" y="3356992"/>
            <a:ext cx="2952328" cy="2378199"/>
          </a:xfrm>
          <a:prstGeom prst="rect">
            <a:avLst/>
          </a:prstGeom>
          <a:noFill/>
        </p:spPr>
      </p:pic>
      <p:pic>
        <p:nvPicPr>
          <p:cNvPr id="7170" name="Picture 2" descr="https://arhivurokov.ru/multiurok/html/2017/05/22/s_592297321087a/img1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23928" y="3140968"/>
            <a:ext cx="2016224" cy="3096920"/>
          </a:xfrm>
          <a:prstGeom prst="rect">
            <a:avLst/>
          </a:prstGeom>
          <a:noFill/>
        </p:spPr>
      </p:pic>
      <p:pic>
        <p:nvPicPr>
          <p:cNvPr id="7169" name="Рисунок 13" descr="https://arhivurokov.ru/multiurok/html/2017/05/22/s_592297321087a/img1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660232" y="4725144"/>
            <a:ext cx="1440160" cy="1517311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899592" y="548680"/>
            <a:ext cx="75608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075" algn="l"/>
              </a:tabLst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Изготовление украшений из бисера имеет очень древнюю историю. Древние египтяне, научились делать стекло 4000 лет назад, и стали применять его в качестве украшений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979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1330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5936" y="2420888"/>
            <a:ext cx="1510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Первые бусины для</a:t>
            </a:r>
          </a:p>
          <a:p>
            <a:r>
              <a:rPr lang="ru-RU" sz="1200" dirty="0" smtClean="0"/>
              <a:t> украшения одежды</a:t>
            </a:r>
            <a:endParaRPr lang="ru-R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72200" y="2492896"/>
            <a:ext cx="1864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Стеклянные бусы</a:t>
            </a:r>
            <a:r>
              <a:rPr lang="en-US" sz="1200" dirty="0" smtClean="0"/>
              <a:t>IX-XII</a:t>
            </a:r>
            <a:r>
              <a:rPr lang="ru-RU" sz="1200" dirty="0" smtClean="0"/>
              <a:t> вв.</a:t>
            </a: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4437112"/>
            <a:ext cx="20728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Первые стеклянные изделия</a:t>
            </a:r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52" name="Рисунок 7" descr="1164547_embellishment-004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548680"/>
            <a:ext cx="1656184" cy="1152128"/>
          </a:xfrm>
          <a:prstGeom prst="rect">
            <a:avLst/>
          </a:prstGeom>
          <a:noFill/>
        </p:spPr>
      </p:pic>
      <p:pic>
        <p:nvPicPr>
          <p:cNvPr id="6151" name="Рисунок 67" descr="Ожерелье эпохи Древнего Египт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 flipV="1">
            <a:off x="2483768" y="3068960"/>
            <a:ext cx="2016224" cy="1157832"/>
          </a:xfrm>
          <a:prstGeom prst="rect">
            <a:avLst/>
          </a:prstGeom>
          <a:noFill/>
        </p:spPr>
      </p:pic>
      <p:pic>
        <p:nvPicPr>
          <p:cNvPr id="6150" name="Рисунок 70" descr="http://beauty.web-3.ru/data/articles/13438/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4533145"/>
            <a:ext cx="1728192" cy="1792199"/>
          </a:xfrm>
          <a:prstGeom prst="rect">
            <a:avLst/>
          </a:prstGeom>
          <a:noFill/>
        </p:spPr>
      </p:pic>
      <p:pic>
        <p:nvPicPr>
          <p:cNvPr id="6149" name="Рисунок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4293096"/>
            <a:ext cx="2016224" cy="1168494"/>
          </a:xfrm>
          <a:prstGeom prst="rect">
            <a:avLst/>
          </a:prstGeom>
          <a:noFill/>
        </p:spPr>
      </p:pic>
      <p:pic>
        <p:nvPicPr>
          <p:cNvPr id="6148" name="Рисунок 19" descr="alt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7544" y="4077072"/>
            <a:ext cx="1656184" cy="2232248"/>
          </a:xfrm>
          <a:prstGeom prst="rect">
            <a:avLst/>
          </a:prstGeom>
          <a:noFill/>
        </p:spPr>
      </p:pic>
      <p:pic>
        <p:nvPicPr>
          <p:cNvPr id="6147" name="Рисунок 20" descr="alt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264" y="3140968"/>
            <a:ext cx="1656184" cy="2817221"/>
          </a:xfrm>
          <a:prstGeom prst="rect">
            <a:avLst/>
          </a:prstGeom>
          <a:noFill/>
        </p:spPr>
      </p:pic>
      <p:pic>
        <p:nvPicPr>
          <p:cNvPr id="6146" name="Рисунок 2" descr="Картинка 493 из 93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860032" y="3068959"/>
            <a:ext cx="1728192" cy="1152129"/>
          </a:xfrm>
          <a:prstGeom prst="rect">
            <a:avLst/>
          </a:prstGeom>
          <a:noFill/>
        </p:spPr>
      </p:pic>
      <p:pic>
        <p:nvPicPr>
          <p:cNvPr id="6145" name="Рисунок 11" descr="1164544_embellishment-003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5400000">
            <a:off x="3170798" y="4974217"/>
            <a:ext cx="648073" cy="2022135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899592" y="548680"/>
            <a:ext cx="486003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Они  очень трепетно относились к бисеру, об этом свидетельствует тот факт, что они вплетали его в знаменитое ожерелье Солнца, которое было символом безграничной власти фараона.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899592" y="1628800"/>
            <a:ext cx="76328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Стеклянные бусины – непосредственные предшественники бисера – украшали одежду древнеегипетских  фараонов. В начале бусинки нанизывали на конский волос, затем на травинку, а позднее на нити.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Так постепенно  зарождалось бисероплетение. Из бисера также плели всевозможные украшения: ожерелья, крупные бусы, браслеты, броши и т.д.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506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-450850" y="963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Open Sans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-450850" y="1273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99592" y="548680"/>
            <a:ext cx="7632848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Вслед за Египтом бисер появился в Сирии. Секреты этих народов переняла Римская империя. Постепенно бисероплетение - узоры и оригинальные изделия, стало охватывать весь мир. Римляне торговали бисером по всей своей империи. Древние кельты и викинги тоже знали бисероплетение, имели схемы и узоры, изготавливали бусы и браслеты, а также украшали одежду. Бисер был известен в Античном мире. У некоторых народов он служил разменной монетой.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392F1B"/>
                </a:solidFill>
                <a:effectLst/>
                <a:ea typeface="Times New Roman" pitchFamily="18" charset="0"/>
                <a:cs typeface="Arial" pitchFamily="34" charset="0"/>
              </a:rPr>
              <a:t>   С 5-го по 12 века, Византийская империя была центром мира, особенно когда дело касалось культуры и моды. Благодаря обширной торговле она процветала. Константинополь был одним из самых важных городов того времени, где все дышало богатством и роскошью. На его рынках обменивались предметами роскоши из самых экзотических мест.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110" descr="http://www.archae.ru/netcat_files/Image/2-CHICA_stitch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996952"/>
            <a:ext cx="1981580" cy="2609259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95736" y="5661248"/>
            <a:ext cx="25202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92F1B"/>
                </a:solidFill>
                <a:effectLst/>
                <a:ea typeface="Times New Roman" pitchFamily="18" charset="0"/>
                <a:cs typeface="Arial" pitchFamily="34" charset="0"/>
              </a:rPr>
              <a:t>Феодора в серьгах, ожерелье и короне с жемчугом и драгоценными камнями.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" name="Рисунок 110" descr="http://www.archae.ru/netcat_files/Image/2-CHICA_stitch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2996952"/>
            <a:ext cx="1656184" cy="262596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32040" y="5805264"/>
            <a:ext cx="21641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92F1B"/>
                </a:solidFill>
                <a:effectLst/>
                <a:ea typeface="Times New Roman" pitchFamily="18" charset="0"/>
                <a:cs typeface="Arial" pitchFamily="34" charset="0"/>
              </a:rPr>
              <a:t>украшения из коллекции D&amp;G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8" name="Рисунок 112" descr="история бисер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4585" y="1628800"/>
            <a:ext cx="2327015" cy="2376264"/>
          </a:xfrm>
          <a:prstGeom prst="rect">
            <a:avLst/>
          </a:prstGeom>
          <a:noFill/>
        </p:spPr>
      </p:pic>
      <p:pic>
        <p:nvPicPr>
          <p:cNvPr id="3077" name="Рисунок 14" descr="biser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1556792"/>
            <a:ext cx="2304256" cy="2353023"/>
          </a:xfrm>
          <a:prstGeom prst="rect">
            <a:avLst/>
          </a:prstGeom>
          <a:noFill/>
        </p:spPr>
      </p:pic>
      <p:pic>
        <p:nvPicPr>
          <p:cNvPr id="3076" name="Рисунок 1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91880" y="2708920"/>
            <a:ext cx="2232248" cy="2626975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99592" y="620688"/>
            <a:ext cx="709228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Примерно в 6 веке искусство бисероплетения достигло своего расцвета в Византии,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оттуда оно перешло в Венецию, которая надолго стала лидером. Всемирную известность получили византийские мастера, которые открыли секреты изготовления цветного и прозрачного стекла.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2295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827584" y="5373216"/>
            <a:ext cx="795637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Цвет, сочетание цветов и форма бисера имели символическое значение, они могли рассказать не только о социальном происхождении человека, но и о его мировосприятии, о произошедших событиях. Сочетания цветов символизировали молодость и старость, счастье и горе, рождение и смерть.…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Рисунок 129" descr="http://i.ucrazy.ru/files/pics/2014.06/1402085628_1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1916832"/>
            <a:ext cx="2160240" cy="1167977"/>
          </a:xfrm>
          <a:prstGeom prst="rect">
            <a:avLst/>
          </a:prstGeom>
          <a:noFill/>
        </p:spPr>
      </p:pic>
      <p:pic>
        <p:nvPicPr>
          <p:cNvPr id="2049" name="Рисунок 138" descr="http://tkalez.com/wp-content/uploads/2012/06/Ukrasheniya-drevnih-slavya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1268760"/>
            <a:ext cx="1368152" cy="1932339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99592" y="620688"/>
            <a:ext cx="74888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территории нашей страны изделия из стекла, бус и бисера были известны уже в </a:t>
            </a:r>
            <a:r>
              <a:rPr kumimoji="0" lang="en-US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VI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вв.до н.э. ими украшали свою одежду скифы и сарматы, а в начале нашей эры – древние </a:t>
            </a: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словяне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644008" y="3068960"/>
            <a:ext cx="284380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украшение  скифов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27584" y="3140968"/>
            <a:ext cx="7848872" cy="226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 XVII в. предпринимались попытки организовать с помощью иностранных мастеров бисерное производство в России. В подмосковном селе Измайлово в 1668-1669 гг. началось строительство стекольного завода. По окончании строительства в 1670 г. в Москву прибыли венецианские мастера. Но наладить постоянное производство не удалось. Только Ломоносову удалось организовать бисерное производство в России. Великий ученый просил разрешения на постройку фабрики, приводя данные о сотнях пудов бисера и </a:t>
            </a:r>
            <a:r>
              <a:rPr lang="ru-RU" sz="1400" dirty="0"/>
              <a:t>стекляруса, привозимых в страну через Санкт-Петербургский порт.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3068960"/>
            <a:ext cx="1531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украшение древних </a:t>
            </a:r>
          </a:p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славян</a:t>
            </a:r>
            <a:endParaRPr lang="ru-RU" sz="1200" dirty="0"/>
          </a:p>
        </p:txBody>
      </p:sp>
      <p:pic>
        <p:nvPicPr>
          <p:cNvPr id="2056" name="Picture 8" descr="https://arhivurokov.ru/multiurok/html/2017/05/22/s_592297321087a/img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5210131"/>
            <a:ext cx="1728192" cy="1210835"/>
          </a:xfrm>
          <a:prstGeom prst="rect">
            <a:avLst/>
          </a:prstGeom>
          <a:noFill/>
        </p:spPr>
      </p:pic>
      <p:pic>
        <p:nvPicPr>
          <p:cNvPr id="2055" name="Picture 7" descr="https://arhivurokov.ru/multiurok/html/2017/05/22/s_592297321087a/img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1920" y="5229200"/>
            <a:ext cx="1733478" cy="1191766"/>
          </a:xfrm>
          <a:prstGeom prst="rect">
            <a:avLst/>
          </a:prstGeom>
          <a:noFill/>
        </p:spPr>
      </p:pic>
      <p:pic>
        <p:nvPicPr>
          <p:cNvPr id="2054" name="Рисунок 16" descr="https://arhivurokov.ru/multiurok/html/2017/05/22/s_592297321087a/img1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40610" y="4984726"/>
            <a:ext cx="1699741" cy="1468610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. Часть 1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Рисунок 16" descr="bis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4437112"/>
            <a:ext cx="2351795" cy="1663055"/>
          </a:xfrm>
          <a:prstGeom prst="rect">
            <a:avLst/>
          </a:prstGeom>
          <a:noFill/>
        </p:spPr>
      </p:pic>
      <p:pic>
        <p:nvPicPr>
          <p:cNvPr id="1027" name="Рисунок 21" descr="Картинка 34 из 4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196752"/>
            <a:ext cx="3168352" cy="2977487"/>
          </a:xfrm>
          <a:prstGeom prst="rect">
            <a:avLst/>
          </a:prstGeom>
          <a:noFill/>
        </p:spPr>
      </p:pic>
      <p:pic>
        <p:nvPicPr>
          <p:cNvPr id="1026" name="Рисунок 22" descr="ПРАЗДНИЧНЫЙ ЖЕНСКИЙ КОСТЮМ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412776"/>
            <a:ext cx="2520280" cy="4146265"/>
          </a:xfrm>
          <a:prstGeom prst="rect">
            <a:avLst/>
          </a:prstGeom>
          <a:noFill/>
        </p:spPr>
      </p:pic>
      <p:pic>
        <p:nvPicPr>
          <p:cNvPr id="1025" name="Рисунок 119" descr="В 18 веке бисерное искусство становится очень популярным и в России . Бисеро...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88224" y="4437112"/>
            <a:ext cx="1302599" cy="1663824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99592" y="646530"/>
            <a:ext cx="730830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18 веке бисерное искусство становится очень популярным и в России . Бисером расшивают одежду, головные уборы, обувь, делают украшения.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400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991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9</cp:revision>
  <dcterms:created xsi:type="dcterms:W3CDTF">2017-11-19T12:09:25Z</dcterms:created>
  <dcterms:modified xsi:type="dcterms:W3CDTF">2020-04-10T23:19:33Z</dcterms:modified>
</cp:coreProperties>
</file>