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51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8" d="100"/>
          <a:sy n="78" d="100"/>
        </p:scale>
        <p:origin x="-67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3101C-1C1A-495D-8CA0-BC9D9667CC8D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05A5-218E-4BFD-B851-8C1981B95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3101C-1C1A-495D-8CA0-BC9D9667CC8D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05A5-218E-4BFD-B851-8C1981B95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3101C-1C1A-495D-8CA0-BC9D9667CC8D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05A5-218E-4BFD-B851-8C1981B95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3101C-1C1A-495D-8CA0-BC9D9667CC8D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05A5-218E-4BFD-B851-8C1981B95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3101C-1C1A-495D-8CA0-BC9D9667CC8D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05A5-218E-4BFD-B851-8C1981B95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3101C-1C1A-495D-8CA0-BC9D9667CC8D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05A5-218E-4BFD-B851-8C1981B95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3101C-1C1A-495D-8CA0-BC9D9667CC8D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05A5-218E-4BFD-B851-8C1981B95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3101C-1C1A-495D-8CA0-BC9D9667CC8D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05A5-218E-4BFD-B851-8C1981B95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3101C-1C1A-495D-8CA0-BC9D9667CC8D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05A5-218E-4BFD-B851-8C1981B95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3101C-1C1A-495D-8CA0-BC9D9667CC8D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05A5-218E-4BFD-B851-8C1981B95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3101C-1C1A-495D-8CA0-BC9D9667CC8D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D05A5-218E-4BFD-B851-8C1981B95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3101C-1C1A-495D-8CA0-BC9D9667CC8D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D05A5-218E-4BFD-B851-8C1981B95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https://ds04.infourok.ru/uploads/ex/0dbf/00166866-c4ea6f6f/640/img17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uvera.ru/articles/iz_istorii_russkogo_sarafana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" TargetMode="External"/><Relationship Id="rId5" Type="http://schemas.openxmlformats.org/officeDocument/2006/relationships/hyperlink" Target="http://www.slavlibrari.ru/" TargetMode="External"/><Relationship Id="rId4" Type="http://schemas.openxmlformats.org/officeDocument/2006/relationships/hyperlink" Target="https://ivanka.club/blogs/ivanka-sarafan-kosovorotka/istoriya-russkogo-sarafan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https://kalendar2019.ru/wp-content/uploads/2016/06/Russian-Dance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vanka.club/collection/kosovorotka_russkaya_rubaha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nplus.com/files/resources/original/56701ad80a23e151a5e8dbea.png"/>
          <p:cNvPicPr>
            <a:picLocks noChangeAspect="1" noChangeArrowheads="1"/>
          </p:cNvPicPr>
          <p:nvPr/>
        </p:nvPicPr>
        <p:blipFill>
          <a:blip r:embed="rId2" cstate="print"/>
          <a:srcRect l="16937" t="10421" r="14734" b="11585"/>
          <a:stretch>
            <a:fillRect/>
          </a:stretch>
        </p:blipFill>
        <p:spPr bwMode="auto">
          <a:xfrm rot="5400000">
            <a:off x="1143000" y="-1143000"/>
            <a:ext cx="6858001" cy="9144001"/>
          </a:xfrm>
          <a:prstGeom prst="rect">
            <a:avLst/>
          </a:prstGeom>
          <a:solidFill>
            <a:srgbClr val="CCFFCC"/>
          </a:solidFill>
        </p:spPr>
      </p:pic>
      <p:sp>
        <p:nvSpPr>
          <p:cNvPr id="3" name="Прямоугольник 2"/>
          <p:cNvSpPr/>
          <p:nvPr/>
        </p:nvSpPr>
        <p:spPr>
          <a:xfrm>
            <a:off x="1331640" y="764704"/>
            <a:ext cx="73757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ОБРАЗОВАТЕЛЬНОЕ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УЧРЕЖДЕНИЕ ДОПОЛНИТЕЛЬНОГО ОБРАЗОВАНИЯ ЦЕНТР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ТВОРЧЕСТВА И ОБРАЗОВАНИЯ ФРУНЗЕНСКОГО РАЙОНА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5157192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Автор: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Большухина Любовь Васильевна,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педагог дополнительного образования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91680" y="1916832"/>
            <a:ext cx="57459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375517"/>
                </a:solidFill>
                <a:latin typeface="Times New Roman" pitchFamily="18" charset="0"/>
                <a:cs typeface="Times New Roman" pitchFamily="18" charset="0"/>
              </a:rPr>
              <a:t> ИСТОРИЯ РУССКОЙ </a:t>
            </a:r>
          </a:p>
          <a:p>
            <a:r>
              <a:rPr lang="ru-RU" sz="4000" b="1" dirty="0" smtClean="0">
                <a:solidFill>
                  <a:srgbClr val="375517"/>
                </a:solidFill>
                <a:latin typeface="Times New Roman" pitchFamily="18" charset="0"/>
                <a:cs typeface="Times New Roman" pitchFamily="18" charset="0"/>
              </a:rPr>
              <a:t>НАРОДНОЙ ОДЕЖДЫ</a:t>
            </a:r>
            <a:endParaRPr lang="ru-RU" sz="4000" b="1" dirty="0">
              <a:solidFill>
                <a:srgbClr val="37551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8" descr="https://static-eu.insales.ru/files/1/6052/1423268/original/%D0%BA%D0%BE%D1%81%D0%B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7" y="3212976"/>
            <a:ext cx="2043821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nplus.com/files/resources/original/56701ad80a23e151a5e8dbea.png"/>
          <p:cNvPicPr>
            <a:picLocks noChangeAspect="1" noChangeArrowheads="1"/>
          </p:cNvPicPr>
          <p:nvPr/>
        </p:nvPicPr>
        <p:blipFill>
          <a:blip r:embed="rId2" cstate="print"/>
          <a:srcRect l="16937" t="10421" r="14734" b="11585"/>
          <a:stretch>
            <a:fillRect/>
          </a:stretch>
        </p:blipFill>
        <p:spPr bwMode="auto">
          <a:xfrm rot="5400000">
            <a:off x="1143000" y="-1143000"/>
            <a:ext cx="6858001" cy="9144001"/>
          </a:xfrm>
          <a:prstGeom prst="rect">
            <a:avLst/>
          </a:prstGeom>
          <a:solidFill>
            <a:srgbClr val="CCFFCC"/>
          </a:solidFill>
        </p:spPr>
      </p:pic>
      <p:pic>
        <p:nvPicPr>
          <p:cNvPr id="26626" name="Рисунок 12" descr="http://mypresentation.ru/documents_2/a2a09e74f75f0e8e28e58215d346633d/img4.jpg"/>
          <p:cNvPicPr>
            <a:picLocks noChangeAspect="1" noChangeArrowheads="1"/>
          </p:cNvPicPr>
          <p:nvPr/>
        </p:nvPicPr>
        <p:blipFill>
          <a:blip r:embed="rId3" cstate="print"/>
          <a:srcRect l="5081" t="30093" r="73186" b="39401"/>
          <a:stretch>
            <a:fillRect/>
          </a:stretch>
        </p:blipFill>
        <p:spPr bwMode="auto">
          <a:xfrm>
            <a:off x="6084168" y="2204864"/>
            <a:ext cx="2232248" cy="1843597"/>
          </a:xfrm>
          <a:prstGeom prst="rect">
            <a:avLst/>
          </a:prstGeom>
          <a:noFill/>
        </p:spPr>
      </p:pic>
      <p:pic>
        <p:nvPicPr>
          <p:cNvPr id="26625" name="Рисунок 14" descr="http://mypresentation.ru/documents_2/a2a09e74f75f0e8e28e58215d346633d/img4.jpg"/>
          <p:cNvPicPr>
            <a:picLocks noChangeAspect="1" noChangeArrowheads="1"/>
          </p:cNvPicPr>
          <p:nvPr/>
        </p:nvPicPr>
        <p:blipFill>
          <a:blip r:embed="rId3" cstate="print"/>
          <a:srcRect l="5081" t="64996" r="73186" b="5647"/>
          <a:stretch>
            <a:fillRect/>
          </a:stretch>
        </p:blipFill>
        <p:spPr bwMode="auto">
          <a:xfrm>
            <a:off x="4499992" y="4149080"/>
            <a:ext cx="2304256" cy="1768369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611560" y="677308"/>
            <a:ext cx="82444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2714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0963" algn="l"/>
                <a:tab pos="4230688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Символика в русской одежде</a:t>
            </a:r>
          </a:p>
          <a:p>
            <a:pPr marL="271463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1463" algn="l"/>
                <a:tab pos="4230688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Одежда изолирует человека от внешней среды. А всякий вид защиты, по верованиям предков,   </a:t>
            </a:r>
          </a:p>
          <a:p>
            <a:pPr marL="271463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0963" algn="l"/>
                <a:tab pos="42306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можно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было сохранить, упрочить с помощью магических действий, часто зашифрованных в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271463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0963" algn="l"/>
                <a:tab pos="42306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рисунках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орнамента. Из поколения в поколение передавались рисунки вышивки или ткачества, украшавшие народную одежду. Они отнюдь не были случайными. Это была первая система кода, изобретённая людьми, имевшая для них магический смысл.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509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0963" algn="l"/>
                <a:tab pos="4230688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3981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0963" algn="l"/>
                <a:tab pos="4230688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1" descr="https://static-eu.insales.ru/files/1/6082/1423298/original/%D0%B2%D0%B4%D0%BE%D1%85%D0%BD%D0%BE%D0%B2%D0%B5%D0%BD%D0%B8%D0%B53.jpg"/>
          <p:cNvPicPr>
            <a:picLocks noChangeAspect="1" noChangeArrowheads="1"/>
          </p:cNvPicPr>
          <p:nvPr/>
        </p:nvPicPr>
        <p:blipFill>
          <a:blip r:embed="rId4" cstate="print"/>
          <a:srcRect r="50209"/>
          <a:stretch>
            <a:fillRect/>
          </a:stretch>
        </p:blipFill>
        <p:spPr bwMode="auto">
          <a:xfrm>
            <a:off x="1403648" y="2420888"/>
            <a:ext cx="2439271" cy="3902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nplus.com/files/resources/original/56701ad80a23e151a5e8dbea.png"/>
          <p:cNvPicPr>
            <a:picLocks noChangeAspect="1" noChangeArrowheads="1"/>
          </p:cNvPicPr>
          <p:nvPr/>
        </p:nvPicPr>
        <p:blipFill>
          <a:blip r:embed="rId2" cstate="print"/>
          <a:srcRect l="16937" t="10421" r="14734" b="11585"/>
          <a:stretch>
            <a:fillRect/>
          </a:stretch>
        </p:blipFill>
        <p:spPr bwMode="auto">
          <a:xfrm rot="5400000">
            <a:off x="1143000" y="-1143000"/>
            <a:ext cx="6858001" cy="9144001"/>
          </a:xfrm>
          <a:prstGeom prst="rect">
            <a:avLst/>
          </a:prstGeom>
          <a:solidFill>
            <a:srgbClr val="CCFFCC"/>
          </a:solidFill>
        </p:spPr>
      </p:pic>
      <p:pic>
        <p:nvPicPr>
          <p:cNvPr id="25602" name="Рисунок 1" descr="https://static-eu.insales.ru/files/1/6082/1423298/original/%D0%B2%D0%B4%D0%BE%D1%85%D0%BD%D0%BE%D0%B2%D0%B5%D0%BD%D0%B8%D0%B53.jpg"/>
          <p:cNvPicPr>
            <a:picLocks noChangeAspect="1" noChangeArrowheads="1"/>
          </p:cNvPicPr>
          <p:nvPr/>
        </p:nvPicPr>
        <p:blipFill>
          <a:blip r:embed="rId3" cstate="print"/>
          <a:srcRect r="52040"/>
          <a:stretch>
            <a:fillRect/>
          </a:stretch>
        </p:blipFill>
        <p:spPr bwMode="auto">
          <a:xfrm>
            <a:off x="1525294" y="2139264"/>
            <a:ext cx="2398634" cy="3800913"/>
          </a:xfrm>
          <a:prstGeom prst="rect">
            <a:avLst/>
          </a:prstGeom>
          <a:noFill/>
        </p:spPr>
      </p:pic>
      <p:pic>
        <p:nvPicPr>
          <p:cNvPr id="25601" name="Picture 1" descr="https://static-eu.insales.ru/files/1/6082/1423298/original/%D0%B2%D0%B4%D0%BE%D1%85%D0%BD%D0%BE%D0%B2%D0%B5%D0%BD%D0%B8%D0%B53.jpg"/>
          <p:cNvPicPr>
            <a:picLocks noChangeAspect="1" noChangeArrowheads="1"/>
          </p:cNvPicPr>
          <p:nvPr/>
        </p:nvPicPr>
        <p:blipFill>
          <a:blip r:embed="rId3" cstate="print"/>
          <a:srcRect l="47603"/>
          <a:stretch>
            <a:fillRect/>
          </a:stretch>
        </p:blipFill>
        <p:spPr bwMode="auto">
          <a:xfrm>
            <a:off x="4932040" y="2132856"/>
            <a:ext cx="2525893" cy="3807321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683568" y="836712"/>
            <a:ext cx="802838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Орнамент сложный по рисунку, богатый сочными красками украшал народную одежду. Спокойная красота геометрических - знак солнца с его сложными загнутыми концами, и знак поля в виде ромбов с точкой посередине, и знак человека. Существовали и другие узоры, в которых чередовались более простые изображения людей, животных, птиц, но все они ведут своё начало от древней славянской мифологии.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3400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6343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0963" algn="l"/>
                <a:tab pos="4230688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nplus.com/files/resources/original/56701ad80a23e151a5e8dbea.png"/>
          <p:cNvPicPr>
            <a:picLocks noChangeAspect="1" noChangeArrowheads="1"/>
          </p:cNvPicPr>
          <p:nvPr/>
        </p:nvPicPr>
        <p:blipFill>
          <a:blip r:embed="rId2" cstate="print"/>
          <a:srcRect l="16937" t="10421" r="14734" b="11585"/>
          <a:stretch>
            <a:fillRect/>
          </a:stretch>
        </p:blipFill>
        <p:spPr bwMode="auto">
          <a:xfrm rot="5400000">
            <a:off x="1143000" y="-1143000"/>
            <a:ext cx="6858001" cy="9144001"/>
          </a:xfrm>
          <a:prstGeom prst="rect">
            <a:avLst/>
          </a:prstGeom>
          <a:solidFill>
            <a:srgbClr val="CCFFCC"/>
          </a:solidFill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755576" y="836712"/>
            <a:ext cx="8388424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0963" algn="l"/>
                <a:tab pos="42306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Стройность и лаконизм русских сарафанных форм, их конструктивные особенности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0963" algn="l"/>
                <a:tab pos="42306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легли в основу моделирования  одежды нашего времени.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3509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0963" algn="l"/>
                <a:tab pos="4230688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3" name="Picture 1" descr="https://ds04.infourok.ru/uploads/ex/0dbf/00166866-c4ea6f6f/640/img17.jpg"/>
          <p:cNvPicPr>
            <a:picLocks noChangeAspect="1" noChangeArrowheads="1"/>
          </p:cNvPicPr>
          <p:nvPr/>
        </p:nvPicPr>
        <p:blipFill>
          <a:blip r:embed="rId3" r:link="rId4" cstate="print"/>
          <a:srcRect l="60475" t="16190" r="9163" b="13278"/>
          <a:stretch>
            <a:fillRect/>
          </a:stretch>
        </p:blipFill>
        <p:spPr bwMode="auto">
          <a:xfrm>
            <a:off x="3059832" y="1412776"/>
            <a:ext cx="2952328" cy="4695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nplus.com/files/resources/original/56701ad80a23e151a5e8dbea.png"/>
          <p:cNvPicPr>
            <a:picLocks noChangeAspect="1" noChangeArrowheads="1"/>
          </p:cNvPicPr>
          <p:nvPr/>
        </p:nvPicPr>
        <p:blipFill>
          <a:blip r:embed="rId2" cstate="print"/>
          <a:srcRect l="16937" t="10421" r="14734" b="11585"/>
          <a:stretch>
            <a:fillRect/>
          </a:stretch>
        </p:blipFill>
        <p:spPr bwMode="auto">
          <a:xfrm rot="5400000">
            <a:off x="1143000" y="-1143000"/>
            <a:ext cx="6858001" cy="9144001"/>
          </a:xfrm>
          <a:prstGeom prst="rect">
            <a:avLst/>
          </a:prstGeom>
          <a:solidFill>
            <a:srgbClr val="CCFFCC"/>
          </a:solidFill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403648" y="1556792"/>
            <a:ext cx="612068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Интернет-источники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https://infourok.ru/iz-istorii-russkogo-sarafana-1700862.html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rgbClr val="37551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http://ruvera.ru/articles/iz_istorii_russkogo_sarafana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rgbClr val="37551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rgbClr val="375517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rgbClr val="37551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https://ivanka.club/blogs/ivanka-sarafan-kosovorotka/istoriya-russkogo-sarafana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rgbClr val="37551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rgbClr val="375517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strike="noStrike" cap="none" normalizeH="0" baseline="0" dirty="0" smtClean="0">
                <a:ln>
                  <a:noFill/>
                </a:ln>
                <a:solidFill>
                  <a:srgbClr val="37551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www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rgbClr val="37551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.</a:t>
            </a:r>
            <a:r>
              <a:rPr kumimoji="0" lang="en-US" sz="1400" b="0" i="0" strike="noStrike" cap="none" normalizeH="0" baseline="0" dirty="0" err="1" smtClean="0">
                <a:ln>
                  <a:noFill/>
                </a:ln>
                <a:solidFill>
                  <a:srgbClr val="37551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slavlibrari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rgbClr val="37551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.</a:t>
            </a:r>
            <a:r>
              <a:rPr kumimoji="0" lang="en-US" sz="1400" b="0" i="0" strike="noStrike" cap="none" normalizeH="0" baseline="0" dirty="0" err="1" smtClean="0">
                <a:ln>
                  <a:noFill/>
                </a:ln>
                <a:solidFill>
                  <a:srgbClr val="37551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ru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rgbClr val="375517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strike="noStrike" cap="none" normalizeH="0" baseline="0" dirty="0" smtClean="0">
                <a:ln>
                  <a:noFill/>
                </a:ln>
                <a:solidFill>
                  <a:srgbClr val="37551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http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rgbClr val="37551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://</a:t>
            </a:r>
            <a:r>
              <a:rPr kumimoji="0" lang="en-US" sz="1400" b="0" i="0" strike="noStrike" cap="none" normalizeH="0" baseline="0" dirty="0" err="1" smtClean="0">
                <a:ln>
                  <a:noFill/>
                </a:ln>
                <a:solidFill>
                  <a:srgbClr val="37551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ru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rgbClr val="37551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.</a:t>
            </a:r>
            <a:r>
              <a:rPr kumimoji="0" lang="en-US" sz="1400" b="0" i="0" strike="noStrike" cap="none" normalizeH="0" baseline="0" dirty="0" err="1" smtClean="0">
                <a:ln>
                  <a:noFill/>
                </a:ln>
                <a:solidFill>
                  <a:srgbClr val="37551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wikipedia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rgbClr val="37551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.</a:t>
            </a:r>
            <a:r>
              <a:rPr kumimoji="0" lang="en-US" sz="1400" b="0" i="0" strike="noStrike" cap="none" normalizeH="0" baseline="0" dirty="0" smtClean="0">
                <a:ln>
                  <a:noFill/>
                </a:ln>
                <a:solidFill>
                  <a:srgbClr val="37551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org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rgbClr val="37551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/</a:t>
            </a:r>
            <a:r>
              <a:rPr kumimoji="0" lang="en-US" sz="1400" b="0" i="0" strike="noStrike" cap="none" normalizeH="0" baseline="0" dirty="0" smtClean="0">
                <a:ln>
                  <a:noFill/>
                </a:ln>
                <a:solidFill>
                  <a:srgbClr val="375517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wiki</a:t>
            </a:r>
            <a:endParaRPr kumimoji="0" lang="en-US" sz="1400" b="0" i="0" strike="noStrike" cap="none" normalizeH="0" baseline="0" dirty="0" smtClean="0">
              <a:ln>
                <a:noFill/>
              </a:ln>
              <a:solidFill>
                <a:srgbClr val="375517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nplus.com/files/resources/original/56701ad80a23e151a5e8dbea.png"/>
          <p:cNvPicPr>
            <a:picLocks noChangeAspect="1" noChangeArrowheads="1"/>
          </p:cNvPicPr>
          <p:nvPr/>
        </p:nvPicPr>
        <p:blipFill>
          <a:blip r:embed="rId2" cstate="print"/>
          <a:srcRect l="16937" t="10421" r="14734" b="11585"/>
          <a:stretch>
            <a:fillRect/>
          </a:stretch>
        </p:blipFill>
        <p:spPr bwMode="auto">
          <a:xfrm rot="5400000">
            <a:off x="1143000" y="-1143000"/>
            <a:ext cx="6858001" cy="9144001"/>
          </a:xfrm>
          <a:prstGeom prst="rect">
            <a:avLst/>
          </a:prstGeom>
          <a:solidFill>
            <a:srgbClr val="CCFFCC"/>
          </a:solidFill>
        </p:spPr>
      </p:pic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403648" y="836712"/>
            <a:ext cx="7740352" cy="253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01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«Сарафан мой, сарафан»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9001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indent="2590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Домотканый и древний, еще в сундуках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2590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Сохранил вековые мой край сарафан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2590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Что за чудная дробь у тебя в каблуках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2590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Что за песни в душе твоей Анна?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2590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Здесь, у тихой сосны, где берез хоровод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2590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Заливные луга и медовые травы,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2590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Задушевная русская песня живет,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2590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И она тебя славит по праву.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0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1" name="Picture 1" descr="https://kalendar2019.ru/wp-content/uploads/2016/06/Russian-Dance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1187624" y="2780928"/>
            <a:ext cx="4968553" cy="3306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2371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nplus.com/files/resources/original/56701ad80a23e151a5e8dbea.png"/>
          <p:cNvPicPr>
            <a:picLocks noChangeAspect="1" noChangeArrowheads="1"/>
          </p:cNvPicPr>
          <p:nvPr/>
        </p:nvPicPr>
        <p:blipFill>
          <a:blip r:embed="rId2" cstate="print"/>
          <a:srcRect l="16937" t="10421" r="14734" b="11585"/>
          <a:stretch>
            <a:fillRect/>
          </a:stretch>
        </p:blipFill>
        <p:spPr bwMode="auto">
          <a:xfrm rot="5400000">
            <a:off x="1143000" y="-1143000"/>
            <a:ext cx="6858001" cy="9144001"/>
          </a:xfrm>
          <a:prstGeom prst="rect">
            <a:avLst/>
          </a:prstGeom>
          <a:solidFill>
            <a:srgbClr val="CCFFCC"/>
          </a:solidFill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3" name="Рисунок 15"/>
          <p:cNvPicPr>
            <a:picLocks noChangeAspect="1" noChangeArrowheads="1"/>
          </p:cNvPicPr>
          <p:nvPr/>
        </p:nvPicPr>
        <p:blipFill>
          <a:blip r:embed="rId3" cstate="print"/>
          <a:srcRect l="8205" t="8034" r="50211" b="51147"/>
          <a:stretch>
            <a:fillRect/>
          </a:stretch>
        </p:blipFill>
        <p:spPr bwMode="auto">
          <a:xfrm>
            <a:off x="2555776" y="1484784"/>
            <a:ext cx="3888432" cy="3067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979712" y="836712"/>
            <a:ext cx="6804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Русский народный костюм, русская народная одежда являясь объектом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материальной культуры, является и богатейшим творческим источником.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539552" y="4617423"/>
            <a:ext cx="8136904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84138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Неуёмная тяга к красоте, живущая в душе человека, воплощает его мечту о прекрасном не только в большом искусстве, но и в предметах быта, и особенно в создании внешнего облика людей.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8413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Народный костюм являет собой синтез различных видов декоративного творчества: искусство вышивки, народного ткачества, кружевоплетения, вязания и другие виды прикладного искусства.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протяжении длительного периода, со времен Древней Руси до начала XVIII века, он не претерпевал резких перемен в своих основных формах, эволюционировал в рамках устойчивых традиций.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nplus.com/files/resources/original/56701ad80a23e151a5e8dbea.png"/>
          <p:cNvPicPr>
            <a:picLocks noChangeAspect="1" noChangeArrowheads="1"/>
          </p:cNvPicPr>
          <p:nvPr/>
        </p:nvPicPr>
        <p:blipFill>
          <a:blip r:embed="rId2" cstate="print"/>
          <a:srcRect l="16937" t="10421" r="14734" b="11585"/>
          <a:stretch>
            <a:fillRect/>
          </a:stretch>
        </p:blipFill>
        <p:spPr bwMode="auto">
          <a:xfrm rot="5400000">
            <a:off x="1143000" y="-1143000"/>
            <a:ext cx="6858001" cy="9144001"/>
          </a:xfrm>
          <a:prstGeom prst="rect">
            <a:avLst/>
          </a:prstGeom>
          <a:solidFill>
            <a:srgbClr val="CCFFCC"/>
          </a:solidFill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971600" y="1124744"/>
            <a:ext cx="770485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73038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каждой вещи, как и у каждого человека, есть своя собственная история, которая нередко бывает удивительно интересной и даже в чем-то неожиданной.</a:t>
            </a:r>
          </a:p>
          <a:p>
            <a:pPr indent="173038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Например: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история сарафана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Казалось бы, обычная летняя одежда для представительниц прекрасного пола, так нет же, история его насчитывает уже не одно  столетие. 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marR="0" lvl="0" indent="1338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2132856"/>
            <a:ext cx="727280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90488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«Первое упоминание о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русском сарафане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относится к 1376 году. 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 название - не русское, а персидское и обозначает "одетый с головы до ног" и впервые в русских источниках упоминается в ХIV веке. Персидское слово "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сарапай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 могло означать и "почётная одежда". Но какого вида одежда скрывалась за этими семью буквами, что было в ней такого, что определило её исключительную роль в русском национальном костюме – нам неизвестно.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Термин "сарафан" первоначально с IX по XVI век обозначал мужскую длинную распашную одежду. С XVI века этим термином стали определять женскую накладную одежду (надеваемую через голову) или распашную (со сквозной застежкой спереди) одежду. 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Самые древние виды русских сарафанов — глухие прямые 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косоклинные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сарафаны. Основной их признак – два прямых полотнища спереди (распашные или со швом) и одно цельное сзади, соединенные при помощи косых боковых клиньев, не доходящих до проймы. 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nplus.com/files/resources/original/56701ad80a23e151a5e8dbea.png"/>
          <p:cNvPicPr>
            <a:picLocks noChangeAspect="1" noChangeArrowheads="1"/>
          </p:cNvPicPr>
          <p:nvPr/>
        </p:nvPicPr>
        <p:blipFill>
          <a:blip r:embed="rId2" cstate="print"/>
          <a:srcRect l="16937" t="10421" r="14734" b="11585"/>
          <a:stretch>
            <a:fillRect/>
          </a:stretch>
        </p:blipFill>
        <p:spPr bwMode="auto">
          <a:xfrm rot="5400000">
            <a:off x="1143000" y="-1143000"/>
            <a:ext cx="6858001" cy="9144001"/>
          </a:xfrm>
          <a:prstGeom prst="rect">
            <a:avLst/>
          </a:prstGeom>
          <a:solidFill>
            <a:srgbClr val="CCFFCC"/>
          </a:solidFill>
        </p:spPr>
      </p:pic>
      <p:pic>
        <p:nvPicPr>
          <p:cNvPr id="5122" name="Рисунок 3" descr="https://static-eu.insales.ru/files/1/6055/1423271/original/%D0%BA%D0%BE%D1%81%D0%BE%D0%BA%D0%B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844824"/>
            <a:ext cx="2943164" cy="4464496"/>
          </a:xfrm>
          <a:prstGeom prst="rect">
            <a:avLst/>
          </a:prstGeom>
          <a:noFill/>
        </p:spPr>
      </p:pic>
      <p:pic>
        <p:nvPicPr>
          <p:cNvPr id="5121" name="Рисунок 4" descr="https://static-eu.insales.ru/files/1/6052/1423268/original/%D0%BA%D0%BE%D1%81%D0%B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340768"/>
            <a:ext cx="2920073" cy="4464496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203848" y="821323"/>
            <a:ext cx="2664296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Косоклинный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сарафан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2609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nplus.com/files/resources/original/56701ad80a23e151a5e8dbea.png"/>
          <p:cNvPicPr>
            <a:picLocks noChangeAspect="1" noChangeArrowheads="1"/>
          </p:cNvPicPr>
          <p:nvPr/>
        </p:nvPicPr>
        <p:blipFill>
          <a:blip r:embed="rId2" cstate="print"/>
          <a:srcRect l="16937" t="10421" r="14734" b="11585"/>
          <a:stretch>
            <a:fillRect/>
          </a:stretch>
        </p:blipFill>
        <p:spPr bwMode="auto">
          <a:xfrm rot="5400000">
            <a:off x="1142999" y="-1143000"/>
            <a:ext cx="6858001" cy="9144001"/>
          </a:xfrm>
          <a:prstGeom prst="rect">
            <a:avLst/>
          </a:prstGeom>
          <a:solidFill>
            <a:srgbClr val="CCFFCC"/>
          </a:solidFill>
        </p:spPr>
      </p:pic>
      <p:pic>
        <p:nvPicPr>
          <p:cNvPr id="4098" name="Рисунок 5" descr="https://static-eu.insales.ru/files/1/6056/1423272/original/%D0%BF%D1%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988840"/>
            <a:ext cx="2772938" cy="4096866"/>
          </a:xfrm>
          <a:prstGeom prst="rect">
            <a:avLst/>
          </a:prstGeom>
          <a:noFill/>
        </p:spPr>
      </p:pic>
      <p:pic>
        <p:nvPicPr>
          <p:cNvPr id="4097" name="Рисунок 6" descr="https://static-eu.insales.ru/files/1/6058/1423274/original/%D0%BF%D1%80%D1%8F%D0%B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7" y="1412776"/>
            <a:ext cx="2880320" cy="431289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491880" y="764704"/>
            <a:ext cx="219573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Прямой сарафан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2609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4762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nplus.com/files/resources/original/56701ad80a23e151a5e8dbea.png"/>
          <p:cNvPicPr>
            <a:picLocks noChangeAspect="1" noChangeArrowheads="1"/>
          </p:cNvPicPr>
          <p:nvPr/>
        </p:nvPicPr>
        <p:blipFill>
          <a:blip r:embed="rId2" cstate="print"/>
          <a:srcRect l="16937" t="10421" r="14734" b="11585"/>
          <a:stretch>
            <a:fillRect/>
          </a:stretch>
        </p:blipFill>
        <p:spPr bwMode="auto">
          <a:xfrm rot="5400000">
            <a:off x="1143000" y="-1143000"/>
            <a:ext cx="6858001" cy="9144001"/>
          </a:xfrm>
          <a:prstGeom prst="rect">
            <a:avLst/>
          </a:prstGeom>
          <a:solidFill>
            <a:srgbClr val="CCFFCC"/>
          </a:solidFill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115616" y="764704"/>
            <a:ext cx="7416824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Самые старинные из них по крою напоминают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туникообразные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рубахи: центральное полотнище перегнуто пополам, по бокам пришиты прямые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полотнища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или несколько косых клиньев. Шили их из домотканых льняных  и  шерстяных тканей белого, красного, черного и темно-синего цветов.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Рисунок 7" descr="https://static-eu.insales.ru/files/1/5252/1422468/original/%D1%82%D1%83%D0%BD%D0%B8%D0%BA%D0%B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844824"/>
            <a:ext cx="3055666" cy="4205833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2790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0963" algn="l"/>
                <a:tab pos="4230688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nplus.com/files/resources/original/56701ad80a23e151a5e8dbea.png"/>
          <p:cNvPicPr>
            <a:picLocks noChangeAspect="1" noChangeArrowheads="1"/>
          </p:cNvPicPr>
          <p:nvPr/>
        </p:nvPicPr>
        <p:blipFill>
          <a:blip r:embed="rId2" cstate="print"/>
          <a:srcRect l="16937" t="10421" r="14734" b="11585"/>
          <a:stretch>
            <a:fillRect/>
          </a:stretch>
        </p:blipFill>
        <p:spPr bwMode="auto">
          <a:xfrm rot="5400000">
            <a:off x="1143000" y="-1143000"/>
            <a:ext cx="6858001" cy="9144001"/>
          </a:xfrm>
          <a:prstGeom prst="rect">
            <a:avLst/>
          </a:prstGeom>
          <a:solidFill>
            <a:srgbClr val="CCFFCC"/>
          </a:solidFill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67544" y="584395"/>
            <a:ext cx="8352928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84138" marR="0" lvl="0" indent="40306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0688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Цвет в крестьянской одежде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Распределение основных цветовых пятен в костюме, эмоционально воздействует на людей. И именно женский костюм отличался многоцветностью, неповторимым своеобразием орнамента. Излюбленным цветом крестьянской одежды был белый цвет. Из белого холста преимущественно изготовляли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рубахи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мужские штаны, женские передники. Распространёнными цветами были: чёрный, буро - коричневый, жёлто - оранжевый, синий. Но самым любимым праздничным цветом одежды у русских был красный. Слово "красный" в древнерусском языке понималось как "прекрасный".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84138" marR="0" lvl="0" indent="40306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0688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06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Цвет в русском народном костюме </a:t>
            </a: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06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всегда был символичным: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0688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красный цвет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-жизнь, огонь, кровь;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0688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желтый цвет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 огонь;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0688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синий, черный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цвет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тьма, горе;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0688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белый цвет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свет, праздник;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0688" algn="l"/>
              </a:tabLst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голубой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серый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цвет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надежда.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0688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Рисунок 21"/>
          <p:cNvPicPr>
            <a:picLocks noChangeAspect="1" noChangeArrowheads="1"/>
          </p:cNvPicPr>
          <p:nvPr/>
        </p:nvPicPr>
        <p:blipFill>
          <a:blip r:embed="rId4" cstate="print"/>
          <a:srcRect l="15017" t="13527" r="60605" b="30719"/>
          <a:stretch>
            <a:fillRect/>
          </a:stretch>
        </p:blipFill>
        <p:spPr bwMode="auto">
          <a:xfrm>
            <a:off x="3923928" y="2708920"/>
            <a:ext cx="2088232" cy="3403045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3105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https://static-eu.insales.ru/files/1/6082/1423298/original/%D0%B2%D0%B4%D0%BE%D1%85%D0%BD%D0%BE%D0%B2%D0%B5%D0%BD%D0%B8%D0%B53.jpg"/>
          <p:cNvPicPr>
            <a:picLocks noChangeAspect="1" noChangeArrowheads="1"/>
          </p:cNvPicPr>
          <p:nvPr/>
        </p:nvPicPr>
        <p:blipFill>
          <a:blip r:embed="rId5" cstate="print"/>
          <a:srcRect l="47658"/>
          <a:stretch>
            <a:fillRect/>
          </a:stretch>
        </p:blipFill>
        <p:spPr bwMode="auto">
          <a:xfrm>
            <a:off x="6444208" y="2276872"/>
            <a:ext cx="2160239" cy="3515255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nplus.com/files/resources/original/56701ad80a23e151a5e8dbea.png"/>
          <p:cNvPicPr>
            <a:picLocks noChangeAspect="1" noChangeArrowheads="1"/>
          </p:cNvPicPr>
          <p:nvPr/>
        </p:nvPicPr>
        <p:blipFill>
          <a:blip r:embed="rId2" cstate="print"/>
          <a:srcRect l="16937" t="10421" r="14734" b="11585"/>
          <a:stretch>
            <a:fillRect/>
          </a:stretch>
        </p:blipFill>
        <p:spPr bwMode="auto">
          <a:xfrm rot="5400000">
            <a:off x="1143000" y="-1143001"/>
            <a:ext cx="6858001" cy="9144001"/>
          </a:xfrm>
          <a:prstGeom prst="rect">
            <a:avLst/>
          </a:prstGeom>
          <a:solidFill>
            <a:srgbClr val="CCFFCC"/>
          </a:solidFill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764704"/>
            <a:ext cx="813690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80975" fontAlgn="base">
              <a:spcBef>
                <a:spcPct val="0"/>
              </a:spcBef>
              <a:spcAft>
                <a:spcPct val="0"/>
              </a:spcAft>
              <a:tabLst>
                <a:tab pos="42306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Одежда 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Руси  была свободной, длиной и необычайно красивой. Поверх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рубахи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lvl="0" indent="180975" fontAlgn="base">
              <a:spcBef>
                <a:spcPct val="0"/>
              </a:spcBef>
              <a:spcAft>
                <a:spcPct val="0"/>
              </a:spcAft>
              <a:tabLst>
                <a:tab pos="42306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надевали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сарафан. Праздничный сарафан шили из дорогой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06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ткани, украшали спереди узорной полосой, тесьмой, серебряным кружевом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узорными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06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пуговицами. Попроще сарафаны украшали по подолу лентами разных цветов.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06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Известный с конца XIX века русский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романс "Ты не шей мне, матушка, красный сарафан…" 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068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имел когда-то буквальный смысл, так как свадебные сарафаны были, как правило, красного цвета.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Рисунок 21"/>
          <p:cNvPicPr>
            <a:picLocks noChangeAspect="1" noChangeArrowheads="1"/>
          </p:cNvPicPr>
          <p:nvPr/>
        </p:nvPicPr>
        <p:blipFill>
          <a:blip r:embed="rId3" cstate="print"/>
          <a:srcRect l="51028" t="33434" r="17384" b="4568"/>
          <a:stretch>
            <a:fillRect/>
          </a:stretch>
        </p:blipFill>
        <p:spPr bwMode="auto">
          <a:xfrm>
            <a:off x="3131840" y="2132856"/>
            <a:ext cx="2765941" cy="4052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495</Words>
  <Application>Microsoft Office PowerPoint</Application>
  <PresentationFormat>Экран (4:3)</PresentationFormat>
  <Paragraphs>70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</dc:creator>
  <cp:lastModifiedBy>Любовь</cp:lastModifiedBy>
  <cp:revision>9</cp:revision>
  <dcterms:created xsi:type="dcterms:W3CDTF">2018-10-08T20:16:57Z</dcterms:created>
  <dcterms:modified xsi:type="dcterms:W3CDTF">2018-10-10T10:36:30Z</dcterms:modified>
</cp:coreProperties>
</file>