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369" r:id="rId3"/>
    <p:sldId id="315" r:id="rId4"/>
    <p:sldId id="370" r:id="rId5"/>
    <p:sldId id="337" r:id="rId6"/>
    <p:sldId id="338" r:id="rId7"/>
    <p:sldId id="367" r:id="rId8"/>
    <p:sldId id="365" r:id="rId9"/>
    <p:sldId id="331" r:id="rId10"/>
    <p:sldId id="366" r:id="rId11"/>
    <p:sldId id="318" r:id="rId12"/>
    <p:sldId id="368" r:id="rId13"/>
    <p:sldId id="363" r:id="rId14"/>
    <p:sldId id="362" r:id="rId15"/>
    <p:sldId id="312" r:id="rId16"/>
    <p:sldId id="31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3300"/>
    <a:srgbClr val="006600"/>
    <a:srgbClr val="92D050"/>
    <a:srgbClr val="009900"/>
    <a:srgbClr val="0000FF"/>
    <a:srgbClr val="7ABC3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5D43-DABE-4B67-9F34-9A9EFED411B7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4102D-67C0-449B-A20C-F43B0366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4102D-67C0-449B-A20C-F43B0366258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4102D-67C0-449B-A20C-F43B0366258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770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13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95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87FD5-1208-43F1-9FF6-906D866EA1A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2F838-CC4C-4854-9F62-B1DB8951F4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56E1B-FCD3-433A-BE87-9C8E9CC5824C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FC550-21E6-4EAB-AA92-B7CD7A64BB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1447D-8618-4760-BE5D-A83DEB14D0A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29199-F07F-4A91-B5E9-29A061DB91E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B061D-FE6F-4241-8F56-51E9E06CF19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D59D7-E5D0-4493-A456-EA01CA821A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094-47C9-46B5-B4B4-E8877EDBAFD9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A650D-7D65-4802-AA4A-9F32E79A78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A83F-FC50-48AA-9AAD-0ECA047173F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C15F8-B7E6-4C87-922B-B0B48E4D17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7D96D-F7C8-43BF-A1F2-D7D12ECD804E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8B122-6A68-4554-BD8D-AAAAD72703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C58A8-8266-4418-A0C6-3D3D7A19F2F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D065A-AC04-4310-B02A-4C04241516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4155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EADE2-07BE-417C-AFD8-A64AE45557A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76CA9-3F8E-4317-8675-9493F8CC16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E9466-716F-4C21-ABF9-D03C21FFEA21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488C0-7A77-4233-AADD-78BE4E1690F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A2191-A964-43E1-902D-C794C112C3B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81971-5B09-467F-A9C2-22692E5000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042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944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0697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6168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70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02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887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37A7F-521E-413F-A967-55D6C08D5DAB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4590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D34E2A0-853B-4508-AAB2-C506D386371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11.04.2020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8CA914F-E95C-40CE-9B12-911828B65F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052736"/>
            <a:ext cx="8229600" cy="3456384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400" b="1" dirty="0" smtClean="0">
                <a:solidFill>
                  <a:srgbClr val="663300"/>
                </a:solidFill>
                <a:latin typeface="Segoe Print" pitchFamily="2" charset="0"/>
              </a:rPr>
              <a:t>Литературное чтение</a:t>
            </a:r>
            <a:br>
              <a:rPr lang="ru-RU" sz="2400" b="1" dirty="0" smtClean="0">
                <a:solidFill>
                  <a:srgbClr val="663300"/>
                </a:solidFill>
                <a:latin typeface="Segoe Print" pitchFamily="2" charset="0"/>
              </a:rPr>
            </a:br>
            <a:r>
              <a:rPr lang="ru-RU" sz="2400" b="1" dirty="0" smtClean="0">
                <a:solidFill>
                  <a:srgbClr val="663300"/>
                </a:solidFill>
                <a:latin typeface="Segoe Print" pitchFamily="2" charset="0"/>
              </a:rPr>
              <a:t>«Школа России</a:t>
            </a:r>
            <a:r>
              <a:rPr lang="ru-RU" sz="2400" b="1" smtClean="0">
                <a:solidFill>
                  <a:srgbClr val="663300"/>
                </a:solidFill>
                <a:latin typeface="Segoe Print" pitchFamily="2" charset="0"/>
              </a:rPr>
              <a:t>» 1класс </a:t>
            </a: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3200" b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Из старинных книг</a:t>
            </a:r>
            <a:br>
              <a:rPr lang="ru-RU" sz="3200" b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3200" b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К.Д.Ушинский «Гусь и журавль»</a:t>
            </a:r>
            <a:br>
              <a:rPr lang="ru-RU" sz="3200" b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3200" b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Л.Н.Толстой «Зайцы и лягушка»</a:t>
            </a:r>
            <a:r>
              <a:rPr lang="ru-RU" sz="5400" b="1" spc="50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5400" b="1" spc="50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5400" b="1" spc="50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5400" b="1" spc="50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54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      </a:t>
            </a:r>
            <a:r>
              <a:rPr lang="ru-RU" sz="1600" b="1" dirty="0" smtClean="0">
                <a:ln w="19050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  <a:t>Автор: </a:t>
            </a:r>
            <a:r>
              <a:rPr lang="ru-RU" sz="1600" b="1" dirty="0" err="1" smtClean="0">
                <a:ln w="19050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  <a:t>Личковаха</a:t>
            </a:r>
            <a:r>
              <a:rPr lang="ru-RU" sz="1600" b="1" dirty="0" smtClean="0">
                <a:ln w="19050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  <a:t> Светлана Владимировна</a:t>
            </a:r>
            <a:br>
              <a:rPr lang="ru-RU" sz="1600" b="1" dirty="0" smtClean="0">
                <a:ln w="19050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1600" b="1" dirty="0" smtClean="0">
                <a:ln w="19050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  <a:t>                                               учитель начальных классов</a:t>
            </a:r>
            <a:br>
              <a:rPr lang="ru-RU" sz="1600" b="1" dirty="0" smtClean="0">
                <a:ln w="19050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1600" b="1" dirty="0" smtClean="0">
                <a:ln w="19050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  <a:t>                                               МКОУ Козловская СОШ          </a:t>
            </a:r>
            <a:r>
              <a:rPr lang="ru-RU" sz="1600" b="1" dirty="0" smtClean="0">
                <a:ln w="19050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1600" b="1" dirty="0" smtClean="0">
                <a:ln w="19050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5400" b="1" dirty="0" smtClean="0">
                <a:ln w="19050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5400" b="1" dirty="0" smtClean="0">
                <a:ln w="19050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54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ru-RU" sz="54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54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ru-RU" sz="54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25000"/>
                  </a:schemeClr>
                </a:solidFill>
              </a:rPr>
            </a:br>
            <a:endParaRPr lang="ru-RU" sz="2800" b="1" i="1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://tr.stockfresh.com/thumbs/alexbannykh/4164502_%C3%A7ocuk-kartopu-k%C3%BC%C3%A7%C3%BCk-erkek-k%C4%B1z-b%C3%BCy%C3%BC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://tr.stockfresh.com/thumbs/alexbannykh/4164502_%C3%A7ocuk-kartopu-k%C3%BC%C3%A7%C3%BCk-erkek-k%C4%B1z-b%C3%BCy%C3%BCk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9" descr="http://tr.stockfresh.com/thumbs/taigi/2549265_kirli-beyaz-arka-plan-%C4%B1%C5%9F%C4%B1k-buz-k%C4%B1%C5%9F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1" descr="http://tr.stockfresh.com/thumbs/taigi/2549265_kirli-beyaz-arka-plan-%C4%B1%C5%9F%C4%B1k-buz-k%C4%B1%C5%9F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3" descr="http://tr.stockfresh.com/thumbs/taigi/2549265_kirli-beyaz-arka-plan-%C4%B1%C5%9F%C4%B1k-buz-k%C4%B1%C5%9F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91299" y="329028"/>
            <a:ext cx="7064755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006600"/>
                </a:solidFill>
                <a:latin typeface="Segoe Print" pitchFamily="2" charset="0"/>
              </a:rPr>
              <a:t>Знакомство со сказкой</a:t>
            </a:r>
          </a:p>
          <a:p>
            <a:pPr algn="ctr">
              <a:defRPr/>
            </a:pPr>
            <a:r>
              <a:rPr lang="ru-RU" sz="4400" b="1" dirty="0" smtClean="0">
                <a:solidFill>
                  <a:srgbClr val="006600"/>
                </a:solidFill>
                <a:latin typeface="Segoe Print" pitchFamily="2" charset="0"/>
              </a:rPr>
              <a:t> Л.Н.Толстого </a:t>
            </a:r>
          </a:p>
          <a:p>
            <a:pPr algn="ctr">
              <a:defRPr/>
            </a:pPr>
            <a:r>
              <a:rPr lang="ru-RU" sz="4400" b="1" dirty="0" smtClean="0">
                <a:solidFill>
                  <a:srgbClr val="006600"/>
                </a:solidFill>
                <a:latin typeface="Segoe Print" pitchFamily="2" charset="0"/>
              </a:rPr>
              <a:t>«Зайцы и лягушки»</a:t>
            </a:r>
          </a:p>
          <a:p>
            <a:pPr algn="ctr"/>
            <a:r>
              <a:rPr lang="ru-RU" sz="2800" b="1" dirty="0" err="1" smtClean="0">
                <a:latin typeface="Segoe Print" pitchFamily="2" charset="0"/>
              </a:rPr>
              <a:t>пла-кать-ся</a:t>
            </a:r>
            <a:r>
              <a:rPr lang="ru-RU" sz="2800" b="1" dirty="0" smtClean="0">
                <a:latin typeface="Segoe Print" pitchFamily="2" charset="0"/>
              </a:rPr>
              <a:t> – плакаться</a:t>
            </a:r>
          </a:p>
          <a:p>
            <a:pPr algn="ctr"/>
            <a:r>
              <a:rPr lang="ru-RU" sz="2800" b="1" dirty="0" smtClean="0">
                <a:latin typeface="Segoe Print" pitchFamily="2" charset="0"/>
              </a:rPr>
              <a:t> </a:t>
            </a:r>
            <a:r>
              <a:rPr lang="ru-RU" sz="2800" b="1" dirty="0" err="1" smtClean="0">
                <a:latin typeface="Segoe Print" pitchFamily="2" charset="0"/>
              </a:rPr>
              <a:t>по-ги-ба-ем</a:t>
            </a:r>
            <a:r>
              <a:rPr lang="ru-RU" sz="2800" b="1" dirty="0" smtClean="0">
                <a:latin typeface="Segoe Print" pitchFamily="2" charset="0"/>
              </a:rPr>
              <a:t> – погибаем</a:t>
            </a:r>
          </a:p>
          <a:p>
            <a:pPr algn="ctr"/>
            <a:r>
              <a:rPr lang="ru-RU" sz="2800" b="1" dirty="0" smtClean="0">
                <a:latin typeface="Segoe Print" pitchFamily="2" charset="0"/>
              </a:rPr>
              <a:t> </a:t>
            </a:r>
            <a:r>
              <a:rPr lang="ru-RU" sz="2800" b="1" dirty="0" err="1" smtClean="0">
                <a:latin typeface="Segoe Print" pitchFamily="2" charset="0"/>
              </a:rPr>
              <a:t>у-то-пим-ся</a:t>
            </a:r>
            <a:r>
              <a:rPr lang="ru-RU" sz="2800" b="1" dirty="0" smtClean="0">
                <a:latin typeface="Segoe Print" pitchFamily="2" charset="0"/>
              </a:rPr>
              <a:t> – утопимся</a:t>
            </a:r>
          </a:p>
          <a:p>
            <a:pPr algn="ctr"/>
            <a:r>
              <a:rPr lang="ru-RU" sz="2800" b="1" dirty="0" smtClean="0">
                <a:latin typeface="Segoe Print" pitchFamily="2" charset="0"/>
              </a:rPr>
              <a:t> </a:t>
            </a:r>
            <a:r>
              <a:rPr lang="ru-RU" sz="2800" b="1" dirty="0" err="1" smtClean="0">
                <a:latin typeface="Segoe Print" pitchFamily="2" charset="0"/>
              </a:rPr>
              <a:t>по-ска-ка-ли</a:t>
            </a:r>
            <a:r>
              <a:rPr lang="ru-RU" sz="2800" b="1" dirty="0" smtClean="0">
                <a:latin typeface="Segoe Print" pitchFamily="2" charset="0"/>
              </a:rPr>
              <a:t> – поскакали</a:t>
            </a:r>
          </a:p>
          <a:p>
            <a:pPr algn="ctr"/>
            <a:r>
              <a:rPr lang="ru-RU" sz="2800" b="1" dirty="0" smtClean="0">
                <a:latin typeface="Segoe Print" pitchFamily="2" charset="0"/>
              </a:rPr>
              <a:t> </a:t>
            </a:r>
            <a:r>
              <a:rPr lang="ru-RU" sz="2800" b="1" dirty="0" err="1" smtClean="0">
                <a:latin typeface="Segoe Print" pitchFamily="2" charset="0"/>
              </a:rPr>
              <a:t>ус-лы-ха-ли</a:t>
            </a:r>
            <a:r>
              <a:rPr lang="ru-RU" sz="2800" b="1" dirty="0" smtClean="0">
                <a:latin typeface="Segoe Print" pitchFamily="2" charset="0"/>
              </a:rPr>
              <a:t> – услыхали</a:t>
            </a:r>
          </a:p>
          <a:p>
            <a:pPr algn="ctr"/>
            <a:r>
              <a:rPr lang="ru-RU" sz="2800" b="1" dirty="0" smtClean="0">
                <a:latin typeface="Segoe Print" pitchFamily="2" charset="0"/>
              </a:rPr>
              <a:t> </a:t>
            </a:r>
            <a:r>
              <a:rPr lang="ru-RU" sz="2800" b="1" dirty="0" err="1" smtClean="0">
                <a:latin typeface="Segoe Print" pitchFamily="2" charset="0"/>
              </a:rPr>
              <a:t>за-бул-ты-ха-ли</a:t>
            </a:r>
            <a:r>
              <a:rPr lang="ru-RU" sz="2800" b="1" dirty="0" smtClean="0">
                <a:latin typeface="Segoe Print" pitchFamily="2" charset="0"/>
              </a:rPr>
              <a:t> – </a:t>
            </a:r>
            <a:r>
              <a:rPr lang="ru-RU" sz="2800" b="1" dirty="0" err="1" smtClean="0">
                <a:latin typeface="Segoe Print" pitchFamily="2" charset="0"/>
              </a:rPr>
              <a:t>забултыхали</a:t>
            </a:r>
            <a:endParaRPr lang="ru-RU" sz="2800" b="1" dirty="0" smtClean="0">
              <a:latin typeface="Segoe Print" pitchFamily="2" charset="0"/>
            </a:endParaRPr>
          </a:p>
          <a:p>
            <a:pPr algn="ctr"/>
            <a:r>
              <a:rPr lang="ru-RU" sz="2800" b="1" dirty="0" smtClean="0">
                <a:latin typeface="Segoe Print" pitchFamily="2" charset="0"/>
              </a:rPr>
              <a:t> </a:t>
            </a:r>
            <a:r>
              <a:rPr lang="ru-RU" sz="2800" b="1" dirty="0" err="1" smtClean="0">
                <a:latin typeface="Segoe Print" pitchFamily="2" charset="0"/>
              </a:rPr>
              <a:t>ля-гу-шах-чье</a:t>
            </a:r>
            <a:r>
              <a:rPr lang="ru-RU" sz="2800" b="1" dirty="0" smtClean="0">
                <a:latin typeface="Segoe Print" pitchFamily="2" charset="0"/>
              </a:rPr>
              <a:t> – лягушачье</a:t>
            </a:r>
          </a:p>
          <a:p>
            <a:pPr algn="ctr">
              <a:defRPr/>
            </a:pPr>
            <a:endParaRPr lang="ru-RU" sz="1600" dirty="0">
              <a:ln>
                <a:solidFill>
                  <a:srgbClr val="FFFF00"/>
                </a:solidFill>
              </a:ln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302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latin typeface="Segoe Print" pitchFamily="2" charset="0"/>
              </a:rPr>
              <a:t>Зайцы и лягушки</a:t>
            </a:r>
            <a:endParaRPr lang="ru-RU" b="1" dirty="0">
              <a:solidFill>
                <a:srgbClr val="006600"/>
              </a:solidFill>
              <a:latin typeface="Segoe Print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		</a:t>
            </a:r>
            <a:r>
              <a:rPr lang="ru-RU" b="1" dirty="0" smtClean="0">
                <a:latin typeface="Segoe Print" pitchFamily="2" charset="0"/>
              </a:rPr>
              <a:t>Сошлись раз зайцы и стали плакаться на свою жизнь: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  — И от людей, и от собак, и от орлов, и от прочих зверей погибаем. Уж лучше раз умереть, чем в страхе жить и мучиться. давайте утопимся!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 		И поскакали зайцы на озеро топиться. Лягушки услыхали зайцев и </a:t>
            </a:r>
            <a:r>
              <a:rPr lang="ru-RU" b="1" dirty="0" err="1" smtClean="0">
                <a:latin typeface="Segoe Print" pitchFamily="2" charset="0"/>
              </a:rPr>
              <a:t>забултыхались</a:t>
            </a:r>
            <a:r>
              <a:rPr lang="ru-RU" b="1" dirty="0" smtClean="0">
                <a:latin typeface="Segoe Print" pitchFamily="2" charset="0"/>
              </a:rPr>
              <a:t> в воду.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	Один заяц и говорит: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   — Стойте, ребята! Подождём топиться; вот лягушачье житьё, видно, ещё хуже нашего: они и нас боятся.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 Почему зайцы поскакали на озеро? Почему испугались лягушата?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-Что значит «лягушачье житьё»?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 Можно ли сказать, что в этом произведении речь идёт только о зайцах и лягушатах?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-Чему учит это произведение?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-Составь несколько вопросов по сказке.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latin typeface="Segoe Print" pitchFamily="2" charset="0"/>
              </a:rPr>
              <a:t>Итог урока</a:t>
            </a:r>
            <a:endParaRPr lang="ru-RU" b="1" dirty="0">
              <a:solidFill>
                <a:srgbClr val="006600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 Какие произведения из старинных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   книг прочитали?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 Какие уроки для жизни получили из этих произведений?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99741" l="0" r="100000">
                        <a14:foregroundMark x1="25389" y1="57772" x2="34579" y2="35492"/>
                        <a14:foregroundMark x1="30841" y1="58290" x2="38474" y2="49482"/>
                        <a14:foregroundMark x1="37383" y1="52332" x2="43614" y2="62953"/>
                        <a14:foregroundMark x1="64953" y1="55959" x2="71807" y2="37306"/>
                        <a14:foregroundMark x1="65265" y1="82124" x2="72430" y2="58808"/>
                        <a14:foregroundMark x1="60125" y1="51554" x2="67757" y2="32902"/>
                        <a14:foregroundMark x1="48442" y1="19171" x2="48442" y2="19171"/>
                        <a14:foregroundMark x1="50312" y1="16580" x2="50312" y2="16580"/>
                        <a14:foregroundMark x1="24922" y1="80829" x2="24922" y2="80829"/>
                        <a14:foregroundMark x1="2960" y1="94301" x2="15109" y2="84715"/>
                        <a14:foregroundMark x1="6542" y1="81088" x2="93769" y2="93005"/>
                        <a14:foregroundMark x1="9813" y1="95855" x2="36760" y2="95337"/>
                        <a14:foregroundMark x1="1402" y1="96632" x2="8723" y2="97927"/>
                        <a14:foregroundMark x1="45171" y1="64508" x2="45171" y2="64508"/>
                        <a14:foregroundMark x1="49377" y1="60622" x2="49377" y2="60622"/>
                        <a14:foregroundMark x1="46885" y1="69948" x2="46885" y2="69948"/>
                        <a14:foregroundMark x1="48910" y1="67876" x2="50779" y2="68394"/>
                        <a14:foregroundMark x1="86760" y1="83161" x2="96729" y2="81865"/>
                        <a14:foregroundMark x1="83645" y1="97150" x2="96885" y2="97150"/>
                        <a14:foregroundMark x1="96106" y1="80052" x2="99844" y2="80052"/>
                        <a14:foregroundMark x1="52025" y1="97150" x2="63084" y2="96373"/>
                        <a14:foregroundMark x1="35826" y1="96891" x2="51246" y2="96891"/>
                        <a14:foregroundMark x1="35514" y1="62953" x2="35514" y2="62953"/>
                        <a14:foregroundMark x1="56386" y1="66062" x2="56386" y2="66062"/>
                        <a14:backgroundMark x1="36760" y1="57254" x2="36760" y2="57254"/>
                        <a14:backgroundMark x1="35358" y1="58290" x2="35358" y2="58290"/>
                        <a14:backgroundMark x1="5763" y1="77202" x2="5763" y2="77202"/>
                        <a14:backgroundMark x1="61059" y1="56218" x2="61059" y2="56218"/>
                        <a14:backgroundMark x1="58411" y1="57254" x2="58411" y2="5725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51720" y="3645024"/>
            <a:ext cx="5040560" cy="2825979"/>
          </a:xfrm>
          <a:prstGeom prst="roundRect">
            <a:avLst>
              <a:gd name="adj" fmla="val 39153"/>
            </a:avLst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987824" y="476672"/>
            <a:ext cx="34099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Рефлексия.</a:t>
            </a:r>
            <a:endParaRPr lang="ru-RU" sz="4400" dirty="0">
              <a:ln>
                <a:solidFill>
                  <a:srgbClr val="FFFF00"/>
                </a:solidFill>
              </a:ln>
              <a:solidFill>
                <a:srgbClr val="0099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9109" y="1095630"/>
            <a:ext cx="869548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dirty="0" smtClean="0">
                <a:ln w="11430">
                  <a:solidFill>
                    <a:srgbClr val="0099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egoe Print" pitchFamily="2" charset="0"/>
              </a:rPr>
              <a:t>На сегодняшнем уроке я узнал…</a:t>
            </a:r>
            <a:endParaRPr lang="ru-RU" sz="3600" b="1" dirty="0">
              <a:ln w="11430">
                <a:solidFill>
                  <a:srgbClr val="009900"/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3" y="1753726"/>
            <a:ext cx="8545616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>
                  <a:solidFill>
                    <a:srgbClr val="0099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egoe Print" pitchFamily="2" charset="0"/>
              </a:rPr>
              <a:t>На этом уроке я похвалил бы себя за…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9109" y="2362805"/>
            <a:ext cx="8482431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>
                  <a:solidFill>
                    <a:srgbClr val="0099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egoe Print" pitchFamily="2" charset="0"/>
              </a:rPr>
              <a:t>После урока мне захотелось…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7543" y="2950821"/>
            <a:ext cx="861926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>
                  <a:solidFill>
                    <a:srgbClr val="0099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egoe Print" pitchFamily="2" charset="0"/>
              </a:rPr>
              <a:t>Сегодня я сумел…           </a:t>
            </a:r>
          </a:p>
        </p:txBody>
      </p:sp>
      <p:sp>
        <p:nvSpPr>
          <p:cNvPr id="12" name="Улыбающееся лицо 11"/>
          <p:cNvSpPr/>
          <p:nvPr/>
        </p:nvSpPr>
        <p:spPr bwMode="auto">
          <a:xfrm>
            <a:off x="4211960" y="3397607"/>
            <a:ext cx="1381094" cy="1296144"/>
          </a:xfrm>
          <a:prstGeom prst="smileyFace">
            <a:avLst>
              <a:gd name="adj" fmla="val 4653"/>
            </a:avLst>
          </a:prstGeom>
          <a:solidFill>
            <a:srgbClr val="23C90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sz="1600">
              <a:latin typeface="Arial" charset="0"/>
              <a:ea typeface="MS Gothic" charset="-128"/>
            </a:endParaRPr>
          </a:p>
        </p:txBody>
      </p:sp>
      <p:sp>
        <p:nvSpPr>
          <p:cNvPr id="20" name="Улыбающееся лицо 19"/>
          <p:cNvSpPr/>
          <p:nvPr/>
        </p:nvSpPr>
        <p:spPr bwMode="auto">
          <a:xfrm>
            <a:off x="5796136" y="2996952"/>
            <a:ext cx="1381094" cy="1296144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sz="1600">
              <a:latin typeface="Arial" charset="0"/>
              <a:ea typeface="MS Gothic" charset="-128"/>
            </a:endParaRPr>
          </a:p>
        </p:txBody>
      </p:sp>
      <p:sp>
        <p:nvSpPr>
          <p:cNvPr id="21" name="Улыбающееся лицо 20"/>
          <p:cNvSpPr/>
          <p:nvPr/>
        </p:nvSpPr>
        <p:spPr bwMode="auto">
          <a:xfrm>
            <a:off x="7253010" y="3397497"/>
            <a:ext cx="1381094" cy="1296144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sz="1600">
              <a:latin typeface="Arial" charset="0"/>
              <a:ea typeface="MS Gothic" charset="-128"/>
            </a:endParaRPr>
          </a:p>
        </p:txBody>
      </p:sp>
      <p:pic>
        <p:nvPicPr>
          <p:cNvPr id="22" name="Picture 2" descr="http://young.rzd.ru/dbmm/images/41/4080/1862278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282" y="3403826"/>
            <a:ext cx="4803083" cy="345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7367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50141" y="281989"/>
            <a:ext cx="6531749" cy="822420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/>
            <a:endParaRPr lang="ru-RU" sz="4800" dirty="0">
              <a:ln>
                <a:solidFill>
                  <a:schemeClr val="bg1"/>
                </a:solidFill>
              </a:ln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1" name="Picture 2" descr="http://img1.liveinternet.ru/images/attach/c/6/91/828/91828509_2418775_klipart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167" y1="43489" x2="21833" y2="49140"/>
                        <a14:foregroundMark x1="49667" y1="56020" x2="48333" y2="66093"/>
                        <a14:foregroundMark x1="76833" y1="32187" x2="77000" y2="40049"/>
                        <a14:foregroundMark x1="28833" y1="76904" x2="30333" y2="99509"/>
                        <a14:foregroundMark x1="64500" y1="87469" x2="73167" y2="90418"/>
                        <a14:foregroundMark x1="12167" y1="78378" x2="14500" y2="76904"/>
                        <a14:foregroundMark x1="18000" y1="75676" x2="18000" y2="756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2420888"/>
            <a:ext cx="6261822" cy="40567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9672" y="1052736"/>
            <a:ext cx="59426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Спасибо за работу!</a:t>
            </a:r>
            <a:endParaRPr lang="ru-RU" sz="4400" b="1" dirty="0">
              <a:ln>
                <a:solidFill>
                  <a:srgbClr val="FFFF00"/>
                </a:solidFill>
              </a:ln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464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50764" y="404664"/>
            <a:ext cx="75023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spc="50" dirty="0" smtClean="0">
                <a:ln w="11430"/>
                <a:solidFill>
                  <a:srgbClr val="006600"/>
                </a:solidFill>
                <a:latin typeface="Segoe Print" pitchFamily="2" charset="0"/>
              </a:rPr>
              <a:t>Дыхательная гимнастика</a:t>
            </a:r>
            <a:endParaRPr lang="ru-RU" sz="4000" b="1" spc="50" dirty="0">
              <a:ln w="11430"/>
              <a:solidFill>
                <a:srgbClr val="006600"/>
              </a:solidFill>
              <a:latin typeface="Segoe Print" pitchFamily="2" charset="0"/>
            </a:endParaRPr>
          </a:p>
        </p:txBody>
      </p:sp>
      <p:pic>
        <p:nvPicPr>
          <p:cNvPr id="5" name="Picture 3" descr="C:\Documents and Settings\Администратор\Рабочий стол\svecha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916832"/>
            <a:ext cx="30670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Администратор\Рабочий стол\71723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436096" y="1340768"/>
            <a:ext cx="2448272" cy="326436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51520" y="4581128"/>
            <a:ext cx="3826768" cy="26971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sz="4000" b="1" dirty="0" smtClean="0">
                <a:latin typeface="Segoe Print" pitchFamily="2" charset="0"/>
              </a:rPr>
              <a:t>свеча</a:t>
            </a:r>
            <a:endParaRPr lang="ru-RU" sz="4000" b="1" dirty="0">
              <a:latin typeface="Segoe Print" pitchFamily="2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932040" y="4653136"/>
            <a:ext cx="3610744" cy="2204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Segoe Print" pitchFamily="2" charset="0"/>
              </a:rPr>
              <a:t> гармошка</a:t>
            </a:r>
            <a:endParaRPr lang="ru-RU" sz="4000" b="1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834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latin typeface="Segoe Print" pitchFamily="2" charset="0"/>
              </a:rPr>
              <a:t>Речевая разминка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663300"/>
                </a:solidFill>
                <a:latin typeface="Segoe Print" pitchFamily="2" charset="0"/>
              </a:rPr>
              <a:t>Прочитать скороговорку медленно.</a:t>
            </a:r>
          </a:p>
          <a:p>
            <a:pPr algn="ctr">
              <a:buNone/>
            </a:pPr>
            <a:r>
              <a:rPr lang="ru-RU" b="1" i="1" dirty="0" smtClean="0">
                <a:latin typeface="Segoe Print" pitchFamily="2" charset="0"/>
              </a:rPr>
              <a:t>     </a:t>
            </a:r>
            <a:r>
              <a:rPr lang="ru-RU" sz="4000" b="1" i="1" dirty="0" smtClean="0">
                <a:latin typeface="Segoe Print" pitchFamily="2" charset="0"/>
              </a:rPr>
              <a:t>Мышки сушек насушили,</a:t>
            </a:r>
            <a:endParaRPr lang="ru-RU" sz="4000" b="1" dirty="0" smtClean="0">
              <a:latin typeface="Segoe Print" pitchFamily="2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Segoe Print" pitchFamily="2" charset="0"/>
              </a:rPr>
              <a:t>    Мышки мышек пригласили.</a:t>
            </a:r>
            <a:endParaRPr lang="ru-RU" sz="4000" b="1" dirty="0" smtClean="0">
              <a:latin typeface="Segoe Print" pitchFamily="2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Segoe Print" pitchFamily="2" charset="0"/>
              </a:rPr>
              <a:t>Мышки сушки кушать стали.</a:t>
            </a:r>
            <a:endParaRPr lang="ru-RU" sz="4000" b="1" dirty="0" smtClean="0">
              <a:latin typeface="Segoe Print" pitchFamily="2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Segoe Print" pitchFamily="2" charset="0"/>
              </a:rPr>
              <a:t>Зубы сразу же сломали.</a:t>
            </a:r>
            <a:endParaRPr lang="ru-RU" sz="4000" b="1" dirty="0" smtClean="0">
              <a:latin typeface="Segoe Print" pitchFamily="2" charset="0"/>
            </a:endParaRP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 Найдите в тексте слова, которые обозначают действия мышек.</a:t>
            </a:r>
          </a:p>
          <a:p>
            <a:pPr>
              <a:buNone/>
            </a:pPr>
            <a:r>
              <a:rPr lang="ru-RU" b="1" i="1" dirty="0" smtClean="0">
                <a:latin typeface="Segoe Print" pitchFamily="2" charset="0"/>
              </a:rPr>
              <a:t>- </a:t>
            </a:r>
            <a:r>
              <a:rPr lang="ru-RU" b="1" dirty="0" smtClean="0">
                <a:latin typeface="Segoe Print" pitchFamily="2" charset="0"/>
              </a:rPr>
              <a:t>Прочитайте скороговорку с вопросительной интонацией, с утвердительной на этих словах.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 Прочитайте скороговорку удивленно, восхищенно, весело.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 А сейчас прочитайте быстро, еще быстрее.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548680"/>
            <a:ext cx="777686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Segoe Print" pitchFamily="2" charset="0"/>
              </a:rPr>
              <a:t>В старину буквы в книгах тщательно выписывались, особенно заглавие и первые строки в книге. Они выписывались красной краской, а иногда и золотились. Отсюда и пошло </a:t>
            </a:r>
            <a:r>
              <a:rPr lang="ru-RU" sz="2400" b="1" dirty="0" err="1" smtClean="0">
                <a:solidFill>
                  <a:srgbClr val="000000"/>
                </a:solidFill>
                <a:latin typeface="Segoe Print" pitchFamily="2" charset="0"/>
              </a:rPr>
              <a:t>название-красная</a:t>
            </a:r>
            <a:r>
              <a:rPr lang="ru-RU" sz="2400" b="1" dirty="0" smtClean="0">
                <a:solidFill>
                  <a:srgbClr val="000000"/>
                </a:solidFill>
                <a:latin typeface="Segoe Print" pitchFamily="2" charset="0"/>
              </a:rPr>
              <a:t> строка.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Segoe Print" pitchFamily="2" charset="0"/>
              </a:rPr>
              <a:t>Книги в разные времена и в разных странах писали на различных материалах. Первые книги были рукописные, их писали в ручную, знающие грамоту люди – писцы. Долгий и трудный путь прошла книга, прежде чем попасть к вам в руки.</a:t>
            </a:r>
          </a:p>
          <a:p>
            <a:pPr algn="ctr">
              <a:defRPr/>
            </a:pPr>
            <a:endParaRPr lang="ru-RU" dirty="0">
              <a:ln>
                <a:solidFill>
                  <a:srgbClr val="FFFF00"/>
                </a:solidFill>
              </a:ln>
              <a:solidFill>
                <a:srgbClr val="009900"/>
              </a:solidFill>
            </a:endParaRPr>
          </a:p>
        </p:txBody>
      </p:sp>
      <p:pic>
        <p:nvPicPr>
          <p:cNvPr id="27650" name="Picture 2" descr="https://avatars.mds.yandex.net/get-zen_doc/34175/pub_5ac1d7f31aa80cc4ef48de08_5ac1e0343dceb733d3dc7a0e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3578" y="4293096"/>
            <a:ext cx="4380422" cy="2564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6558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2310" y="548680"/>
            <a:ext cx="7063152" cy="5755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  К.Д. Ушинский – </a:t>
            </a:r>
          </a:p>
          <a:p>
            <a:pPr algn="ctr">
              <a:defRPr/>
            </a:pP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 педагог и </a:t>
            </a:r>
          </a:p>
          <a:p>
            <a:pPr algn="ctr">
              <a:defRPr/>
            </a:pP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детский писатель.</a:t>
            </a:r>
          </a:p>
          <a:p>
            <a:pPr algn="ctr">
              <a:defRPr/>
            </a:pP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Детство писателя.</a:t>
            </a:r>
          </a:p>
          <a:p>
            <a:r>
              <a:rPr lang="ru-RU" sz="1600" b="1" dirty="0" smtClean="0">
                <a:latin typeface="Segoe Print" pitchFamily="2" charset="0"/>
              </a:rPr>
              <a:t>В 1824 году 2 марта, в Туле, в семье Ушинских родился сын,</a:t>
            </a:r>
          </a:p>
          <a:p>
            <a:r>
              <a:rPr lang="ru-RU" sz="1600" b="1" dirty="0" smtClean="0">
                <a:latin typeface="Segoe Print" pitchFamily="2" charset="0"/>
              </a:rPr>
              <a:t> прославивший фамилию – Константин Дмитриевич.</a:t>
            </a:r>
          </a:p>
          <a:p>
            <a:r>
              <a:rPr lang="ru-RU" sz="1600" b="1" dirty="0" smtClean="0">
                <a:latin typeface="Segoe Print" pitchFamily="2" charset="0"/>
              </a:rPr>
              <a:t>Ласково приняла его жизнь. Ни строгих взысканий, ни</a:t>
            </a:r>
          </a:p>
          <a:p>
            <a:r>
              <a:rPr lang="ru-RU" sz="1600" b="1" dirty="0" smtClean="0">
                <a:latin typeface="Segoe Print" pitchFamily="2" charset="0"/>
              </a:rPr>
              <a:t>домашних дрязг, ни нужды не испытал он в детстве.</a:t>
            </a:r>
          </a:p>
          <a:p>
            <a:r>
              <a:rPr lang="ru-RU" sz="1600" b="1" dirty="0" smtClean="0">
                <a:latin typeface="Segoe Print" pitchFamily="2" charset="0"/>
              </a:rPr>
              <a:t> Особенно счастливо провел маленький Ушинский</a:t>
            </a:r>
          </a:p>
          <a:p>
            <a:r>
              <a:rPr lang="ru-RU" sz="1600" b="1" dirty="0" smtClean="0">
                <a:latin typeface="Segoe Print" pitchFamily="2" charset="0"/>
              </a:rPr>
              <a:t>первые одиннадцать лет своего детства, пока была </a:t>
            </a:r>
          </a:p>
          <a:p>
            <a:r>
              <a:rPr lang="ru-RU" sz="1600" b="1" dirty="0" smtClean="0">
                <a:latin typeface="Segoe Print" pitchFamily="2" charset="0"/>
              </a:rPr>
              <a:t>жива его мать. Мама Константина Дмитриевича,</a:t>
            </a:r>
          </a:p>
          <a:p>
            <a:r>
              <a:rPr lang="ru-RU" sz="1600" b="1" dirty="0" smtClean="0">
                <a:latin typeface="Segoe Print" pitchFamily="2" charset="0"/>
              </a:rPr>
              <a:t>Любовь Степановна, сама руководила первоначальными </a:t>
            </a:r>
          </a:p>
          <a:p>
            <a:r>
              <a:rPr lang="ru-RU" sz="1600" b="1" dirty="0" smtClean="0">
                <a:latin typeface="Segoe Print" pitchFamily="2" charset="0"/>
              </a:rPr>
              <a:t>его занятиями и сумела вложить при этом в сына</a:t>
            </a:r>
          </a:p>
          <a:p>
            <a:r>
              <a:rPr lang="ru-RU" sz="1600" b="1" dirty="0" smtClean="0">
                <a:latin typeface="Segoe Print" pitchFamily="2" charset="0"/>
              </a:rPr>
              <a:t>замечательно прочные задатки именно воспитывающего</a:t>
            </a:r>
          </a:p>
          <a:p>
            <a:r>
              <a:rPr lang="ru-RU" sz="1600" b="1" dirty="0" smtClean="0">
                <a:latin typeface="Segoe Print" pitchFamily="2" charset="0"/>
              </a:rPr>
              <a:t> обучения, дав ему прекрасное направление в этом отношении,</a:t>
            </a:r>
          </a:p>
          <a:p>
            <a:r>
              <a:rPr lang="ru-RU" sz="1600" b="1" dirty="0" smtClean="0">
                <a:latin typeface="Segoe Print" pitchFamily="2" charset="0"/>
              </a:rPr>
              <a:t>пробудив в нем любознательность и пытливость, </a:t>
            </a:r>
          </a:p>
          <a:p>
            <a:r>
              <a:rPr lang="ru-RU" sz="1600" b="1" dirty="0" smtClean="0">
                <a:latin typeface="Segoe Print" pitchFamily="2" charset="0"/>
              </a:rPr>
              <a:t>любовь к чтению.</a:t>
            </a:r>
          </a:p>
          <a:p>
            <a:endParaRPr lang="ru-RU" sz="1600" b="1" dirty="0" smtClean="0">
              <a:latin typeface="Segoe Print" pitchFamily="2" charset="0"/>
            </a:endParaRPr>
          </a:p>
          <a:p>
            <a:pPr algn="ctr">
              <a:defRPr/>
            </a:pPr>
            <a:endParaRPr lang="ru-RU" sz="1600" dirty="0">
              <a:ln>
                <a:solidFill>
                  <a:srgbClr val="FFFF00"/>
                </a:solidFill>
              </a:ln>
              <a:solidFill>
                <a:srgbClr val="0099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712950"/>
            <a:ext cx="18443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5270" y="4682002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</a:t>
            </a:r>
          </a:p>
        </p:txBody>
      </p:sp>
      <p:pic>
        <p:nvPicPr>
          <p:cNvPr id="15" name="Picture 2" descr="http://img0.liveinternet.ru/images/foto/c/1/apps/4/746/4746700_1243787396_img1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1656184" cy="19228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19267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latin typeface="Segoe Print" pitchFamily="2" charset="0"/>
              </a:rPr>
              <a:t>Гусь и журавль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b="1" dirty="0" smtClean="0">
                <a:latin typeface="Segoe Print" pitchFamily="2" charset="0"/>
              </a:rPr>
              <a:t>Плавает гусь по пруду и громко разговаривает сам с собою: — Какая я, право, удивительная птица! И хожу-то я по земле, и плаваю-то по воде, и летаю по воздуху: нет другой такой птицы на свете! Я всем птицам царь! Подслушал гуся журавль и говорит ему: — Глупая ты птица, гусь! Ну, можешь ли ты плавать, как щука, бегать, как олень, или летать, как орёл? Лучше знать что-нибудь одно, да хорошо, чем все, да плохо.</a:t>
            </a:r>
            <a:endParaRPr lang="ru-RU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764704"/>
            <a:ext cx="7992888" cy="536145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- </a:t>
            </a:r>
            <a:r>
              <a:rPr lang="ru-RU" sz="4400" b="1" dirty="0" smtClean="0">
                <a:latin typeface="Segoe Print" pitchFamily="2" charset="0"/>
              </a:rPr>
              <a:t>Кто из героев басни вам понравился? Почему?</a:t>
            </a:r>
          </a:p>
          <a:p>
            <a:pPr>
              <a:buNone/>
            </a:pPr>
            <a:r>
              <a:rPr lang="ru-RU" sz="4400" b="1" dirty="0" smtClean="0">
                <a:latin typeface="Segoe Print" pitchFamily="2" charset="0"/>
              </a:rPr>
              <a:t>- Кто, наоборот, не понравился?</a:t>
            </a:r>
          </a:p>
          <a:p>
            <a:pPr>
              <a:buNone/>
            </a:pPr>
            <a:r>
              <a:rPr lang="ru-RU" sz="4400" b="1" dirty="0" smtClean="0">
                <a:latin typeface="Segoe Print" pitchFamily="2" charset="0"/>
              </a:rPr>
              <a:t>- Какие пороки высмеиваются в басне?</a:t>
            </a:r>
          </a:p>
          <a:p>
            <a:pPr>
              <a:buNone/>
            </a:pPr>
            <a:r>
              <a:rPr lang="ru-RU" sz="4400" b="1" dirty="0" smtClean="0">
                <a:latin typeface="Segoe Print" pitchFamily="2" charset="0"/>
              </a:rPr>
              <a:t>- Какие слова вам были непонятны?</a:t>
            </a:r>
          </a:p>
          <a:p>
            <a:pPr>
              <a:buNone/>
            </a:pPr>
            <a:r>
              <a:rPr lang="ru-RU" sz="4400" b="1" dirty="0" smtClean="0">
                <a:latin typeface="Segoe Print" pitchFamily="2" charset="0"/>
              </a:rPr>
              <a:t>- С кем разговаривает гусь? Прочитайте. Какими</a:t>
            </a:r>
          </a:p>
          <a:p>
            <a:pPr>
              <a:buNone/>
            </a:pPr>
            <a:r>
              <a:rPr lang="ru-RU" sz="4400" b="1" dirty="0" smtClean="0">
                <a:latin typeface="Segoe Print" pitchFamily="2" charset="0"/>
              </a:rPr>
              <a:t>   словами называет себя гусь?</a:t>
            </a:r>
          </a:p>
          <a:p>
            <a:pPr>
              <a:buNone/>
            </a:pPr>
            <a:r>
              <a:rPr lang="ru-RU" sz="4400" b="1" dirty="0" smtClean="0">
                <a:latin typeface="Segoe Print" pitchFamily="2" charset="0"/>
              </a:rPr>
              <a:t>- А кто такой царь?</a:t>
            </a:r>
          </a:p>
          <a:p>
            <a:pPr>
              <a:buNone/>
            </a:pPr>
            <a:r>
              <a:rPr lang="ru-RU" sz="4400" b="1" dirty="0" smtClean="0">
                <a:latin typeface="Segoe Print" pitchFamily="2" charset="0"/>
              </a:rPr>
              <a:t>- За что же хвалит себя гусь?</a:t>
            </a:r>
          </a:p>
          <a:p>
            <a:pPr>
              <a:buNone/>
            </a:pPr>
            <a:r>
              <a:rPr lang="ru-RU" sz="4400" b="1" dirty="0" smtClean="0">
                <a:latin typeface="Segoe Print" pitchFamily="2" charset="0"/>
              </a:rPr>
              <a:t>- Перечитайте еще раз слова гуся и покажите, как он гордится собой, как себя расхваливает.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4144190" y="5136951"/>
            <a:ext cx="27721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</a:t>
            </a:r>
          </a:p>
        </p:txBody>
      </p:sp>
      <p:sp>
        <p:nvSpPr>
          <p:cNvPr id="22" name="Заголовок 2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512167"/>
          </a:xfrm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latin typeface="Segoe Print" pitchFamily="2" charset="0"/>
              </a:rPr>
              <a:t>Мудрые мысли от К.Д. Ушинского</a:t>
            </a:r>
            <a:endParaRPr lang="ru-RU" b="1" dirty="0">
              <a:solidFill>
                <a:srgbClr val="006600"/>
              </a:solidFill>
              <a:latin typeface="Segoe Print" pitchFamily="2" charset="0"/>
            </a:endParaRPr>
          </a:p>
        </p:txBody>
      </p:sp>
      <p:sp>
        <p:nvSpPr>
          <p:cNvPr id="23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7920880" cy="364996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«Лучше знать что- </a:t>
            </a:r>
            <a:r>
              <a:rPr lang="ru-RU" b="1" dirty="0" err="1" smtClean="0">
                <a:solidFill>
                  <a:schemeClr val="tx1"/>
                </a:solidFill>
                <a:latin typeface="Segoe Print" pitchFamily="2" charset="0"/>
              </a:rPr>
              <a:t>нибудь</a:t>
            </a:r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 одно, да хорошо, чем всё, да плохо».</a:t>
            </a:r>
          </a:p>
          <a:p>
            <a:endParaRPr lang="ru-RU" dirty="0"/>
          </a:p>
        </p:txBody>
      </p:sp>
      <p:pic>
        <p:nvPicPr>
          <p:cNvPr id="24" name="Picture 2" descr="ÐÐ°ÑÑÐ¸Ð½ÐºÐ¸ Ð¿Ð¾ Ð·Ð°Ð¿ÑÐ¾ÑÑ Ð³ÑÑÑ Ð¸ Ð¶ÑÑÐ°Ð²Ð»Ñ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3284984"/>
            <a:ext cx="38100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395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</a:t>
            </a:r>
            <a:br>
              <a:rPr lang="ru-RU" dirty="0" smtClean="0"/>
            </a:br>
            <a:r>
              <a:rPr lang="ru-RU" dirty="0" smtClean="0"/>
              <a:t>                </a:t>
            </a:r>
            <a:r>
              <a:rPr lang="ru-RU" b="1" dirty="0" smtClean="0">
                <a:solidFill>
                  <a:srgbClr val="006600"/>
                </a:solidFill>
                <a:latin typeface="Segoe Print" pitchFamily="2" charset="0"/>
              </a:rPr>
              <a:t>Лев Николаевич</a:t>
            </a:r>
            <a:br>
              <a:rPr lang="ru-RU" b="1" dirty="0" smtClean="0">
                <a:solidFill>
                  <a:srgbClr val="006600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rgbClr val="006600"/>
                </a:solidFill>
                <a:latin typeface="Segoe Print" pitchFamily="2" charset="0"/>
              </a:rPr>
              <a:t>         Толстой</a:t>
            </a:r>
            <a:endParaRPr lang="ru-RU" b="1" dirty="0">
              <a:solidFill>
                <a:srgbClr val="006600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44000">
              <a:spcBef>
                <a:spcPts val="0"/>
              </a:spcBef>
            </a:pPr>
            <a:r>
              <a:rPr lang="ru-RU" sz="2400" dirty="0" smtClean="0">
                <a:latin typeface="Segoe Print" pitchFamily="2" charset="0"/>
              </a:rPr>
              <a:t>                   </a:t>
            </a:r>
            <a:r>
              <a:rPr lang="ru-RU" sz="2400" b="1" dirty="0" smtClean="0">
                <a:latin typeface="Segoe Print" pitchFamily="2" charset="0"/>
              </a:rPr>
              <a:t>Родился в имении Ясная поляна,  поляна         где прожил почти всю свою жизнь. </a:t>
            </a:r>
            <a:r>
              <a:rPr lang="ru-RU" sz="2400" b="1" dirty="0" smtClean="0">
                <a:solidFill>
                  <a:srgbClr val="8A0000"/>
                </a:solidFill>
                <a:latin typeface="Comic Sans MS" pitchFamily="66" charset="0"/>
              </a:rPr>
              <a:t>Смолоду         </a:t>
            </a:r>
            <a:r>
              <a:rPr lang="ru-RU" sz="2400" b="1" dirty="0" smtClean="0">
                <a:latin typeface="Segoe Print" pitchFamily="2" charset="0"/>
                <a:cs typeface="Angsana New" pitchFamily="18" charset="-34"/>
              </a:rPr>
              <a:t>Смолоду Л. Н. Толстой  любил </a:t>
            </a:r>
          </a:p>
          <a:p>
            <a:pPr algn="ctr"/>
            <a:r>
              <a:rPr lang="ru-RU" sz="2400" b="1" dirty="0" smtClean="0">
                <a:latin typeface="Segoe Print" pitchFamily="2" charset="0"/>
                <a:cs typeface="Angsana New" pitchFamily="18" charset="-34"/>
              </a:rPr>
              <a:t>                  физические упражнения. В 67 лет он выучился кататься на велосипеде. Любил продолжительные прогулки, превосходно ездил верхом, отлично плавал и любил купаться. </a:t>
            </a:r>
            <a:r>
              <a:rPr lang="ru-RU" sz="2400" b="1" dirty="0" smtClean="0">
                <a:latin typeface="Segoe Print" pitchFamily="2" charset="0"/>
              </a:rPr>
              <a:t>Он работал для детей и с детьми.  Создал школу для крестьянских детей. Написал новую «Азбуку». Создал книги для чтения.</a:t>
            </a:r>
            <a:endParaRPr lang="ru-RU" sz="2400" b="1" dirty="0" smtClean="0">
              <a:latin typeface="Segoe Print" pitchFamily="2" charset="0"/>
              <a:cs typeface="Angsana New" pitchFamily="18" charset="-34"/>
            </a:endParaRPr>
          </a:p>
          <a:p>
            <a:pPr algn="ctr"/>
            <a:endParaRPr lang="ru-RU" sz="2400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marL="144000">
              <a:spcBef>
                <a:spcPts val="0"/>
              </a:spcBef>
            </a:pPr>
            <a:endParaRPr lang="ru-RU" sz="2400" dirty="0" smtClean="0">
              <a:latin typeface="Segoe Print" pitchFamily="2" charset="0"/>
            </a:endParaRPr>
          </a:p>
          <a:p>
            <a:endParaRPr lang="ru-RU" dirty="0"/>
          </a:p>
        </p:txBody>
      </p:sp>
      <p:pic>
        <p:nvPicPr>
          <p:cNvPr id="4" name="Picture 2" descr="http://itd1.mycdn.me/image?id=859013867384&amp;t=20&amp;plc=WEB&amp;tkn=*ZFZUP6mLBYGrE_kLIUlo72nEbR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2088232" cy="2637767"/>
          </a:xfrm>
          <a:prstGeom prst="rect">
            <a:avLst/>
          </a:prstGeom>
          <a:noFill/>
          <a:ln w="38100">
            <a:solidFill>
              <a:srgbClr val="8A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ster">
  <a:themeElements>
    <a:clrScheme name="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470</Words>
  <Application>Microsoft Office PowerPoint</Application>
  <PresentationFormat>Экран (4:3)</PresentationFormat>
  <Paragraphs>87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master</vt:lpstr>
      <vt:lpstr>             Литературное чтение «Школа России» 1класс   Из старинных книг К.Д.Ушинский «Гусь и журавль» Л.Н.Толстой «Зайцы и лягушка»          Автор: Личковаха Светлана Владимировна                                                учитель начальных классов                                                МКОУ Козловская СОШ                  </vt:lpstr>
      <vt:lpstr>Слайд 2</vt:lpstr>
      <vt:lpstr>Речевая разминка</vt:lpstr>
      <vt:lpstr>Слайд 4</vt:lpstr>
      <vt:lpstr>Слайд 5</vt:lpstr>
      <vt:lpstr>Гусь и журавль</vt:lpstr>
      <vt:lpstr>Слайд 7</vt:lpstr>
      <vt:lpstr>Мудрые мысли от К.Д. Ушинского</vt:lpstr>
      <vt:lpstr>                             Лев Николаевич          Толстой</vt:lpstr>
      <vt:lpstr>Слайд 10</vt:lpstr>
      <vt:lpstr>Зайцы и лягушки</vt:lpstr>
      <vt:lpstr> </vt:lpstr>
      <vt:lpstr>Итог урока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Premium</cp:lastModifiedBy>
  <cp:revision>57</cp:revision>
  <dcterms:created xsi:type="dcterms:W3CDTF">2016-03-07T08:52:36Z</dcterms:created>
  <dcterms:modified xsi:type="dcterms:W3CDTF">2020-04-11T11:54:56Z</dcterms:modified>
</cp:coreProperties>
</file>