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6" r:id="rId4"/>
    <p:sldId id="258" r:id="rId5"/>
    <p:sldId id="259" r:id="rId6"/>
    <p:sldId id="257" r:id="rId7"/>
    <p:sldId id="261" r:id="rId8"/>
    <p:sldId id="262" r:id="rId9"/>
    <p:sldId id="264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3600" b="1" dirty="0" smtClean="0"/>
              <a:t>Раздел </a:t>
            </a:r>
            <a:r>
              <a:rPr lang="ru-RU" sz="3600" b="1" dirty="0"/>
              <a:t>: «Понятие контраста»</a:t>
            </a:r>
            <a:br>
              <a:rPr lang="ru-RU" sz="3600" b="1" dirty="0"/>
            </a:br>
            <a:r>
              <a:rPr lang="ru-RU" sz="3600" b="1" dirty="0"/>
              <a:t>Тема: «Сюжетная композиция с ярко выраженными контрастами»</a:t>
            </a:r>
          </a:p>
        </p:txBody>
      </p:sp>
    </p:spTree>
    <p:extLst>
      <p:ext uri="{BB962C8B-B14F-4D97-AF65-F5344CB8AC3E}">
        <p14:creationId xmlns="" xmlns:p14="http://schemas.microsoft.com/office/powerpoint/2010/main" val="12378023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76672"/>
            <a:ext cx="8385055" cy="58129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628747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691336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 smtClean="0"/>
              <a:t>Контраст </a:t>
            </a:r>
            <a:r>
              <a:rPr lang="ru-RU" dirty="0"/>
              <a:t>помогает создать интересную композицию, ведь именно контраст придает композиции выразительность.</a:t>
            </a:r>
          </a:p>
          <a:p>
            <a:pPr algn="just"/>
            <a:r>
              <a:rPr lang="ru-RU" dirty="0"/>
              <a:t>В композиции важен контраст, с его помощью можно выделить главное, привлечь внимание зрителя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 </a:t>
            </a:r>
            <a:r>
              <a:rPr lang="ru-RU" dirty="0"/>
              <a:t>Самый сильный контраст — это композиционный центр картины.</a:t>
            </a:r>
          </a:p>
          <a:p>
            <a:pPr algn="just"/>
            <a:r>
              <a:rPr lang="ru-RU" dirty="0"/>
              <a:t>Значение контрастов в композиции известно с давних пор. Еще Леонардо да Винчи в своем «Трактате о живописи» обращал внимание на то, что в композиции следует сочетать контрасты: </a:t>
            </a:r>
            <a:endParaRPr lang="ru-RU" dirty="0" smtClean="0"/>
          </a:p>
          <a:p>
            <a:pPr marL="0" indent="0" algn="just">
              <a:buNone/>
            </a:pPr>
            <a:r>
              <a:rPr lang="ru-RU" b="1" dirty="0" smtClean="0"/>
              <a:t>рядом </a:t>
            </a:r>
            <a:r>
              <a:rPr lang="ru-RU" b="1" dirty="0"/>
              <a:t>с высоким ставить низкого, с толстым - худого, с одетым в бархат с его тяжелыми и мягкими складками - фигуру в шелку, дающем мелкие и острые складки, и т. п.</a:t>
            </a:r>
          </a:p>
        </p:txBody>
      </p:sp>
    </p:spTree>
    <p:extLst>
      <p:ext uri="{BB962C8B-B14F-4D97-AF65-F5344CB8AC3E}">
        <p14:creationId xmlns="" xmlns:p14="http://schemas.microsoft.com/office/powerpoint/2010/main" val="12663668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585192"/>
            <a:ext cx="8229600" cy="4572000"/>
          </a:xfrm>
        </p:spPr>
        <p:txBody>
          <a:bodyPr/>
          <a:lstStyle/>
          <a:p>
            <a:pPr algn="just"/>
            <a:r>
              <a:rPr lang="ru-RU" dirty="0"/>
              <a:t>Как уже говорилось ранее основными контрастами в изобразительном искусстве являются </a:t>
            </a:r>
            <a:endParaRPr lang="ru-RU" dirty="0" smtClean="0"/>
          </a:p>
          <a:p>
            <a:pPr marL="0" indent="0" algn="ctr">
              <a:buNone/>
            </a:pPr>
            <a:r>
              <a:rPr lang="ru-RU" sz="3200" b="1" dirty="0" smtClean="0"/>
              <a:t>тоновой </a:t>
            </a:r>
            <a:r>
              <a:rPr lang="ru-RU" sz="3200" b="1" dirty="0"/>
              <a:t>(светлотный) и </a:t>
            </a:r>
            <a:endParaRPr lang="ru-RU" sz="3200" b="1" dirty="0" smtClean="0"/>
          </a:p>
          <a:p>
            <a:pPr marL="0" indent="0" algn="ctr">
              <a:buNone/>
            </a:pPr>
            <a:r>
              <a:rPr lang="ru-RU" sz="3200" b="1" dirty="0" smtClean="0"/>
              <a:t>цветовой </a:t>
            </a:r>
            <a:r>
              <a:rPr lang="ru-RU" sz="3200" b="1" dirty="0"/>
              <a:t>природные контрасты</a:t>
            </a:r>
            <a:r>
              <a:rPr lang="ru-RU" b="1" dirty="0"/>
              <a:t>. </a:t>
            </a:r>
          </a:p>
          <a:p>
            <a:pPr algn="just"/>
            <a:r>
              <a:rPr lang="ru-RU" b="1" dirty="0"/>
              <a:t>На их основе возникают и действуют другие виды контрастов — контрасты величин, форм, характеров</a:t>
            </a:r>
            <a:r>
              <a:rPr lang="ru-RU" dirty="0"/>
              <a:t>, состояний.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17141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21920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/>
              <a:t>Тоновой контраст</a:t>
            </a:r>
            <a:br>
              <a:rPr lang="ru-RU" sz="2000" b="1" dirty="0"/>
            </a:br>
            <a:r>
              <a:rPr lang="ru-RU" sz="2000" b="1" dirty="0"/>
              <a:t>В «Девочке с персиками» Серова, на светлом фоне – смуглый силуэт лица. Это контраст.</a:t>
            </a:r>
            <a:br>
              <a:rPr lang="ru-RU" sz="2000" b="1" dirty="0"/>
            </a:br>
            <a:endParaRPr lang="ru-RU" sz="2000" b="1" dirty="0"/>
          </a:p>
        </p:txBody>
      </p:sp>
      <p:pic>
        <p:nvPicPr>
          <p:cNvPr id="4" name="Рисунок 3"/>
          <p:cNvPicPr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772816"/>
            <a:ext cx="3672408" cy="43389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9045059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1561728"/>
            <a:ext cx="8856984" cy="121920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/>
              <a:t>Цветовой </a:t>
            </a:r>
            <a:r>
              <a:rPr lang="ru-RU" sz="2000" b="1" dirty="0" smtClean="0"/>
              <a:t>контраст</a:t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err="1"/>
              <a:t>Контраст</a:t>
            </a:r>
            <a:r>
              <a:rPr lang="ru-RU" sz="2000" b="1" dirty="0"/>
              <a:t> выражается и в противостоянии теплых и холодных цветов или при сочетании дополнительных цветов — красного с зеленым, синего с оранжевым, фиолетового с желтым, белого с черным. Правда ведь, что чем ночь темней – тем ярче звезды?</a:t>
            </a:r>
            <a:br>
              <a:rPr lang="ru-RU" sz="2000" b="1" dirty="0"/>
            </a:br>
            <a:r>
              <a:rPr lang="ru-RU" sz="2000" b="1" dirty="0"/>
              <a:t/>
            </a:r>
            <a:br>
              <a:rPr lang="ru-RU" sz="2000" b="1" dirty="0"/>
            </a:br>
            <a:endParaRPr lang="ru-RU" sz="2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623" y="2348880"/>
            <a:ext cx="5365302" cy="41044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="" xmlns:p14="http://schemas.microsoft.com/office/powerpoint/2010/main" val="18888368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404664"/>
            <a:ext cx="878497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Контраст величин.</a:t>
            </a:r>
          </a:p>
          <a:p>
            <a:pPr algn="ctr"/>
            <a:r>
              <a:rPr lang="ru-RU" sz="2000" dirty="0"/>
              <a:t>А вот в иллюстрации «Слон и моська» отлично виден контраст размеров. </a:t>
            </a:r>
            <a:endParaRPr lang="ru-RU" sz="2000" dirty="0" smtClean="0"/>
          </a:p>
          <a:p>
            <a:pPr algn="ctr"/>
            <a:r>
              <a:rPr lang="ru-RU" sz="2000" dirty="0" smtClean="0"/>
              <a:t>Слон </a:t>
            </a:r>
            <a:r>
              <a:rPr lang="ru-RU" sz="2000" dirty="0"/>
              <a:t>на фоне малюсенькой моськи становится еще больше</a:t>
            </a:r>
            <a:r>
              <a:rPr lang="ru-RU" sz="2000" dirty="0" smtClean="0"/>
              <a:t>.</a:t>
            </a:r>
            <a:endParaRPr lang="en-US" sz="2000" dirty="0" smtClean="0"/>
          </a:p>
          <a:p>
            <a:pPr algn="ctr"/>
            <a:endParaRPr lang="en-US" sz="2000" dirty="0"/>
          </a:p>
          <a:p>
            <a:pPr algn="ctr"/>
            <a:endParaRPr lang="en-US" sz="2000" dirty="0" smtClean="0"/>
          </a:p>
          <a:p>
            <a:pPr algn="ctr"/>
            <a:r>
              <a:rPr lang="ru-RU" sz="2000" b="1" dirty="0"/>
              <a:t>Контраст состояний.</a:t>
            </a:r>
            <a:br>
              <a:rPr lang="ru-RU" sz="2000" b="1" dirty="0"/>
            </a:br>
            <a:r>
              <a:rPr lang="ru-RU" sz="2000" b="1" dirty="0"/>
              <a:t>На картине советского художника Александра Дейнеки состоянию бодрой приподнятости масс идущих на фронт рабочих-красногвардейцев, решительно идущих на борьбу с врагом противопоставляется нестройный ряд возвращающихся с фронта бойцов. Раненые бредут устало и медленно.</a:t>
            </a:r>
            <a:br>
              <a:rPr lang="ru-RU" sz="2000" b="1" dirty="0"/>
            </a:br>
            <a:endParaRPr lang="en-US" sz="2000" dirty="0"/>
          </a:p>
          <a:p>
            <a:pPr algn="ctr"/>
            <a:endParaRPr lang="en-US" sz="2000" dirty="0" smtClean="0"/>
          </a:p>
          <a:p>
            <a:pPr algn="ctr"/>
            <a:endParaRPr lang="en-US" sz="2000" dirty="0"/>
          </a:p>
          <a:p>
            <a:pPr algn="ctr"/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21824201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/>
              <a:t>Психологический контраст</a:t>
            </a:r>
            <a:br>
              <a:rPr lang="ru-RU" sz="2200" b="1" dirty="0"/>
            </a:br>
            <a:r>
              <a:rPr lang="ru-RU" sz="2200" b="1" dirty="0"/>
              <a:t>Контрастный психологически грязный, скорченный на земляном полу цеха рабочий рядом с богато и пышно одетым, сверху вниз оглянувшимся на рабочего фабрикантом,  на картине Иогансона «На старом уральском заводе».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pic>
        <p:nvPicPr>
          <p:cNvPr id="4" name="Рисунок 3"/>
          <p:cNvPicPr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988840"/>
            <a:ext cx="5328592" cy="44644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6801715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-459432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+mn-lt"/>
              </a:rPr>
              <a:t>ТОНОВОЙ  КОНТРАСТ. РАБОТЫ УЧЕНИКОВ</a:t>
            </a:r>
            <a:endParaRPr lang="ru-RU" sz="2000" b="1" dirty="0">
              <a:latin typeface="+mn-lt"/>
            </a:endParaRPr>
          </a:p>
        </p:txBody>
      </p:sp>
      <p:pic>
        <p:nvPicPr>
          <p:cNvPr id="1026" name="Picture 2" descr="D:\Работа 2014-2015\фото\DSCN173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052736"/>
            <a:ext cx="3527044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73274" y="1851462"/>
            <a:ext cx="5616625" cy="387515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72" y="4030367"/>
            <a:ext cx="3563888" cy="22802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992533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70617"/>
            <a:ext cx="6891436" cy="611071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0793590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25</TotalTime>
  <Words>186</Words>
  <Application>Microsoft Office PowerPoint</Application>
  <PresentationFormat>Экран (4:3)</PresentationFormat>
  <Paragraphs>21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 Раздел : «Понятие контраста» Тема: «Сюжетная композиция с ярко выраженными контрастами»</vt:lpstr>
      <vt:lpstr>Слайд 2</vt:lpstr>
      <vt:lpstr>Слайд 3</vt:lpstr>
      <vt:lpstr>Тоновой контраст В «Девочке с персиками» Серова, на светлом фоне – смуглый силуэт лица. Это контраст. </vt:lpstr>
      <vt:lpstr>Цветовой контраст  Контраст выражается и в противостоянии теплых и холодных цветов или при сочетании дополнительных цветов — красного с зеленым, синего с оранжевым, фиолетового с желтым, белого с черным. Правда ведь, что чем ночь темней – тем ярче звезды?  </vt:lpstr>
      <vt:lpstr>Слайд 6</vt:lpstr>
      <vt:lpstr>Психологический контраст Контрастный психологически грязный, скорченный на земляном полу цеха рабочий рядом с богато и пышно одетым, сверху вниз оглянувшимся на рабочего фабрикантом,  на картине Иогансона «На старом уральском заводе». </vt:lpstr>
      <vt:lpstr>ТОНОВОЙ  КОНТРАСТ. РАБОТЫ УЧЕНИКОВ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Раздел : «Понятие контраста» Тема: «Сюжетная композиция с ярко выраженными контрастами»</dc:title>
  <dc:creator>User</dc:creator>
  <cp:lastModifiedBy>Екатерина Тищенко</cp:lastModifiedBy>
  <cp:revision>15</cp:revision>
  <dcterms:created xsi:type="dcterms:W3CDTF">2014-11-09T14:22:44Z</dcterms:created>
  <dcterms:modified xsi:type="dcterms:W3CDTF">2020-04-11T19:37:51Z</dcterms:modified>
</cp:coreProperties>
</file>