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  <p:sldMasterId id="2147483688" r:id="rId2"/>
    <p:sldMasterId id="2147483700" r:id="rId3"/>
    <p:sldMasterId id="2147483712" r:id="rId4"/>
    <p:sldMasterId id="2147483724" r:id="rId5"/>
    <p:sldMasterId id="2147483736" r:id="rId6"/>
    <p:sldMasterId id="2147483748" r:id="rId7"/>
  </p:sldMasterIdLst>
  <p:notesMasterIdLst>
    <p:notesMasterId r:id="rId27"/>
  </p:notesMasterIdLst>
  <p:sldIdLst>
    <p:sldId id="262" r:id="rId8"/>
    <p:sldId id="267" r:id="rId9"/>
    <p:sldId id="268" r:id="rId10"/>
    <p:sldId id="269" r:id="rId11"/>
    <p:sldId id="279" r:id="rId12"/>
    <p:sldId id="270" r:id="rId13"/>
    <p:sldId id="271" r:id="rId14"/>
    <p:sldId id="280" r:id="rId15"/>
    <p:sldId id="281" r:id="rId16"/>
    <p:sldId id="272" r:id="rId17"/>
    <p:sldId id="273" r:id="rId18"/>
    <p:sldId id="275" r:id="rId19"/>
    <p:sldId id="274" r:id="rId20"/>
    <p:sldId id="276" r:id="rId21"/>
    <p:sldId id="277" r:id="rId22"/>
    <p:sldId id="278" r:id="rId23"/>
    <p:sldId id="282" r:id="rId24"/>
    <p:sldId id="283" r:id="rId25"/>
    <p:sldId id="284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78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FF156E-35DE-426C-BB6F-666550847678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D9B9CA-B2B8-44BC-8D92-88D8980FB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9B9CA-B2B8-44BC-8D92-88D8980FB2A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9B9CA-B2B8-44BC-8D92-88D8980FB2AE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602CF2-A8C7-440E-8AFB-C971E3BF823B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851345-0BFA-401F-9391-CAE33D9973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7630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602CF2-A8C7-440E-8AFB-C971E3BF823B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851345-0BFA-401F-9391-CAE33D9973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1899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602CF2-A8C7-440E-8AFB-C971E3BF823B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851345-0BFA-401F-9391-CAE33D9973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668433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28899-2D60-4C74-BFD4-EBE8655CB22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72CC77-0F18-4548-BEBE-82F1EF922A2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173009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71D95-F673-4828-87B2-10CF1744726F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F0670-334F-4FC2-BD7F-53A3E6AAB10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03464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A8D0E-1578-439B-B43F-EB306406C91B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F4AAC4-37EC-4C5B-8747-33A1DBD59CC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93865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440B9-B650-4CF1-A99D-F37F971A6088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6A2286-3B96-4AA6-B6D1-567C6305CEE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41651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C8DD5-76C8-4340-B574-AC250976250B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9EB67F-57A2-448A-83EE-47EABCE11CF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905796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146FA-4D45-4A7C-B3D1-DF81B15A639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B4747B-B251-425A-A241-F12E0FDFBE8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32760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ACB77-51B4-4DCB-9A41-3938D198D07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0AE5AC-DBB1-4277-AD2A-884ECF8EAD9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02990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B4B12-DC70-42B3-9500-09730645301B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51F64A-68CC-48DA-9D7D-D7B77B34247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301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602CF2-A8C7-440E-8AFB-C971E3BF823B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851345-0BFA-401F-9391-CAE33D9973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75193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0AF8B-8D38-4E0F-8335-912193655C7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F70424-AD4F-4F91-9041-0625CED7CC6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0589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03958-2C2E-4735-9561-033A7E21133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B4979-C0DF-491A-BCC3-EFB124CD80A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3820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0941E-F564-41C8-A6C7-E2511CCF1B7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3D754A-B2A1-498E-A55C-EA9347CC61C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61271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28899-2D60-4C74-BFD4-EBE8655CB22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72CC77-0F18-4548-BEBE-82F1EF922A2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33550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71D95-F673-4828-87B2-10CF1744726F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F0670-334F-4FC2-BD7F-53A3E6AAB10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87122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A8D0E-1578-439B-B43F-EB306406C91B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F4AAC4-37EC-4C5B-8747-33A1DBD59CC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45113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440B9-B650-4CF1-A99D-F37F971A6088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6A2286-3B96-4AA6-B6D1-567C6305CEE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55601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C8DD5-76C8-4340-B574-AC250976250B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9EB67F-57A2-448A-83EE-47EABCE11CF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56721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146FA-4D45-4A7C-B3D1-DF81B15A639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B4747B-B251-425A-A241-F12E0FDFBE8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352581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ACB77-51B4-4DCB-9A41-3938D198D07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0AE5AC-DBB1-4277-AD2A-884ECF8EAD9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7315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602CF2-A8C7-440E-8AFB-C971E3BF823B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851345-0BFA-401F-9391-CAE33D9973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383245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B4B12-DC70-42B3-9500-09730645301B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51F64A-68CC-48DA-9D7D-D7B77B34247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395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0AF8B-8D38-4E0F-8335-912193655C7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F70424-AD4F-4F91-9041-0625CED7CC6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61667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03958-2C2E-4735-9561-033A7E21133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B4979-C0DF-491A-BCC3-EFB124CD80A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1911509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0941E-F564-41C8-A6C7-E2511CCF1B7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3D754A-B2A1-498E-A55C-EA9347CC61C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049222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28899-2D60-4C74-BFD4-EBE8655CB22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72CC77-0F18-4548-BEBE-82F1EF922A2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204667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71D95-F673-4828-87B2-10CF1744726F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F0670-334F-4FC2-BD7F-53A3E6AAB10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102701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A8D0E-1578-439B-B43F-EB306406C91B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F4AAC4-37EC-4C5B-8747-33A1DBD59CC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389975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440B9-B650-4CF1-A99D-F37F971A6088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6A2286-3B96-4AA6-B6D1-567C6305CEE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463579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C8DD5-76C8-4340-B574-AC250976250B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9EB67F-57A2-448A-83EE-47EABCE11CF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364925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146FA-4D45-4A7C-B3D1-DF81B15A639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B4747B-B251-425A-A241-F12E0FDFBE8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3213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602CF2-A8C7-440E-8AFB-C971E3BF823B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851345-0BFA-401F-9391-CAE33D9973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759458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ACB77-51B4-4DCB-9A41-3938D198D07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0AE5AC-DBB1-4277-AD2A-884ECF8EAD9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939265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B4B12-DC70-42B3-9500-09730645301B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51F64A-68CC-48DA-9D7D-D7B77B34247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71824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0AF8B-8D38-4E0F-8335-912193655C7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F70424-AD4F-4F91-9041-0625CED7CC6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058088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03958-2C2E-4735-9561-033A7E21133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B4979-C0DF-491A-BCC3-EFB124CD80A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933267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0941E-F564-41C8-A6C7-E2511CCF1B7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3D754A-B2A1-498E-A55C-EA9347CC61C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457004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28899-2D60-4C74-BFD4-EBE8655CB22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72CC77-0F18-4548-BEBE-82F1EF922A2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955257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71D95-F673-4828-87B2-10CF1744726F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F0670-334F-4FC2-BD7F-53A3E6AAB10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306166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A8D0E-1578-439B-B43F-EB306406C91B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F4AAC4-37EC-4C5B-8747-33A1DBD59CC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840644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440B9-B650-4CF1-A99D-F37F971A6088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6A2286-3B96-4AA6-B6D1-567C6305CEE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204473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C8DD5-76C8-4340-B574-AC250976250B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9EB67F-57A2-448A-83EE-47EABCE11CF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6973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602CF2-A8C7-440E-8AFB-C971E3BF823B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851345-0BFA-401F-9391-CAE33D9973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066105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146FA-4D45-4A7C-B3D1-DF81B15A639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B4747B-B251-425A-A241-F12E0FDFBE8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528608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ACB77-51B4-4DCB-9A41-3938D198D07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0AE5AC-DBB1-4277-AD2A-884ECF8EAD9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890128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B4B12-DC70-42B3-9500-09730645301B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51F64A-68CC-48DA-9D7D-D7B77B34247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032151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0AF8B-8D38-4E0F-8335-912193655C7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F70424-AD4F-4F91-9041-0625CED7CC6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612330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03958-2C2E-4735-9561-033A7E21133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B4979-C0DF-491A-BCC3-EFB124CD80A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407427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0941E-F564-41C8-A6C7-E2511CCF1B7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3D754A-B2A1-498E-A55C-EA9347CC61C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270519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28899-2D60-4C74-BFD4-EBE8655CB22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72CC77-0F18-4548-BEBE-82F1EF922A2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491829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71D95-F673-4828-87B2-10CF1744726F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F0670-334F-4FC2-BD7F-53A3E6AAB10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058296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A8D0E-1578-439B-B43F-EB306406C91B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F4AAC4-37EC-4C5B-8747-33A1DBD59CC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594588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440B9-B650-4CF1-A99D-F37F971A6088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6A2286-3B96-4AA6-B6D1-567C6305CEE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937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602CF2-A8C7-440E-8AFB-C971E3BF823B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851345-0BFA-401F-9391-CAE33D9973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914925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C8DD5-76C8-4340-B574-AC250976250B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9EB67F-57A2-448A-83EE-47EABCE11CF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898627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146FA-4D45-4A7C-B3D1-DF81B15A639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B4747B-B251-425A-A241-F12E0FDFBE8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644800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ACB77-51B4-4DCB-9A41-3938D198D07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0AE5AC-DBB1-4277-AD2A-884ECF8EAD9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6646321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B4B12-DC70-42B3-9500-09730645301B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51F64A-68CC-48DA-9D7D-D7B77B34247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82975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0AF8B-8D38-4E0F-8335-912193655C7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F70424-AD4F-4F91-9041-0625CED7CC6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652798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03958-2C2E-4735-9561-033A7E21133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B4979-C0DF-491A-BCC3-EFB124CD80A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988034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0941E-F564-41C8-A6C7-E2511CCF1B7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3D754A-B2A1-498E-A55C-EA9347CC61C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8889796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28899-2D60-4C74-BFD4-EBE8655CB22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72CC77-0F18-4548-BEBE-82F1EF922A2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690447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71D95-F673-4828-87B2-10CF1744726F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F0670-334F-4FC2-BD7F-53A3E6AAB10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497149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A8D0E-1578-439B-B43F-EB306406C91B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F4AAC4-37EC-4C5B-8747-33A1DBD59CC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4512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602CF2-A8C7-440E-8AFB-C971E3BF823B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851345-0BFA-401F-9391-CAE33D9973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574009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440B9-B650-4CF1-A99D-F37F971A6088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6A2286-3B96-4AA6-B6D1-567C6305CEE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61147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C8DD5-76C8-4340-B574-AC250976250B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9EB67F-57A2-448A-83EE-47EABCE11CF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698551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146FA-4D45-4A7C-B3D1-DF81B15A639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B4747B-B251-425A-A241-F12E0FDFBE8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33858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ACB77-51B4-4DCB-9A41-3938D198D07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0AE5AC-DBB1-4277-AD2A-884ECF8EAD9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573093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B4B12-DC70-42B3-9500-09730645301B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51F64A-68CC-48DA-9D7D-D7B77B34247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037794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0AF8B-8D38-4E0F-8335-912193655C7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F70424-AD4F-4F91-9041-0625CED7CC6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1197427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03958-2C2E-4735-9561-033A7E21133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B4979-C0DF-491A-BCC3-EFB124CD80A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592773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0941E-F564-41C8-A6C7-E2511CCF1B7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3D754A-B2A1-498E-A55C-EA9347CC61C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420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602CF2-A8C7-440E-8AFB-C971E3BF823B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851345-0BFA-401F-9391-CAE33D9973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4029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602CF2-A8C7-440E-8AFB-C971E3BF823B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851345-0BFA-401F-9391-CAE33D9973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6566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email">
            <a:alphaModFix amt="84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02602CF2-A8C7-440E-8AFB-C971E3BF823B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EF851345-0BFA-401F-9391-CAE33D9973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5958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email">
            <a:alphaModFix amt="84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C1FDB8-1008-42F6-BA39-5D7215580F98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17C06CC-2DEE-4DAA-93F0-107A6ED162C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8083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email">
            <a:alphaModFix amt="84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C1FDB8-1008-42F6-BA39-5D7215580F98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17C06CC-2DEE-4DAA-93F0-107A6ED162C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2063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email">
            <a:alphaModFix amt="84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C1FDB8-1008-42F6-BA39-5D7215580F98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17C06CC-2DEE-4DAA-93F0-107A6ED162C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4387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email">
            <a:alphaModFix amt="84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C1FDB8-1008-42F6-BA39-5D7215580F98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17C06CC-2DEE-4DAA-93F0-107A6ED162C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76470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email">
            <a:alphaModFix amt="84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C1FDB8-1008-42F6-BA39-5D7215580F98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17C06CC-2DEE-4DAA-93F0-107A6ED162C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8796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email">
            <a:alphaModFix amt="84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C1FDB8-1008-42F6-BA39-5D7215580F98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17C06CC-2DEE-4DAA-93F0-107A6ED162C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90531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 bwMode="auto">
          <a:xfrm>
            <a:off x="642910" y="928670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Лирические стихотворения о весне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А. </a:t>
            </a:r>
            <a:r>
              <a:rPr kumimoji="0" lang="ru-RU" sz="3200" b="1" i="0" u="none" strike="noStrike" kern="1200" cap="all" spc="0" normalizeH="0" baseline="0" noProof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Майкова</a:t>
            </a:r>
            <a:r>
              <a:rPr kumimoji="0" lang="ru-RU" sz="32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>,</a:t>
            </a:r>
            <a:r>
              <a:rPr kumimoji="0" lang="ru-RU" sz="3200" b="1" i="0" u="none" strike="noStrike" kern="1200" cap="all" spc="0" normalizeH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а. Плещеева,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cap="all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Т. Белозёрова,</a:t>
            </a: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 С. Маршака</a:t>
            </a:r>
            <a:endParaRPr kumimoji="0" lang="ru-RU" sz="3200" b="1" i="0" u="none" strike="noStrike" kern="1200" cap="all" spc="0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23728" y="548680"/>
            <a:ext cx="5486400" cy="566738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Литературное чтение</a:t>
            </a:r>
            <a:br>
              <a:rPr lang="ru-RU" sz="2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«Школа России» 1класс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755576" y="5661248"/>
            <a:ext cx="8078688" cy="51683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r"/>
            <a:r>
              <a:rPr 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Автор: </a:t>
            </a:r>
            <a:r>
              <a:rPr lang="ru-RU" sz="20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Личковаха</a:t>
            </a:r>
            <a:r>
              <a:rPr 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Светлана Владимировна </a:t>
            </a:r>
          </a:p>
          <a:p>
            <a:r>
              <a:rPr 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                учитель начальных классов МКОУ Козловская СОШ</a:t>
            </a:r>
          </a:p>
          <a:p>
            <a:pPr algn="r"/>
            <a:endParaRPr lang="ru-RU" sz="2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42" name="Picture 2" descr="https://ds04.infourok.ru/uploads/ex/0de7/00194ebe-7045ae4c/img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43808" y="2924944"/>
            <a:ext cx="3380947" cy="2448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Тимофей Максимович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         Белозёров</a:t>
            </a:r>
            <a:endParaRPr lang="ru-RU" dirty="0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2656"/>
            <a:ext cx="2921000" cy="38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923928" y="1556792"/>
            <a:ext cx="4572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Большинство произведений Т.Белозёрова посвящено сибирской природе, детству. Читая стихи Т.Белозёрова хочется стать чуточку добрее и лучше. Любить свою малую Родину так, как любит её Тимофей Максимович Белозёров.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Прочтите ключевые слова сначала по слогам, затем целыми словами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сне-гу-роч-ка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снегурочка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про-во-жа-та-я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провожатая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пе-чаль-на-я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печальная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пла-ка-ла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плакала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тро-га-я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трогая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сне-гу-роч-ки-ны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снегурочкины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Т. М. Белозёров «Подснежники»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Плакала Снегурочка,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Зиму провожая.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Шла за ней печальная,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Всем в лесу чужая.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Там, где шла и плакала,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Трогая берёзы,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Выросли подснежники —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err="1" smtClean="0">
                <a:solidFill>
                  <a:srgbClr val="002060"/>
                </a:solidFill>
              </a:rPr>
              <a:t>Снегурочкины</a:t>
            </a:r>
            <a:r>
              <a:rPr lang="ru-RU" b="1" dirty="0" smtClean="0">
                <a:solidFill>
                  <a:srgbClr val="002060"/>
                </a:solidFill>
              </a:rPr>
              <a:t> слёзы.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98308" name="Picture 4" descr="https://ds04.infourok.ru/uploads/ex/0662/0013f009-c7852859/img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52120" y="1196752"/>
            <a:ext cx="2928687" cy="50851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4" descr="https://ds04.infourok.ru/uploads/ex/0662/0013f009-c7852859/img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12240" y="4315192"/>
            <a:ext cx="3864429" cy="20162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800" b="1" dirty="0" smtClean="0">
                <a:solidFill>
                  <a:srgbClr val="002060"/>
                </a:solidFill>
              </a:rPr>
              <a:t>– Прочтите стихотворение вслух по цепочке.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– О чем это стихотворение?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– Какое настроение оно создает?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– С какой интонацией надо его читать?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– Прочтите строчки, в которых автор говорит о Снегурочке.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– С чем автор сравнивает первые весенние цветы?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– Нравится ли вам сравнение подснежников со </a:t>
            </a:r>
            <a:r>
              <a:rPr lang="ru-RU" sz="2800" b="1" dirty="0" err="1" smtClean="0">
                <a:solidFill>
                  <a:srgbClr val="002060"/>
                </a:solidFill>
              </a:rPr>
              <a:t>снегурочкиными</a:t>
            </a:r>
            <a:r>
              <a:rPr lang="ru-RU" sz="2800" b="1" dirty="0" smtClean="0">
                <a:solidFill>
                  <a:srgbClr val="002060"/>
                </a:solidFill>
              </a:rPr>
              <a:t> слезами?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– Прочтите стихотворение, передавая настроение поэта.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                           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Самуил Яковлевич </a:t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     Маршак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467360"/>
            <a:ext cx="2738504" cy="40324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946400" y="1412776"/>
            <a:ext cx="587407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/>
              <a:t>Родился Самуил Маршак 22 октября (3 ноября) 1887 года в Воронеже в еврейской семье. Фамилия рода «Маршак» происходит от известного раввина Аарона </a:t>
            </a:r>
            <a:r>
              <a:rPr lang="ru-RU" sz="2200" b="1" dirty="0" err="1" smtClean="0"/>
              <a:t>Кайдановера</a:t>
            </a:r>
            <a:r>
              <a:rPr lang="ru-RU" sz="2200" b="1" dirty="0" smtClean="0"/>
              <a:t>, и в кратком переводе означает – «наш учитель». Первое образование Маршака было получено в гимназии под Воронежем. Учитель словесности выделял его талант среди других детей в классе, считал самым одаренным. Еще в школьные годы были написаны первые стихи Маршака. Известный критик Владимир Стасов, прочтя одну из поэтических тетрадей Самуила, помог ему поступить в гимназию Петербурга. </a:t>
            </a:r>
            <a:endParaRPr lang="ru-RU" sz="2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С. Я. Маршак «Апрель»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800" b="1" dirty="0" smtClean="0">
                <a:solidFill>
                  <a:srgbClr val="002060"/>
                </a:solidFill>
              </a:rPr>
              <a:t>Апрель! Апрель!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На дворе звенит капель.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По полям бегут ручьи,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На дорогах лужи.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Скоро выйдут муравьи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После зимней стужи.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Пробирается медведь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Сквозь густой валежник.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Стали птицы песни петь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И расцвел подснежник.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4" name="Picture 1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348880"/>
            <a:ext cx="3866329" cy="28713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7"/>
          </a:xfrm>
        </p:spPr>
        <p:txBody>
          <a:bodyPr/>
          <a:lstStyle/>
          <a:p>
            <a:pPr>
              <a:buNone/>
            </a:pPr>
            <a:r>
              <a:rPr lang="ru-RU" sz="3600" b="1" u="sng" dirty="0" smtClean="0">
                <a:solidFill>
                  <a:srgbClr val="002060"/>
                </a:solidFill>
              </a:rPr>
              <a:t>  Капель</a:t>
            </a:r>
            <a:r>
              <a:rPr lang="ru-RU" dirty="0" smtClean="0">
                <a:solidFill>
                  <a:srgbClr val="002060"/>
                </a:solidFill>
              </a:rPr>
              <a:t>– </a:t>
            </a:r>
            <a:r>
              <a:rPr lang="ru-RU" b="1" dirty="0" smtClean="0">
                <a:solidFill>
                  <a:srgbClr val="002060"/>
                </a:solidFill>
              </a:rPr>
              <a:t>падение с крыш,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с деревьев тающего снега каплями,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а также сами эти капли.</a:t>
            </a:r>
          </a:p>
          <a:p>
            <a:pPr>
              <a:buNone/>
            </a:pPr>
            <a:r>
              <a:rPr lang="ru-RU" sz="3600" b="1" u="sng" dirty="0" smtClean="0">
                <a:solidFill>
                  <a:srgbClr val="002060"/>
                </a:solidFill>
              </a:rPr>
              <a:t>Валежник</a:t>
            </a:r>
            <a:r>
              <a:rPr lang="ru-RU" dirty="0" smtClean="0">
                <a:solidFill>
                  <a:srgbClr val="002060"/>
                </a:solidFill>
              </a:rPr>
              <a:t>  –  </a:t>
            </a:r>
            <a:r>
              <a:rPr lang="ru-RU" b="1" dirty="0" smtClean="0">
                <a:solidFill>
                  <a:srgbClr val="002060"/>
                </a:solidFill>
              </a:rPr>
              <a:t>старые  листья,  сучья,  корни,  которые  долго  лежали на земле.</a:t>
            </a:r>
          </a:p>
          <a:p>
            <a:pPr>
              <a:buNone/>
            </a:pPr>
            <a:r>
              <a:rPr lang="ru-RU" sz="3600" b="1" u="sng" dirty="0" smtClean="0">
                <a:solidFill>
                  <a:srgbClr val="002060"/>
                </a:solidFill>
              </a:rPr>
              <a:t>Стужа</a:t>
            </a:r>
            <a:r>
              <a:rPr lang="ru-RU" dirty="0" smtClean="0">
                <a:solidFill>
                  <a:srgbClr val="002060"/>
                </a:solidFill>
              </a:rPr>
              <a:t> – </a:t>
            </a:r>
            <a:r>
              <a:rPr lang="ru-RU" b="1" dirty="0" smtClean="0">
                <a:solidFill>
                  <a:srgbClr val="002060"/>
                </a:solidFill>
              </a:rPr>
              <a:t>мороз, холод.</a:t>
            </a:r>
          </a:p>
          <a:p>
            <a:pPr>
              <a:buNone/>
            </a:pPr>
            <a:r>
              <a:rPr lang="ru-RU" sz="3600" b="1" u="sng" dirty="0" smtClean="0">
                <a:solidFill>
                  <a:srgbClr val="002060"/>
                </a:solidFill>
              </a:rPr>
              <a:t>Пробирается</a:t>
            </a:r>
            <a:r>
              <a:rPr lang="ru-RU" dirty="0" smtClean="0">
                <a:solidFill>
                  <a:srgbClr val="002060"/>
                </a:solidFill>
              </a:rPr>
              <a:t> – </a:t>
            </a:r>
            <a:r>
              <a:rPr lang="ru-RU" b="1" dirty="0" smtClean="0">
                <a:solidFill>
                  <a:srgbClr val="002060"/>
                </a:solidFill>
              </a:rPr>
              <a:t>медленно и тяжело идет.</a:t>
            </a:r>
          </a:p>
          <a:p>
            <a:endParaRPr lang="ru-RU" dirty="0"/>
          </a:p>
        </p:txBody>
      </p:sp>
      <p:pic>
        <p:nvPicPr>
          <p:cNvPr id="4" name="Picture 2" descr="Камчатские медведи весной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077072"/>
            <a:ext cx="4576335" cy="24257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Еженедельник &quot;Колесо познаний&quot;: Еженедельник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32656"/>
            <a:ext cx="2551580" cy="15841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-Обратите внимание, как поэт рассказал о пробуждении природы.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- Какое настроение создаётся у тебя при чтении стихотворения?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114690" name="Picture 2" descr="https://sun9-61.userapi.com/c851420/v851420542/c69fb/bqIKNTrGPt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696" y="2420888"/>
            <a:ext cx="5119994" cy="38399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Итог урока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686800" cy="492941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– </a:t>
            </a:r>
            <a:r>
              <a:rPr lang="ru-RU" sz="3200" b="1" dirty="0" smtClean="0">
                <a:solidFill>
                  <a:srgbClr val="002060"/>
                </a:solidFill>
              </a:rPr>
              <a:t>С какими произведениями мы познакомились на уроке?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 – О чем эти произведения?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 – Какое из них вам понравилось больше всего?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 – Почему? </a:t>
            </a:r>
          </a:p>
          <a:p>
            <a:pPr>
              <a:buNone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Выучите наизусть </a:t>
            </a:r>
          </a:p>
          <a:p>
            <a:pPr>
              <a:buNone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понравившееся</a:t>
            </a:r>
          </a:p>
          <a:p>
            <a:pPr>
              <a:buNone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стихотворение.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13666" name="Picture 2" descr="https://avatars.mds.yandex.net/get-pdb/1447163/b49d6c4a-80db-49dc-abe0-e15c738b99df/s1200?webp=fals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3928" y="3501008"/>
            <a:ext cx="4971576" cy="29969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/>
          <a:lstStyle/>
          <a:p>
            <a:pPr lvl="0">
              <a:defRPr/>
            </a:pPr>
            <a:r>
              <a:rPr lang="ru-RU" sz="4800" b="1" cap="all" dirty="0" smtClean="0">
                <a:ln w="0"/>
                <a:gradFill flip="none">
                  <a:gsLst>
                    <a:gs pos="0">
                      <a:srgbClr val="4F81BD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4F81BD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4F81BD">
                        <a:shade val="65000"/>
                        <a:satMod val="130000"/>
                      </a:srgbClr>
                    </a:gs>
                    <a:gs pos="92000">
                      <a:srgbClr val="4F81BD">
                        <a:shade val="50000"/>
                        <a:satMod val="120000"/>
                      </a:srgbClr>
                    </a:gs>
                    <a:gs pos="100000">
                      <a:srgbClr val="4F81BD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ea typeface="+mn-ea"/>
                <a:cs typeface="+mn-cs"/>
              </a:rPr>
              <a:t>Спасибо за урок!</a:t>
            </a:r>
            <a:br>
              <a:rPr lang="ru-RU" sz="4800" b="1" cap="all" dirty="0" smtClean="0">
                <a:ln w="0"/>
                <a:gradFill flip="none">
                  <a:gsLst>
                    <a:gs pos="0">
                      <a:srgbClr val="4F81BD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4F81BD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4F81BD">
                        <a:shade val="65000"/>
                        <a:satMod val="130000"/>
                      </a:srgbClr>
                    </a:gs>
                    <a:gs pos="92000">
                      <a:srgbClr val="4F81BD">
                        <a:shade val="50000"/>
                        <a:satMod val="120000"/>
                      </a:srgbClr>
                    </a:gs>
                    <a:gs pos="100000">
                      <a:srgbClr val="4F81BD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6738" name="Picture 2" descr="https://avatars.mds.yandex.net/get-pdb/1336853/34c7ca59-a8a6-47cc-8822-b7a79aad50f1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178750"/>
            <a:ext cx="8208912" cy="51305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Чистоговорки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7"/>
          </a:xfrm>
        </p:spPr>
        <p:txBody>
          <a:bodyPr/>
          <a:lstStyle/>
          <a:p>
            <a:pPr algn="ctr">
              <a:buNone/>
            </a:pPr>
            <a:r>
              <a:rPr lang="ru-RU" sz="3600" b="1" dirty="0" err="1" smtClean="0">
                <a:solidFill>
                  <a:srgbClr val="002060"/>
                </a:solidFill>
              </a:rPr>
              <a:t>Дз</a:t>
            </a:r>
            <a:r>
              <a:rPr lang="ru-RU" sz="3600" b="1" dirty="0" smtClean="0">
                <a:solidFill>
                  <a:srgbClr val="002060"/>
                </a:solidFill>
              </a:rPr>
              <a:t>- </a:t>
            </a:r>
            <a:r>
              <a:rPr lang="ru-RU" sz="3600" b="1" dirty="0" err="1" smtClean="0">
                <a:solidFill>
                  <a:srgbClr val="002060"/>
                </a:solidFill>
              </a:rPr>
              <a:t>дз</a:t>
            </a:r>
            <a:r>
              <a:rPr lang="ru-RU" sz="3600" b="1" dirty="0" smtClean="0">
                <a:solidFill>
                  <a:srgbClr val="002060"/>
                </a:solidFill>
              </a:rPr>
              <a:t>- </a:t>
            </a:r>
            <a:r>
              <a:rPr lang="ru-RU" sz="3600" b="1" dirty="0" err="1" smtClean="0">
                <a:solidFill>
                  <a:srgbClr val="002060"/>
                </a:solidFill>
              </a:rPr>
              <a:t>дз</a:t>
            </a:r>
            <a:r>
              <a:rPr lang="ru-RU" sz="3600" b="1" dirty="0" smtClean="0">
                <a:solidFill>
                  <a:srgbClr val="002060"/>
                </a:solidFill>
              </a:rPr>
              <a:t>, </a:t>
            </a:r>
            <a:r>
              <a:rPr lang="ru-RU" sz="3600" b="1" dirty="0" err="1" smtClean="0">
                <a:solidFill>
                  <a:srgbClr val="002060"/>
                </a:solidFill>
              </a:rPr>
              <a:t>жу</a:t>
            </a:r>
            <a:r>
              <a:rPr lang="ru-RU" sz="3600" b="1" dirty="0" smtClean="0">
                <a:solidFill>
                  <a:srgbClr val="002060"/>
                </a:solidFill>
              </a:rPr>
              <a:t> – </a:t>
            </a:r>
            <a:r>
              <a:rPr lang="ru-RU" sz="3600" b="1" dirty="0" err="1" smtClean="0">
                <a:solidFill>
                  <a:srgbClr val="002060"/>
                </a:solidFill>
              </a:rPr>
              <a:t>жу</a:t>
            </a:r>
            <a:r>
              <a:rPr lang="ru-RU" sz="3600" b="1" dirty="0" smtClean="0">
                <a:solidFill>
                  <a:srgbClr val="002060"/>
                </a:solidFill>
              </a:rPr>
              <a:t> – </a:t>
            </a:r>
            <a:r>
              <a:rPr lang="ru-RU" sz="3600" b="1" dirty="0" err="1" smtClean="0">
                <a:solidFill>
                  <a:srgbClr val="002060"/>
                </a:solidFill>
              </a:rPr>
              <a:t>жу</a:t>
            </a:r>
            <a:r>
              <a:rPr lang="ru-RU" sz="3600" b="1" dirty="0" smtClean="0">
                <a:solidFill>
                  <a:srgbClr val="002060"/>
                </a:solidFill>
              </a:rPr>
              <a:t>,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Над цветами я кружу!</a:t>
            </a:r>
          </a:p>
          <a:p>
            <a:pPr algn="ctr">
              <a:buNone/>
            </a:pPr>
            <a:r>
              <a:rPr lang="ru-RU" sz="3600" b="1" dirty="0" err="1" smtClean="0">
                <a:solidFill>
                  <a:srgbClr val="002060"/>
                </a:solidFill>
              </a:rPr>
              <a:t>Жу</a:t>
            </a:r>
            <a:r>
              <a:rPr lang="ru-RU" sz="3600" b="1" dirty="0" smtClean="0">
                <a:solidFill>
                  <a:srgbClr val="002060"/>
                </a:solidFill>
              </a:rPr>
              <a:t> – </a:t>
            </a:r>
            <a:r>
              <a:rPr lang="ru-RU" sz="3600" b="1" dirty="0" err="1" smtClean="0">
                <a:solidFill>
                  <a:srgbClr val="002060"/>
                </a:solidFill>
              </a:rPr>
              <a:t>жу</a:t>
            </a:r>
            <a:r>
              <a:rPr lang="ru-RU" sz="3600" b="1" dirty="0" smtClean="0">
                <a:solidFill>
                  <a:srgbClr val="002060"/>
                </a:solidFill>
              </a:rPr>
              <a:t> – </a:t>
            </a:r>
            <a:r>
              <a:rPr lang="ru-RU" sz="3600" b="1" dirty="0" err="1" smtClean="0">
                <a:solidFill>
                  <a:srgbClr val="002060"/>
                </a:solidFill>
              </a:rPr>
              <a:t>жу</a:t>
            </a:r>
            <a:r>
              <a:rPr lang="ru-RU" sz="3600" b="1" dirty="0" smtClean="0">
                <a:solidFill>
                  <a:srgbClr val="002060"/>
                </a:solidFill>
              </a:rPr>
              <a:t>, </a:t>
            </a:r>
            <a:r>
              <a:rPr lang="ru-RU" sz="3600" b="1" dirty="0" err="1" smtClean="0">
                <a:solidFill>
                  <a:srgbClr val="002060"/>
                </a:solidFill>
              </a:rPr>
              <a:t>жу</a:t>
            </a:r>
            <a:r>
              <a:rPr lang="ru-RU" sz="3600" b="1" dirty="0" smtClean="0">
                <a:solidFill>
                  <a:srgbClr val="002060"/>
                </a:solidFill>
              </a:rPr>
              <a:t> – </a:t>
            </a:r>
            <a:r>
              <a:rPr lang="ru-RU" sz="3600" b="1" dirty="0" err="1" smtClean="0">
                <a:solidFill>
                  <a:srgbClr val="002060"/>
                </a:solidFill>
              </a:rPr>
              <a:t>жу</a:t>
            </a:r>
            <a:r>
              <a:rPr lang="ru-RU" sz="3600" b="1" dirty="0" smtClean="0">
                <a:solidFill>
                  <a:srgbClr val="002060"/>
                </a:solidFill>
              </a:rPr>
              <a:t> – </a:t>
            </a:r>
            <a:r>
              <a:rPr lang="ru-RU" sz="3600" b="1" dirty="0" err="1" smtClean="0">
                <a:solidFill>
                  <a:srgbClr val="002060"/>
                </a:solidFill>
              </a:rPr>
              <a:t>жу</a:t>
            </a:r>
            <a:r>
              <a:rPr lang="ru-RU" sz="3600" b="1" dirty="0" smtClean="0">
                <a:solidFill>
                  <a:srgbClr val="002060"/>
                </a:solidFill>
              </a:rPr>
              <a:t>,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Я подснежник разбужу.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106498" name="Picture 2" descr="https://www.nastol.com.ua/download.php?img=201602/1920x1200/nastol.com.ua-16425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760" y="3919265"/>
            <a:ext cx="4054514" cy="25340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Отгадайте загадку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5"/>
          </a:xfrm>
        </p:spPr>
        <p:txBody>
          <a:bodyPr/>
          <a:lstStyle/>
          <a:p>
            <a:pPr marL="0" lvl="0" indent="0" algn="ct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На земле живут сестрички:</a:t>
            </a:r>
          </a:p>
          <a:p>
            <a:pPr marL="0" lvl="0" indent="0" algn="ct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У сестричек - по косичке.</a:t>
            </a:r>
          </a:p>
          <a:p>
            <a:pPr marL="0" lvl="0" indent="0" algn="ct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Вот зеленая косичка:</a:t>
            </a:r>
          </a:p>
          <a:p>
            <a:pPr marL="0" lvl="0" indent="0" algn="ct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Это первая сестричка.</a:t>
            </a:r>
          </a:p>
          <a:p>
            <a:pPr marL="0" lvl="0" indent="0" algn="ct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Пашет, сеет, поливает,</a:t>
            </a:r>
          </a:p>
          <a:p>
            <a:pPr marL="0" lvl="0" indent="0" algn="ct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Почкам глазки открывает.</a:t>
            </a:r>
          </a:p>
          <a:p>
            <a:pPr marL="0" lvl="0" indent="0" algn="ctr" fontAlgn="auto">
              <a:spcBef>
                <a:spcPts val="0"/>
              </a:spcBef>
              <a:spcAft>
                <a:spcPts val="0"/>
              </a:spcAft>
              <a:buNone/>
            </a:pPr>
            <a:endParaRPr lang="ru-RU" sz="3600" b="1" dirty="0" smtClean="0">
              <a:solidFill>
                <a:srgbClr val="002060"/>
              </a:solidFill>
            </a:endParaRP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dirty="0" smtClean="0"/>
              <a:t>– Что же это за сестрички?</a:t>
            </a:r>
            <a:br>
              <a:rPr lang="ru-RU" sz="2800" b="1" dirty="0" smtClean="0"/>
            </a:br>
            <a:r>
              <a:rPr lang="ru-RU" sz="2800" b="1" dirty="0" smtClean="0"/>
              <a:t>– А что же это за первая сестричка?</a:t>
            </a:r>
            <a:br>
              <a:rPr lang="ru-RU" sz="2800" b="1" dirty="0" smtClean="0"/>
            </a:br>
            <a:r>
              <a:rPr lang="ru-RU" sz="2800" b="1" dirty="0" smtClean="0"/>
              <a:t>– Ребята, а вы любите весну? Почему?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                        </a:t>
            </a:r>
            <a:br>
              <a:rPr lang="ru-RU" sz="3600" b="1" dirty="0" smtClean="0"/>
            </a:br>
            <a:r>
              <a:rPr lang="ru-RU" sz="3600" b="1" dirty="0" smtClean="0"/>
              <a:t>                     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Аполлон Николаевич</a:t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Майков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dirty="0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2441448" cy="31211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987824" y="1556792"/>
            <a:ext cx="58326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Helvetica Neue"/>
              </a:rPr>
              <a:t>Русский поэт, переводчик. Родился в 1821 году в Москве, в семье живописца. Получил домашнее образование. В семье выпускался рукописный журнал “Подснежник” и альманах “Лунные ночи”, в которых и появились первые стихи будущего поэта. В 1842 году был опубликован первый поэтический сборник поэта, в котором широко была представлена пейзажная лирика.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А. Майков “Ласточка примчалась”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-apple-system"/>
              </a:rPr>
              <a:t>Ласточка примчалась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-apple-system"/>
              </a:rPr>
              <a:t>Из-за бела моря,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-apple-system"/>
              </a:rPr>
              <a:t>Села и запела: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-apple-system"/>
              </a:rPr>
              <a:t>Как, февраль, не </a:t>
            </a:r>
            <a:r>
              <a:rPr lang="ru-RU" sz="2800" b="1" dirty="0" err="1" smtClean="0">
                <a:solidFill>
                  <a:srgbClr val="002060"/>
                </a:solidFill>
                <a:latin typeface="-apple-system"/>
              </a:rPr>
              <a:t>злися</a:t>
            </a:r>
            <a:r>
              <a:rPr lang="ru-RU" sz="2800" b="1" dirty="0" smtClean="0">
                <a:solidFill>
                  <a:srgbClr val="002060"/>
                </a:solidFill>
                <a:latin typeface="-apple-system"/>
              </a:rPr>
              <a:t>,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-apple-system"/>
              </a:rPr>
              <a:t>Как ты, март, не хмурься,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-apple-system"/>
              </a:rPr>
              <a:t>Будь хоть снег, хоть дождик –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-apple-system"/>
              </a:rPr>
              <a:t>Всё весною пахнет!</a:t>
            </a:r>
          </a:p>
          <a:p>
            <a:pPr>
              <a:buNone/>
            </a:pPr>
            <a:endParaRPr lang="ru-RU" sz="2800" b="1" dirty="0" smtClean="0">
              <a:solidFill>
                <a:srgbClr val="002060"/>
              </a:solidFill>
              <a:latin typeface="-apple-system"/>
            </a:endParaRPr>
          </a:p>
          <a:p>
            <a:pPr>
              <a:buNone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-apple-system"/>
              </a:rPr>
              <a:t>-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Что услышал поэт А. Майков  в пении  ласточки?</a:t>
            </a:r>
          </a:p>
          <a:p>
            <a:pPr>
              <a:buNone/>
            </a:pP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689592"/>
            <a:ext cx="3655195" cy="2247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А. Майков “Весна”</a:t>
            </a:r>
            <a:b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/>
              <a:t>    </a:t>
            </a:r>
            <a:r>
              <a:rPr lang="ru-RU" sz="3200" b="1" i="1" dirty="0" smtClean="0">
                <a:solidFill>
                  <a:srgbClr val="002060"/>
                </a:solidFill>
              </a:rPr>
              <a:t>Голубенький, чистый</a:t>
            </a:r>
            <a:br>
              <a:rPr lang="ru-RU" sz="3200" b="1" i="1" dirty="0" smtClean="0">
                <a:solidFill>
                  <a:srgbClr val="002060"/>
                </a:solidFill>
              </a:rPr>
            </a:br>
            <a:r>
              <a:rPr lang="ru-RU" sz="3200" b="1" i="1" dirty="0" smtClean="0">
                <a:solidFill>
                  <a:srgbClr val="002060"/>
                </a:solidFill>
              </a:rPr>
              <a:t>Подснежник-цветок!</a:t>
            </a:r>
            <a:br>
              <a:rPr lang="ru-RU" sz="3200" b="1" i="1" dirty="0" smtClean="0">
                <a:solidFill>
                  <a:srgbClr val="002060"/>
                </a:solidFill>
              </a:rPr>
            </a:br>
            <a:r>
              <a:rPr lang="ru-RU" sz="3200" b="1" i="1" dirty="0" smtClean="0">
                <a:solidFill>
                  <a:srgbClr val="002060"/>
                </a:solidFill>
              </a:rPr>
              <a:t>А подле сквозистый,</a:t>
            </a:r>
            <a:br>
              <a:rPr lang="ru-RU" sz="3200" b="1" i="1" dirty="0" smtClean="0">
                <a:solidFill>
                  <a:srgbClr val="002060"/>
                </a:solidFill>
              </a:rPr>
            </a:br>
            <a:r>
              <a:rPr lang="ru-RU" sz="3200" b="1" i="1" dirty="0" smtClean="0">
                <a:solidFill>
                  <a:srgbClr val="002060"/>
                </a:solidFill>
              </a:rPr>
              <a:t>Последний снежок…</a:t>
            </a:r>
          </a:p>
          <a:p>
            <a:pPr>
              <a:buNone/>
            </a:pPr>
            <a:r>
              <a:rPr lang="ru-RU" sz="3200" b="1" i="1" dirty="0" smtClean="0">
                <a:solidFill>
                  <a:srgbClr val="002060"/>
                </a:solidFill>
              </a:rPr>
              <a:t>   Последние слезы</a:t>
            </a:r>
            <a:br>
              <a:rPr lang="ru-RU" sz="3200" b="1" i="1" dirty="0" smtClean="0">
                <a:solidFill>
                  <a:srgbClr val="002060"/>
                </a:solidFill>
              </a:rPr>
            </a:br>
            <a:r>
              <a:rPr lang="ru-RU" sz="3200" b="1" i="1" dirty="0" smtClean="0">
                <a:solidFill>
                  <a:srgbClr val="002060"/>
                </a:solidFill>
              </a:rPr>
              <a:t>О горе былом</a:t>
            </a:r>
            <a:br>
              <a:rPr lang="ru-RU" sz="3200" b="1" i="1" dirty="0" smtClean="0">
                <a:solidFill>
                  <a:srgbClr val="002060"/>
                </a:solidFill>
              </a:rPr>
            </a:br>
            <a:r>
              <a:rPr lang="ru-RU" sz="3200" b="1" i="1" dirty="0" smtClean="0">
                <a:solidFill>
                  <a:srgbClr val="002060"/>
                </a:solidFill>
              </a:rPr>
              <a:t>И первые грезы</a:t>
            </a:r>
            <a:br>
              <a:rPr lang="ru-RU" sz="3200" b="1" i="1" dirty="0" smtClean="0">
                <a:solidFill>
                  <a:srgbClr val="002060"/>
                </a:solidFill>
              </a:rPr>
            </a:br>
            <a:r>
              <a:rPr lang="ru-RU" sz="3200" b="1" i="1" dirty="0" smtClean="0">
                <a:solidFill>
                  <a:srgbClr val="002060"/>
                </a:solidFill>
              </a:rPr>
              <a:t>О счастье ином.</a:t>
            </a:r>
          </a:p>
          <a:p>
            <a:endParaRPr lang="ru-RU" dirty="0"/>
          </a:p>
        </p:txBody>
      </p:sp>
      <p:pic>
        <p:nvPicPr>
          <p:cNvPr id="4" name="Picture 2" descr="ФЛУДИЛЬНЯ - БЕСЕДЫ ОБО ВСЕМ - Страница 233 - Форум о доме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140968"/>
            <a:ext cx="3946624" cy="29599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3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/>
              <a:t>     – Как вы понимаете слово “ сквозистый”?</a:t>
            </a:r>
            <a:br>
              <a:rPr lang="ru-RU" sz="2800" b="1" dirty="0" smtClean="0"/>
            </a:br>
            <a:r>
              <a:rPr lang="ru-RU" sz="2800" b="1" dirty="0" smtClean="0"/>
              <a:t>– Какое настроение передаёт автор в этом стихотворении?</a:t>
            </a:r>
            <a:br>
              <a:rPr lang="ru-RU" sz="2800" b="1" dirty="0" smtClean="0"/>
            </a:br>
            <a:r>
              <a:rPr lang="ru-RU" sz="2800" b="1" dirty="0" smtClean="0"/>
              <a:t>– Какое чувство передаёт автор?</a:t>
            </a:r>
            <a:br>
              <a:rPr lang="ru-RU" sz="2800" b="1" dirty="0" smtClean="0"/>
            </a:br>
            <a:r>
              <a:rPr lang="ru-RU" sz="2800" b="1" dirty="0" smtClean="0"/>
              <a:t>– Какие чувства возникли в вашем сердце?</a:t>
            </a:r>
            <a:br>
              <a:rPr lang="ru-RU" sz="2800" b="1" dirty="0" smtClean="0"/>
            </a:br>
            <a:r>
              <a:rPr lang="ru-RU" sz="2800" b="1" dirty="0" smtClean="0"/>
              <a:t>– Давайте прочитаем выразительно это стихотворение.</a:t>
            </a:r>
            <a:br>
              <a:rPr lang="ru-RU" sz="2800" b="1" dirty="0" smtClean="0"/>
            </a:br>
            <a:r>
              <a:rPr lang="ru-RU" sz="2800" b="1" dirty="0" smtClean="0"/>
              <a:t>– Когда вы читаете стихотворение, что вы видите?</a:t>
            </a:r>
            <a:br>
              <a:rPr lang="ru-RU" sz="2800" b="1" dirty="0" smtClean="0"/>
            </a:br>
            <a:r>
              <a:rPr lang="ru-RU" sz="2800" b="1" dirty="0" smtClean="0"/>
              <a:t>– Прочитайте ещё раз стихотворение.</a:t>
            </a:r>
            <a:endParaRPr lang="ru-RU" sz="2800" b="1" dirty="0"/>
          </a:p>
        </p:txBody>
      </p:sp>
      <p:pic>
        <p:nvPicPr>
          <p:cNvPr id="102402" name="Picture 2" descr="https://www.nastol.com.ua/download.php?img=201604/1920x1080/nastol.com.ua-17123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71800" y="4365104"/>
            <a:ext cx="3479845" cy="19574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      Алексей Николаевич</a:t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     Плещеев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23928" y="1772816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Родился Алексей Николаевич Плещеев в Костроме в 1825 году в обедневшей дворянской семье. Его родители увлекались литературой, поэтому в родовом гнезде часто собирались писатели, проводились вечера поэзии, а будущий поэт мог уже в ранние годы встречаться с выдающимися людьми того времени.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7524" name="Picture 4" descr="https://avatars.mds.yandex.net/get-pdb/1676296/a02f2a13-028d-484d-9030-c57a4bdaed2d/s1200?webp=fals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260648"/>
            <a:ext cx="3096344" cy="38828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А. Н. Плещеев «Сельская песня»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/>
              <a:t>    </a:t>
            </a:r>
            <a:r>
              <a:rPr lang="ru-RU" sz="2800" b="1" dirty="0" smtClean="0">
                <a:solidFill>
                  <a:srgbClr val="002060"/>
                </a:solidFill>
              </a:rPr>
              <a:t>Травка зеленеет,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Солнышко блестит;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Ласточка с весною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В сени к нам летит.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С нею солнце краше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И весна милей…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err="1" smtClean="0">
                <a:solidFill>
                  <a:srgbClr val="002060"/>
                </a:solidFill>
              </a:rPr>
              <a:t>Прощебечь</a:t>
            </a:r>
            <a:r>
              <a:rPr lang="ru-RU" sz="2800" b="1" dirty="0" smtClean="0">
                <a:solidFill>
                  <a:srgbClr val="002060"/>
                </a:solidFill>
              </a:rPr>
              <a:t> с дороги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Нам привет скорей!</a:t>
            </a:r>
          </a:p>
          <a:p>
            <a:pPr>
              <a:buNone/>
            </a:pPr>
            <a:endParaRPr lang="ru-RU" sz="28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484784"/>
            <a:ext cx="3731568" cy="45271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3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Тема34</Template>
  <TotalTime>676</TotalTime>
  <Words>608</Words>
  <Application>Microsoft Office PowerPoint</Application>
  <PresentationFormat>Экран (4:3)</PresentationFormat>
  <Paragraphs>78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Тема34</vt:lpstr>
      <vt:lpstr>2_Тема Office</vt:lpstr>
      <vt:lpstr>3_Тема Office</vt:lpstr>
      <vt:lpstr>4_Тема Office</vt:lpstr>
      <vt:lpstr>5_Тема Office</vt:lpstr>
      <vt:lpstr>6_Тема Office</vt:lpstr>
      <vt:lpstr>7_Тема Office</vt:lpstr>
      <vt:lpstr>  Литературное чтение «Школа России» 1класс</vt:lpstr>
      <vt:lpstr>Чистоговорки</vt:lpstr>
      <vt:lpstr>Отгадайте загадку</vt:lpstr>
      <vt:lpstr>                                              Аполлон Николаевич                       Майков </vt:lpstr>
      <vt:lpstr>А. Майков “Ласточка примчалась”</vt:lpstr>
      <vt:lpstr> А. Майков “Весна” </vt:lpstr>
      <vt:lpstr>Слайд 7</vt:lpstr>
      <vt:lpstr>                              Алексей Николаевич                              Плещеев</vt:lpstr>
      <vt:lpstr> А. Н. Плещеев «Сельская песня»</vt:lpstr>
      <vt:lpstr>                                Тимофей Максимович                                  Белозёров</vt:lpstr>
      <vt:lpstr>Прочтите ключевые слова сначала по слогам, затем целыми словами</vt:lpstr>
      <vt:lpstr>Т. М. Белозёров «Подснежники»</vt:lpstr>
      <vt:lpstr>Слайд 13</vt:lpstr>
      <vt:lpstr>                            Самуил Яковлевич                               Маршак  </vt:lpstr>
      <vt:lpstr>С. Я. Маршак «Апрель»</vt:lpstr>
      <vt:lpstr>Слайд 16</vt:lpstr>
      <vt:lpstr>Слайд 17</vt:lpstr>
      <vt:lpstr>Итог урока</vt:lpstr>
      <vt:lpstr>Спасибо за урок!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иришка</dc:creator>
  <cp:lastModifiedBy>Premium</cp:lastModifiedBy>
  <cp:revision>68</cp:revision>
  <dcterms:created xsi:type="dcterms:W3CDTF">2017-10-21T11:29:30Z</dcterms:created>
  <dcterms:modified xsi:type="dcterms:W3CDTF">2020-04-11T19:00:07Z</dcterms:modified>
</cp:coreProperties>
</file>