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notesMasterIdLst>
    <p:notesMasterId r:id="rId13"/>
  </p:notesMasterIdLst>
  <p:sldIdLst>
    <p:sldId id="288" r:id="rId2"/>
    <p:sldId id="299" r:id="rId3"/>
    <p:sldId id="289" r:id="rId4"/>
    <p:sldId id="260" r:id="rId5"/>
    <p:sldId id="273" r:id="rId6"/>
    <p:sldId id="271" r:id="rId7"/>
    <p:sldId id="292" r:id="rId8"/>
    <p:sldId id="291" r:id="rId9"/>
    <p:sldId id="295" r:id="rId10"/>
    <p:sldId id="296" r:id="rId11"/>
    <p:sldId id="29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A42052-F5D5-4AC7-A295-230EE88DA257}" v="116" dt="2020-04-10T17:35:05.5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9E9F7E3F-B27A-42EB-8F40-1E491D91ED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C5B4D49-B399-4D26-AD7A-A9A693B8E7C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20AEBFF3-794E-4B00-84D1-A250E11180C0}" type="datetimeFigureOut">
              <a:rPr lang="ru-RU"/>
              <a:pPr>
                <a:defRPr/>
              </a:pPr>
              <a:t>10.04.2020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FB41A853-230B-463C-B226-15509C1CC6E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E42D6348-EEA2-46E3-B40F-038F052CD3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02CE116-1D92-4B64-9C2C-DF59B7C10D8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55CED77-278B-4A07-8566-0C2F447DC9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EEDB94D-4D06-4DB0-9E59-C71A0E694D76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1378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374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88923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929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767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2278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7378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4655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464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442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244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4/10/2020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227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3382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698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7112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598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67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6" r:id="rId16"/>
    <p:sldLayoutId id="214748384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1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3">
            <a:extLst>
              <a:ext uri="{FF2B5EF4-FFF2-40B4-BE49-F238E27FC236}">
                <a16:creationId xmlns:a16="http://schemas.microsoft.com/office/drawing/2014/main" id="{2CB5087E-3DEA-4A3A-B657-437AB22CD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4827" y="1589274"/>
            <a:ext cx="7215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2800" b="1"/>
              <a:t>АЛГЕБРА   9 класс 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43F6E6EA-11C5-4EB7-9BD2-7251C9C69DA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7772400" cy="1676400"/>
          </a:xfrm>
        </p:spPr>
        <p:txBody>
          <a:bodyPr>
            <a:normAutofit/>
          </a:bodyPr>
          <a:lstStyle/>
          <a:p>
            <a:pPr marR="0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/>
          </a:p>
          <a:p>
            <a:pPr marR="0" algn="ctr" fontAlgn="auto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b="1"/>
          </a:p>
        </p:txBody>
      </p:sp>
      <p:sp>
        <p:nvSpPr>
          <p:cNvPr id="12292" name="TextBox 4">
            <a:extLst>
              <a:ext uri="{FF2B5EF4-FFF2-40B4-BE49-F238E27FC236}">
                <a16:creationId xmlns:a16="http://schemas.microsoft.com/office/drawing/2014/main" id="{0AA38E5A-BD36-40F3-857C-5AA4C8E8E0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8647" y="2157099"/>
            <a:ext cx="60903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4000" b="1" dirty="0">
                <a:solidFill>
                  <a:srgbClr val="FF0000"/>
                </a:solidFill>
                <a:latin typeface="Arial"/>
                <a:cs typeface="Arial"/>
              </a:rPr>
              <a:t>АРИФМЕТИЧЕСКАЯ    ПРОГРЕССИЯ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2EFB47A-B83E-4A35-92D5-7454124253BE}"/>
              </a:ext>
            </a:extLst>
          </p:cNvPr>
          <p:cNvSpPr/>
          <p:nvPr/>
        </p:nvSpPr>
        <p:spPr>
          <a:xfrm>
            <a:off x="2286000" y="400506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Выполнил: ученик 9 «Б» класса МБОУ средней школы №3 Большаков Максим</a:t>
            </a:r>
          </a:p>
          <a:p>
            <a:r>
              <a:rPr lang="ru-RU" dirty="0"/>
              <a:t>Учитель: Кислова Светлана Игоревна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1053DCE-FA45-4157-9625-02CCF845755F}"/>
              </a:ext>
            </a:extLst>
          </p:cNvPr>
          <p:cNvSpPr/>
          <p:nvPr/>
        </p:nvSpPr>
        <p:spPr>
          <a:xfrm>
            <a:off x="357188" y="714375"/>
            <a:ext cx="8572500" cy="112553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lIns="156210" tIns="156210" rIns="156210" bIns="156210" spcCol="1270" anchor="ctr"/>
          <a:lstStyle/>
          <a:p>
            <a:pPr algn="ctr" defTabSz="182245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Сумма </a:t>
            </a:r>
            <a:r>
              <a:rPr lang="en-US" sz="3200" b="1" dirty="0">
                <a:solidFill>
                  <a:srgbClr val="FF0000"/>
                </a:solidFill>
              </a:rPr>
              <a:t>n</a:t>
            </a:r>
            <a:r>
              <a:rPr lang="ru-RU" sz="3200" b="1" dirty="0">
                <a:solidFill>
                  <a:srgbClr val="FF0000"/>
                </a:solidFill>
              </a:rPr>
              <a:t> -первых членов арифметической прогрессии </a:t>
            </a:r>
          </a:p>
        </p:txBody>
      </p:sp>
      <p:graphicFrame>
        <p:nvGraphicFramePr>
          <p:cNvPr id="7170" name="Object 2">
            <a:extLst>
              <a:ext uri="{FF2B5EF4-FFF2-40B4-BE49-F238E27FC236}">
                <a16:creationId xmlns:a16="http://schemas.microsoft.com/office/drawing/2014/main" id="{294A5B7A-3B62-49BA-85ED-2A10AAC1477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57375" y="1785938"/>
          <a:ext cx="4975225" cy="157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99" name="Формула" r:id="rId3" imgW="1320480" imgH="393480" progId="Equation.3">
                  <p:embed/>
                </p:oleObj>
              </mc:Choice>
              <mc:Fallback>
                <p:oleObj name="Формула" r:id="rId3" imgW="1320480" imgH="393480" progId="Equation.3">
                  <p:embed/>
                  <p:pic>
                    <p:nvPicPr>
                      <p:cNvPr id="7170" name="Object 2">
                        <a:extLst>
                          <a:ext uri="{FF2B5EF4-FFF2-40B4-BE49-F238E27FC236}">
                            <a16:creationId xmlns:a16="http://schemas.microsoft.com/office/drawing/2014/main" id="{294A5B7A-3B62-49BA-85ED-2A10AAC1477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75" y="1785938"/>
                        <a:ext cx="4975225" cy="1571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TextBox 4">
            <a:extLst>
              <a:ext uri="{FF2B5EF4-FFF2-40B4-BE49-F238E27FC236}">
                <a16:creationId xmlns:a16="http://schemas.microsoft.com/office/drawing/2014/main" id="{02048512-436B-4211-9584-2038B6E29F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7423" y="3500438"/>
            <a:ext cx="788234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800"/>
              <a:t>Формулой удобно  пользоваться  тогда, когда заданы </a:t>
            </a:r>
            <a:r>
              <a:rPr lang="ru-RU" altLang="en-US" sz="2800" b="1"/>
              <a:t>первый член </a:t>
            </a:r>
            <a:r>
              <a:rPr lang="ru-RU" altLang="en-US" sz="2800"/>
              <a:t>и </a:t>
            </a:r>
            <a:r>
              <a:rPr lang="ru-RU" altLang="en-US" sz="2800" b="1"/>
              <a:t>разность</a:t>
            </a:r>
            <a:r>
              <a:rPr lang="ru-RU" altLang="en-US" sz="2800"/>
              <a:t> прогрессии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>
            <a:extLst>
              <a:ext uri="{FF2B5EF4-FFF2-40B4-BE49-F238E27FC236}">
                <a16:creationId xmlns:a16="http://schemas.microsoft.com/office/drawing/2014/main" id="{A79F0A13-2966-4D4C-BB13-38CF0DD8D1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813" y="642938"/>
            <a:ext cx="5286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2800" b="1"/>
              <a:t>Задания     ОГЭ</a:t>
            </a:r>
          </a:p>
        </p:txBody>
      </p:sp>
      <p:sp>
        <p:nvSpPr>
          <p:cNvPr id="14339" name="TextBox 2">
            <a:extLst>
              <a:ext uri="{FF2B5EF4-FFF2-40B4-BE49-F238E27FC236}">
                <a16:creationId xmlns:a16="http://schemas.microsoft.com/office/drawing/2014/main" id="{78D26A7D-1583-40D7-9C67-55D1883B94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813" y="1643063"/>
            <a:ext cx="7929562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b="1"/>
              <a:t>Задание 12 </a:t>
            </a:r>
            <a:r>
              <a:rPr lang="ru-RU" altLang="en-US"/>
              <a:t>Найдите сумму всех отрицательных членов арифметической прогрессии: −8,6; −8,4; ...</a:t>
            </a:r>
          </a:p>
          <a:p>
            <a:pPr eaLnBrk="1" hangingPunct="1"/>
            <a:endParaRPr lang="ru-RU" altLang="en-US"/>
          </a:p>
          <a:p>
            <a:pPr eaLnBrk="1" hangingPunct="1"/>
            <a:r>
              <a:rPr lang="ru-RU" altLang="en-US" b="1"/>
              <a:t> Задание 12 </a:t>
            </a:r>
            <a:r>
              <a:rPr lang="ru-RU" altLang="en-US"/>
              <a:t>Арифметическая прогрессия задана формулой n-го члена и известно, что . Найдите пятый член этой прогрессии.</a:t>
            </a:r>
          </a:p>
          <a:p>
            <a:pPr eaLnBrk="1" hangingPunct="1"/>
            <a:endParaRPr lang="ru-RU" altLang="en-US"/>
          </a:p>
          <a:p>
            <a:pPr eaLnBrk="1" hangingPunct="1"/>
            <a:r>
              <a:rPr lang="ru-RU" altLang="en-US" b="1"/>
              <a:t> Задание 12 </a:t>
            </a:r>
            <a:r>
              <a:rPr lang="ru-RU" altLang="en-US"/>
              <a:t>В арифметической прогрессии     известно, что. Найдите четвёртый член этой прогрессии.</a:t>
            </a:r>
          </a:p>
          <a:p>
            <a:pPr eaLnBrk="1" hangingPunct="1"/>
            <a:endParaRPr lang="ru-RU" altLang="en-US"/>
          </a:p>
          <a:p>
            <a:pPr eaLnBrk="1" hangingPunct="1"/>
            <a:r>
              <a:rPr lang="ru-RU" altLang="en-US" b="1"/>
              <a:t> Задание 12 </a:t>
            </a:r>
            <a:r>
              <a:rPr lang="ru-RU" altLang="en-US"/>
              <a:t>Первый член ариф­ме­ти­че­ской про­грес­сии равен −11,9, а разность прогрессии равна 7,8. Найдите двенадцатый член этой прогрессии.</a:t>
            </a:r>
          </a:p>
          <a:p>
            <a:pPr eaLnBrk="1" hangingPunct="1"/>
            <a:endParaRPr lang="ru-RU" altLang="en-US"/>
          </a:p>
          <a:p>
            <a:pPr eaLnBrk="1" hangingPunct="1"/>
            <a:endParaRPr lang="ru-RU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>
            <a:extLst>
              <a:ext uri="{FF2B5EF4-FFF2-40B4-BE49-F238E27FC236}">
                <a16:creationId xmlns:a16="http://schemas.microsoft.com/office/drawing/2014/main" id="{28920AD9-EBBE-4C4E-8F7F-AEBA9D54E3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3088" y="1285875"/>
            <a:ext cx="7533410" cy="443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2400" b="1">
                <a:solidFill>
                  <a:srgbClr val="FF0000"/>
                </a:solidFill>
              </a:rPr>
              <a:t>Происхождение слова  «</a:t>
            </a:r>
            <a:r>
              <a:rPr lang="ru-RU" altLang="en-US" sz="2400" b="1" i="1">
                <a:solidFill>
                  <a:srgbClr val="FF0000"/>
                </a:solidFill>
              </a:rPr>
              <a:t>прогрессия»</a:t>
            </a:r>
          </a:p>
          <a:p>
            <a:pPr eaLnBrk="1" hangingPunct="1"/>
            <a:r>
              <a:rPr lang="ru-RU" altLang="en-US" sz="2400" b="1"/>
              <a:t> </a:t>
            </a:r>
          </a:p>
          <a:p>
            <a:pPr eaLnBrk="1" hangingPunct="1"/>
            <a:r>
              <a:rPr lang="ru-RU" altLang="en-US" sz="2400"/>
              <a:t>Слово </a:t>
            </a:r>
            <a:r>
              <a:rPr lang="ru-RU" altLang="en-US" sz="2400" i="1"/>
              <a:t>"прогрессия"</a:t>
            </a:r>
            <a:r>
              <a:rPr lang="ru-RU" altLang="en-US" sz="2400"/>
              <a:t> имеет латинское происхождение и означает "движение вперед"; этим термином в математике прежде именовали всякую последовательность числе, построенному по такому закону, который позволяет неограниченно продолжать эту последовательность в одном направлении. Числа, составляющие эту последовательность, называются ее </a:t>
            </a:r>
            <a:r>
              <a:rPr lang="ru-RU" altLang="en-US" sz="2400" i="1"/>
              <a:t>членами</a:t>
            </a:r>
            <a:r>
              <a:rPr lang="ru-RU" altLang="en-US" sz="2400"/>
              <a:t>.</a:t>
            </a:r>
          </a:p>
          <a:p>
            <a:pPr eaLnBrk="1" hangingPunct="1"/>
            <a:endParaRPr lang="ru-RU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>
            <a:extLst>
              <a:ext uri="{FF2B5EF4-FFF2-40B4-BE49-F238E27FC236}">
                <a16:creationId xmlns:a16="http://schemas.microsoft.com/office/drawing/2014/main" id="{2E5090D0-316D-4922-B0F3-355EEE811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317" y="1004328"/>
            <a:ext cx="8229600" cy="1500187"/>
          </a:xfrm>
        </p:spPr>
        <p:txBody>
          <a:bodyPr/>
          <a:lstStyle/>
          <a:p>
            <a:r>
              <a:rPr lang="ru-RU" altLang="en-US" sz="2800" b="1"/>
              <a:t>Объекты, </a:t>
            </a:r>
            <a:r>
              <a:rPr lang="ru-RU" altLang="en-US" sz="2800"/>
              <a:t>которые пронумерованы подряд натуральными числами 1,2,3,4,5,6…</a:t>
            </a:r>
            <a:r>
              <a:rPr lang="en-US" altLang="en-US" sz="2800"/>
              <a:t>n</a:t>
            </a:r>
            <a:r>
              <a:rPr lang="ru-RU" altLang="en-US" sz="2800"/>
              <a:t>, …образуют </a:t>
            </a:r>
            <a:r>
              <a:rPr lang="ru-RU" altLang="en-US" sz="2800" b="1">
                <a:solidFill>
                  <a:srgbClr val="FF0000"/>
                </a:solidFill>
              </a:rPr>
              <a:t>последовательность</a:t>
            </a:r>
          </a:p>
        </p:txBody>
      </p:sp>
      <p:sp>
        <p:nvSpPr>
          <p:cNvPr id="13315" name="TextBox 3">
            <a:extLst>
              <a:ext uri="{FF2B5EF4-FFF2-40B4-BE49-F238E27FC236}">
                <a16:creationId xmlns:a16="http://schemas.microsoft.com/office/drawing/2014/main" id="{23627CA4-86F4-4A91-86F4-952A2F40A5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1916" y="2696976"/>
            <a:ext cx="6715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2800" b="1"/>
              <a:t>ПРИМЕРЫ</a:t>
            </a:r>
          </a:p>
        </p:txBody>
      </p:sp>
      <p:sp>
        <p:nvSpPr>
          <p:cNvPr id="13316" name="TextBox 4">
            <a:extLst>
              <a:ext uri="{FF2B5EF4-FFF2-40B4-BE49-F238E27FC236}">
                <a16:creationId xmlns:a16="http://schemas.microsoft.com/office/drawing/2014/main" id="{98E8A99A-C4DA-467B-B61A-4A7A571514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000" y="3734081"/>
            <a:ext cx="8232121" cy="2745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800"/>
              <a:t>1,2,3,4,5…..последовательность  натуральных чисел;</a:t>
            </a:r>
          </a:p>
          <a:p>
            <a:pPr eaLnBrk="1" hangingPunct="1"/>
            <a:r>
              <a:rPr lang="ru-RU" altLang="en-US" sz="2800"/>
              <a:t>2,4,6,8,10….последовательность чётных чисел;</a:t>
            </a:r>
          </a:p>
          <a:p>
            <a:pPr eaLnBrk="1" hangingPunct="1"/>
            <a:endParaRPr lang="ru-RU" altLang="en-US" sz="2800"/>
          </a:p>
          <a:p>
            <a:pPr eaLnBrk="1" hangingPunct="1"/>
            <a:r>
              <a:rPr lang="ru-RU" altLang="en-US" sz="2800"/>
              <a:t>0,3; 033; 0,333;…последовательность десятичных приближений дроби1/3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B77CB10-6F71-4D30-A0C2-F1176AD4E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302" y="1365717"/>
            <a:ext cx="8643937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00B050"/>
                </a:solidFill>
                <a:latin typeface="+mj-lt"/>
                <a:cs typeface="Times New Roman" pitchFamily="18" charset="0"/>
              </a:rPr>
              <a:t>Арифметической прогрессией </a:t>
            </a:r>
            <a:r>
              <a:rPr lang="ru-RU" sz="3200" b="1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называют последовательность,</a:t>
            </a:r>
            <a:r>
              <a:rPr lang="ru-RU" sz="32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каждый член которой, начиная со второго, равен предыдущему, сложенному с одним и тем же числом.</a:t>
            </a:r>
          </a:p>
        </p:txBody>
      </p:sp>
      <p:graphicFrame>
        <p:nvGraphicFramePr>
          <p:cNvPr id="9219" name="Object 3">
            <a:extLst>
              <a:ext uri="{FF2B5EF4-FFF2-40B4-BE49-F238E27FC236}">
                <a16:creationId xmlns:a16="http://schemas.microsoft.com/office/drawing/2014/main" id="{44900E3E-9C26-469B-A605-0020C8656D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5294500"/>
              </p:ext>
            </p:extLst>
          </p:nvPr>
        </p:nvGraphicFramePr>
        <p:xfrm>
          <a:off x="2071688" y="3512204"/>
          <a:ext cx="4679950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" name="Формула" r:id="rId3" imgW="799920" imgH="228600" progId="Equation.3">
                  <p:embed/>
                </p:oleObj>
              </mc:Choice>
              <mc:Fallback>
                <p:oleObj name="Формула" r:id="rId3" imgW="799920" imgH="228600" progId="Equation.3">
                  <p:embed/>
                  <p:pic>
                    <p:nvPicPr>
                      <p:cNvPr id="9219" name="Object 3">
                        <a:extLst>
                          <a:ext uri="{FF2B5EF4-FFF2-40B4-BE49-F238E27FC236}">
                            <a16:creationId xmlns:a16="http://schemas.microsoft.com/office/drawing/2014/main" id="{44900E3E-9C26-469B-A605-0020C8656D9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88" y="3512204"/>
                        <a:ext cx="4679950" cy="1336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Группа 8">
            <a:extLst>
              <a:ext uri="{FF2B5EF4-FFF2-40B4-BE49-F238E27FC236}">
                <a16:creationId xmlns:a16="http://schemas.microsoft.com/office/drawing/2014/main" id="{2CD37384-96D0-4562-98B2-F8072DE47659}"/>
              </a:ext>
            </a:extLst>
          </p:cNvPr>
          <p:cNvGrpSpPr>
            <a:grpSpLocks/>
          </p:cNvGrpSpPr>
          <p:nvPr/>
        </p:nvGrpSpPr>
        <p:grpSpPr bwMode="auto">
          <a:xfrm>
            <a:off x="611841" y="4851867"/>
            <a:ext cx="8358188" cy="1435100"/>
            <a:chOff x="571472" y="5214938"/>
            <a:chExt cx="8358216" cy="1435100"/>
          </a:xfrm>
        </p:grpSpPr>
        <p:graphicFrame>
          <p:nvGraphicFramePr>
            <p:cNvPr id="9220" name="Object 4">
              <a:extLst>
                <a:ext uri="{FF2B5EF4-FFF2-40B4-BE49-F238E27FC236}">
                  <a16:creationId xmlns:a16="http://schemas.microsoft.com/office/drawing/2014/main" id="{084FA3E0-4AE1-4C88-9775-037F5EE27C1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71472" y="5214938"/>
            <a:ext cx="857278" cy="10917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58" name="Формула" r:id="rId5" imgW="139680" imgH="177480" progId="Equation.3">
                    <p:embed/>
                  </p:oleObj>
                </mc:Choice>
                <mc:Fallback>
                  <p:oleObj name="Формула" r:id="rId5" imgW="139680" imgH="177480" progId="Equation.3">
                    <p:embed/>
                    <p:pic>
                      <p:nvPicPr>
                        <p:cNvPr id="9220" name="Object 4">
                          <a:extLst>
                            <a:ext uri="{FF2B5EF4-FFF2-40B4-BE49-F238E27FC236}">
                              <a16:creationId xmlns:a16="http://schemas.microsoft.com/office/drawing/2014/main" id="{084FA3E0-4AE1-4C88-9775-037F5EE27C1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1472" y="5214938"/>
                          <a:ext cx="857278" cy="109174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1" name="Прямоугольник 6">
              <a:extLst>
                <a:ext uri="{FF2B5EF4-FFF2-40B4-BE49-F238E27FC236}">
                  <a16:creationId xmlns:a16="http://schemas.microsoft.com/office/drawing/2014/main" id="{B93B724C-6C46-4A72-86E3-12216FE03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3000" y="5572125"/>
              <a:ext cx="7786688" cy="1077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en-US" sz="3200" b="1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разность арифметической прогрессии (число)</a:t>
              </a:r>
            </a:p>
          </p:txBody>
        </p:sp>
      </p:grpSp>
      <p:sp>
        <p:nvSpPr>
          <p:cNvPr id="1030" name="TextBox 7">
            <a:extLst>
              <a:ext uri="{FF2B5EF4-FFF2-40B4-BE49-F238E27FC236}">
                <a16:creationId xmlns:a16="http://schemas.microsoft.com/office/drawing/2014/main" id="{356508A6-C312-4928-B94E-EA596B5569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432" y="571500"/>
            <a:ext cx="80724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2800" b="1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Определение  арифметической  прогрессии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8C81032-13E5-4BFB-A846-E1EDFFB253A7}"/>
              </a:ext>
            </a:extLst>
          </p:cNvPr>
          <p:cNvSpPr/>
          <p:nvPr/>
        </p:nvSpPr>
        <p:spPr>
          <a:xfrm>
            <a:off x="799260" y="1709688"/>
            <a:ext cx="780227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арифметическая прогрессия, если для всех натуральных </a:t>
            </a:r>
            <a:r>
              <a:rPr lang="en-US" sz="4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выполняется равенство </a:t>
            </a:r>
          </a:p>
        </p:txBody>
      </p:sp>
      <p:graphicFrame>
        <p:nvGraphicFramePr>
          <p:cNvPr id="9218" name="Object 2">
            <a:extLst>
              <a:ext uri="{FF2B5EF4-FFF2-40B4-BE49-F238E27FC236}">
                <a16:creationId xmlns:a16="http://schemas.microsoft.com/office/drawing/2014/main" id="{3CF35727-B438-43BD-B146-274BA73130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225383"/>
              </p:ext>
            </p:extLst>
          </p:nvPr>
        </p:nvGraphicFramePr>
        <p:xfrm>
          <a:off x="761439" y="1400174"/>
          <a:ext cx="4287245" cy="1053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1" name="Формула" r:id="rId3" imgW="1002960" imgH="228600" progId="Equation.3">
                  <p:embed/>
                </p:oleObj>
              </mc:Choice>
              <mc:Fallback>
                <p:oleObj name="Формула" r:id="rId3" imgW="1002960" imgH="228600" progId="Equation.3">
                  <p:embed/>
                  <p:pic>
                    <p:nvPicPr>
                      <p:cNvPr id="9218" name="Object 2">
                        <a:extLst>
                          <a:ext uri="{FF2B5EF4-FFF2-40B4-BE49-F238E27FC236}">
                            <a16:creationId xmlns:a16="http://schemas.microsoft.com/office/drawing/2014/main" id="{3CF35727-B438-43BD-B146-274BA73130E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439" y="1400174"/>
                        <a:ext cx="4287245" cy="10530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3">
            <a:extLst>
              <a:ext uri="{FF2B5EF4-FFF2-40B4-BE49-F238E27FC236}">
                <a16:creationId xmlns:a16="http://schemas.microsoft.com/office/drawing/2014/main" id="{210577CA-3D2C-4558-A056-A09F6F9139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081042"/>
              </p:ext>
            </p:extLst>
          </p:nvPr>
        </p:nvGraphicFramePr>
        <p:xfrm>
          <a:off x="2071688" y="3829891"/>
          <a:ext cx="4679950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2" name="Формула" r:id="rId5" imgW="799920" imgH="228600" progId="Equation.3">
                  <p:embed/>
                </p:oleObj>
              </mc:Choice>
              <mc:Fallback>
                <p:oleObj name="Формула" r:id="rId5" imgW="799920" imgH="228600" progId="Equation.3">
                  <p:embed/>
                  <p:pic>
                    <p:nvPicPr>
                      <p:cNvPr id="9219" name="Object 3">
                        <a:extLst>
                          <a:ext uri="{FF2B5EF4-FFF2-40B4-BE49-F238E27FC236}">
                            <a16:creationId xmlns:a16="http://schemas.microsoft.com/office/drawing/2014/main" id="{210577CA-3D2C-4558-A056-A09F6F9139F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88" y="3829891"/>
                        <a:ext cx="4679950" cy="1336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Box 5">
            <a:extLst>
              <a:ext uri="{FF2B5EF4-FFF2-40B4-BE49-F238E27FC236}">
                <a16:creationId xmlns:a16="http://schemas.microsoft.com/office/drawing/2014/main" id="{6CAAA5AE-F51D-4989-B0AF-3EA1CF1948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432" y="504265"/>
            <a:ext cx="80724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2800" b="1">
                <a:solidFill>
                  <a:srgbClr val="00B05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Определение  арифметической  прогрессии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Box 1">
            <a:extLst>
              <a:ext uri="{FF2B5EF4-FFF2-40B4-BE49-F238E27FC236}">
                <a16:creationId xmlns:a16="http://schemas.microsoft.com/office/drawing/2014/main" id="{DDCB157C-54EE-4A2C-956A-8B1A9220C1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625" y="1000125"/>
            <a:ext cx="85010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32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Разность арифметической прогрессии</a:t>
            </a:r>
          </a:p>
        </p:txBody>
      </p:sp>
      <p:graphicFrame>
        <p:nvGraphicFramePr>
          <p:cNvPr id="9219" name="Object 3">
            <a:extLst>
              <a:ext uri="{FF2B5EF4-FFF2-40B4-BE49-F238E27FC236}">
                <a16:creationId xmlns:a16="http://schemas.microsoft.com/office/drawing/2014/main" id="{8FB9054C-55E0-48DA-8B2F-C1B11C06792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71688" y="1857375"/>
          <a:ext cx="4605337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7" name="Формула" r:id="rId3" imgW="787320" imgH="228600" progId="Equation.3">
                  <p:embed/>
                </p:oleObj>
              </mc:Choice>
              <mc:Fallback>
                <p:oleObj name="Формула" r:id="rId3" imgW="787320" imgH="228600" progId="Equation.3">
                  <p:embed/>
                  <p:pic>
                    <p:nvPicPr>
                      <p:cNvPr id="9219" name="Object 3">
                        <a:extLst>
                          <a:ext uri="{FF2B5EF4-FFF2-40B4-BE49-F238E27FC236}">
                            <a16:creationId xmlns:a16="http://schemas.microsoft.com/office/drawing/2014/main" id="{8FB9054C-55E0-48DA-8B2F-C1B11C06792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88" y="1857375"/>
                        <a:ext cx="4605337" cy="1336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4">
            <a:extLst>
              <a:ext uri="{FF2B5EF4-FFF2-40B4-BE49-F238E27FC236}">
                <a16:creationId xmlns:a16="http://schemas.microsoft.com/office/drawing/2014/main" id="{4DA40D58-9DD2-4FA2-AE13-8A8C715512F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00088" y="3929063"/>
          <a:ext cx="1816100" cy="87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8" name="Формула" r:id="rId5" imgW="368280" imgH="177480" progId="Equation.3">
                  <p:embed/>
                </p:oleObj>
              </mc:Choice>
              <mc:Fallback>
                <p:oleObj name="Формула" r:id="rId5" imgW="368280" imgH="177480" progId="Equation.3">
                  <p:embed/>
                  <p:pic>
                    <p:nvPicPr>
                      <p:cNvPr id="9220" name="Object 4">
                        <a:extLst>
                          <a:ext uri="{FF2B5EF4-FFF2-40B4-BE49-F238E27FC236}">
                            <a16:creationId xmlns:a16="http://schemas.microsoft.com/office/drawing/2014/main" id="{4DA40D58-9DD2-4FA2-AE13-8A8C715512F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088" y="3929063"/>
                        <a:ext cx="1816100" cy="877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7099CED-4848-4748-8F59-DD4EA14CC3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1750" y="4071938"/>
            <a:ext cx="5857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32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en-US" sz="32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прогрессия возрастающая</a:t>
            </a:r>
          </a:p>
        </p:txBody>
      </p:sp>
      <p:graphicFrame>
        <p:nvGraphicFramePr>
          <p:cNvPr id="3" name="Object 4">
            <a:extLst>
              <a:ext uri="{FF2B5EF4-FFF2-40B4-BE49-F238E27FC236}">
                <a16:creationId xmlns:a16="http://schemas.microsoft.com/office/drawing/2014/main" id="{31AB2379-0D53-4CC6-9B53-CD9B6065C3F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1038" y="5051425"/>
          <a:ext cx="1816100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9" name="Формула" r:id="rId7" imgW="368280" imgH="177480" progId="Equation.3">
                  <p:embed/>
                </p:oleObj>
              </mc:Choice>
              <mc:Fallback>
                <p:oleObj name="Формула" r:id="rId7" imgW="368280" imgH="177480" progId="Equation.3">
                  <p:embed/>
                  <p:pic>
                    <p:nvPicPr>
                      <p:cNvPr id="3" name="Object 4">
                        <a:extLst>
                          <a:ext uri="{FF2B5EF4-FFF2-40B4-BE49-F238E27FC236}">
                            <a16:creationId xmlns:a16="http://schemas.microsoft.com/office/drawing/2014/main" id="{31AB2379-0D53-4CC6-9B53-CD9B6065C3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038" y="5051425"/>
                        <a:ext cx="1816100" cy="877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C8DFB62-3468-4D8A-937F-56106D80BD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4625" y="5214938"/>
            <a:ext cx="5857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32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en-US" sz="32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прогрессия убывающая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1">
            <a:extLst>
              <a:ext uri="{FF2B5EF4-FFF2-40B4-BE49-F238E27FC236}">
                <a16:creationId xmlns:a16="http://schemas.microsoft.com/office/drawing/2014/main" id="{616611D7-FF24-4715-B10C-AB3F40F94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5519" y="610160"/>
            <a:ext cx="823212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Свойство </a:t>
            </a:r>
            <a:r>
              <a:rPr lang="en-US" altLang="en-US" sz="28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en-US" sz="28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–го </a:t>
            </a:r>
            <a:r>
              <a:rPr lang="ru-RU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члена арифметической прогрессии</a:t>
            </a:r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DD993C31-F1B4-4AF0-BAA5-6AA813B7EEC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00250" y="3857625"/>
          <a:ext cx="4667250" cy="192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7" name="Формула" r:id="rId3" imgW="952200" imgH="393480" progId="Equation.3">
                  <p:embed/>
                </p:oleObj>
              </mc:Choice>
              <mc:Fallback>
                <p:oleObj name="Формула" r:id="rId3" imgW="952200" imgH="393480" progId="Equation.3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DD993C31-F1B4-4AF0-BAA5-6AA813B7EEC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0" y="3857625"/>
                        <a:ext cx="4667250" cy="1928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8CC7478-B29D-4C62-A931-DF42443BAC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941" y="1772491"/>
            <a:ext cx="8240526" cy="2287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en-US" sz="2800" b="1">
                <a:solidFill>
                  <a:srgbClr val="7030A0"/>
                </a:solidFill>
              </a:rPr>
              <a:t>Любой  член арифметической прогрессии, кроме первого (и последнего, если прогрессия конечна),  равен среднему арифметическому двух соседних с ним членов.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36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Прямоугольник 1">
            <a:extLst>
              <a:ext uri="{FF2B5EF4-FFF2-40B4-BE49-F238E27FC236}">
                <a16:creationId xmlns:a16="http://schemas.microsoft.com/office/drawing/2014/main" id="{CB4BA5DB-89DD-44A9-8787-69876D8D36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765" y="541244"/>
            <a:ext cx="821531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арифметической прогрессии формулой</a:t>
            </a:r>
          </a:p>
          <a:p>
            <a:pPr algn="ctr" eaLnBrk="1" hangingPunct="1"/>
            <a:r>
              <a:rPr lang="ru-RU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altLang="en-US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 члена</a:t>
            </a:r>
            <a:endParaRPr lang="ru-RU" altLang="en-US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5">
            <a:extLst>
              <a:ext uri="{FF2B5EF4-FFF2-40B4-BE49-F238E27FC236}">
                <a16:creationId xmlns:a16="http://schemas.microsoft.com/office/drawing/2014/main" id="{E416284D-14F9-49BC-A4F0-0ED4C3FA58D2}"/>
              </a:ext>
            </a:extLst>
          </p:cNvPr>
          <p:cNvGrpSpPr>
            <a:grpSpLocks/>
          </p:cNvGrpSpPr>
          <p:nvPr/>
        </p:nvGrpSpPr>
        <p:grpSpPr bwMode="auto">
          <a:xfrm>
            <a:off x="790015" y="1496826"/>
            <a:ext cx="7715250" cy="688975"/>
            <a:chOff x="857224" y="1670483"/>
            <a:chExt cx="7715304" cy="689340"/>
          </a:xfrm>
        </p:grpSpPr>
        <p:graphicFrame>
          <p:nvGraphicFramePr>
            <p:cNvPr id="5126" name="Object 2">
              <a:extLst>
                <a:ext uri="{FF2B5EF4-FFF2-40B4-BE49-F238E27FC236}">
                  <a16:creationId xmlns:a16="http://schemas.microsoft.com/office/drawing/2014/main" id="{2E1C1A16-8C0C-4F3D-A9BA-3877E6D4AC7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57224" y="1670483"/>
            <a:ext cx="892175" cy="6893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659" name="Формула" r:id="rId3" imgW="279360" imgH="215640" progId="Equation.3">
                    <p:embed/>
                  </p:oleObj>
                </mc:Choice>
                <mc:Fallback>
                  <p:oleObj name="Формула" r:id="rId3" imgW="279360" imgH="215640" progId="Equation.3">
                    <p:embed/>
                    <p:pic>
                      <p:nvPicPr>
                        <p:cNvPr id="5126" name="Object 2">
                          <a:extLst>
                            <a:ext uri="{FF2B5EF4-FFF2-40B4-BE49-F238E27FC236}">
                              <a16:creationId xmlns:a16="http://schemas.microsoft.com/office/drawing/2014/main" id="{2E1C1A16-8C0C-4F3D-A9BA-3877E6D4AC7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57224" y="1670483"/>
                          <a:ext cx="892175" cy="6893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33" name="TextBox 4">
              <a:extLst>
                <a:ext uri="{FF2B5EF4-FFF2-40B4-BE49-F238E27FC236}">
                  <a16:creationId xmlns:a16="http://schemas.microsoft.com/office/drawing/2014/main" id="{73048B55-EC08-4492-A698-DE678FC18F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4480" y="1714488"/>
              <a:ext cx="685804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en-US" sz="2800" b="1" i="1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первый член арифметической прогрессии</a:t>
              </a:r>
            </a:p>
          </p:txBody>
        </p:sp>
      </p:grpSp>
      <p:grpSp>
        <p:nvGrpSpPr>
          <p:cNvPr id="4" name="Группа 7">
            <a:extLst>
              <a:ext uri="{FF2B5EF4-FFF2-40B4-BE49-F238E27FC236}">
                <a16:creationId xmlns:a16="http://schemas.microsoft.com/office/drawing/2014/main" id="{E6FF5DFC-1E80-4F88-829A-D88E45D87D9A}"/>
              </a:ext>
            </a:extLst>
          </p:cNvPr>
          <p:cNvGrpSpPr>
            <a:grpSpLocks/>
          </p:cNvGrpSpPr>
          <p:nvPr/>
        </p:nvGrpSpPr>
        <p:grpSpPr bwMode="auto">
          <a:xfrm>
            <a:off x="794217" y="2264990"/>
            <a:ext cx="7554912" cy="558800"/>
            <a:chOff x="878940" y="2401436"/>
            <a:chExt cx="7554714" cy="559221"/>
          </a:xfrm>
        </p:grpSpPr>
        <p:graphicFrame>
          <p:nvGraphicFramePr>
            <p:cNvPr id="5125" name="Object 3">
              <a:extLst>
                <a:ext uri="{FF2B5EF4-FFF2-40B4-BE49-F238E27FC236}">
                  <a16:creationId xmlns:a16="http://schemas.microsoft.com/office/drawing/2014/main" id="{97E2790D-2F12-4186-879B-4EA8E2D4626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878940" y="2411154"/>
            <a:ext cx="785818" cy="5495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660" name="Формула" r:id="rId5" imgW="253800" imgH="177480" progId="Equation.3">
                    <p:embed/>
                  </p:oleObj>
                </mc:Choice>
                <mc:Fallback>
                  <p:oleObj name="Формула" r:id="rId5" imgW="253800" imgH="177480" progId="Equation.3">
                    <p:embed/>
                    <p:pic>
                      <p:nvPicPr>
                        <p:cNvPr id="5125" name="Object 3">
                          <a:extLst>
                            <a:ext uri="{FF2B5EF4-FFF2-40B4-BE49-F238E27FC236}">
                              <a16:creationId xmlns:a16="http://schemas.microsoft.com/office/drawing/2014/main" id="{97E2790D-2F12-4186-879B-4EA8E2D4626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8940" y="2411154"/>
                          <a:ext cx="785818" cy="5495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32" name="TextBox 6">
              <a:extLst>
                <a:ext uri="{FF2B5EF4-FFF2-40B4-BE49-F238E27FC236}">
                  <a16:creationId xmlns:a16="http://schemas.microsoft.com/office/drawing/2014/main" id="{2A06FE21-6C77-4F6B-8A91-FD0E6CC6F8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5606" y="2401436"/>
              <a:ext cx="685804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en-US" sz="2800" b="1" i="1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разность арифметической прогрессии</a:t>
              </a:r>
            </a:p>
          </p:txBody>
        </p:sp>
      </p:grpSp>
      <p:graphicFrame>
        <p:nvGraphicFramePr>
          <p:cNvPr id="9" name="Object 4">
            <a:extLst>
              <a:ext uri="{FF2B5EF4-FFF2-40B4-BE49-F238E27FC236}">
                <a16:creationId xmlns:a16="http://schemas.microsoft.com/office/drawing/2014/main" id="{6C8530E4-D7D5-403A-921F-43077BA6A1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0542881"/>
              </p:ext>
            </p:extLst>
          </p:nvPr>
        </p:nvGraphicFramePr>
        <p:xfrm>
          <a:off x="901794" y="2984407"/>
          <a:ext cx="2159000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1" name="Формула" r:id="rId7" imgW="685800" imgH="215640" progId="Equation.3">
                  <p:embed/>
                </p:oleObj>
              </mc:Choice>
              <mc:Fallback>
                <p:oleObj name="Формула" r:id="rId7" imgW="685800" imgH="215640" progId="Equation.3">
                  <p:embed/>
                  <p:pic>
                    <p:nvPicPr>
                      <p:cNvPr id="9" name="Object 4">
                        <a:extLst>
                          <a:ext uri="{FF2B5EF4-FFF2-40B4-BE49-F238E27FC236}">
                            <a16:creationId xmlns:a16="http://schemas.microsoft.com/office/drawing/2014/main" id="{6C8530E4-D7D5-403A-921F-43077BA6A14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94" y="2984407"/>
                        <a:ext cx="2159000" cy="679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1" name="Object 5">
            <a:extLst>
              <a:ext uri="{FF2B5EF4-FFF2-40B4-BE49-F238E27FC236}">
                <a16:creationId xmlns:a16="http://schemas.microsoft.com/office/drawing/2014/main" id="{D570DA52-1268-47B7-86C3-8E816D7890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8488635"/>
              </p:ext>
            </p:extLst>
          </p:nvPr>
        </p:nvGraphicFramePr>
        <p:xfrm>
          <a:off x="904969" y="3624169"/>
          <a:ext cx="6677025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2" name="Формула" r:id="rId9" imgW="2120760" imgH="228600" progId="Equation.3">
                  <p:embed/>
                </p:oleObj>
              </mc:Choice>
              <mc:Fallback>
                <p:oleObj name="Формула" r:id="rId9" imgW="2120760" imgH="228600" progId="Equation.3">
                  <p:embed/>
                  <p:pic>
                    <p:nvPicPr>
                      <p:cNvPr id="29701" name="Object 5">
                        <a:extLst>
                          <a:ext uri="{FF2B5EF4-FFF2-40B4-BE49-F238E27FC236}">
                            <a16:creationId xmlns:a16="http://schemas.microsoft.com/office/drawing/2014/main" id="{D570DA52-1268-47B7-86C3-8E816D78907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969" y="3624169"/>
                        <a:ext cx="6677025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Группа 15">
            <a:extLst>
              <a:ext uri="{FF2B5EF4-FFF2-40B4-BE49-F238E27FC236}">
                <a16:creationId xmlns:a16="http://schemas.microsoft.com/office/drawing/2014/main" id="{8A7F3421-E9EF-4F1A-BF94-DBDEC69CE1D4}"/>
              </a:ext>
            </a:extLst>
          </p:cNvPr>
          <p:cNvGrpSpPr>
            <a:grpSpLocks/>
          </p:cNvGrpSpPr>
          <p:nvPr/>
        </p:nvGrpSpPr>
        <p:grpSpPr bwMode="auto">
          <a:xfrm>
            <a:off x="1616169" y="4627469"/>
            <a:ext cx="5572125" cy="1214438"/>
            <a:chOff x="1785918" y="5357826"/>
            <a:chExt cx="5572164" cy="1214446"/>
          </a:xfrm>
          <a:solidFill>
            <a:srgbClr val="FFFF00"/>
          </a:solidFill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0E85BA5F-F24F-44BB-AB02-261DD639E1AB}"/>
                </a:ext>
              </a:extLst>
            </p:cNvPr>
            <p:cNvSpPr/>
            <p:nvPr/>
          </p:nvSpPr>
          <p:spPr>
            <a:xfrm>
              <a:off x="1785918" y="5357826"/>
              <a:ext cx="5572164" cy="121444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aphicFrame>
          <p:nvGraphicFramePr>
            <p:cNvPr id="5124" name="Object 9">
              <a:extLst>
                <a:ext uri="{FF2B5EF4-FFF2-40B4-BE49-F238E27FC236}">
                  <a16:creationId xmlns:a16="http://schemas.microsoft.com/office/drawing/2014/main" id="{C764A575-144B-42B5-A663-FF8A1870FFF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155006" y="5429263"/>
            <a:ext cx="4945105" cy="10001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7663" name="Формула" r:id="rId11" imgW="1130040" imgH="228600" progId="Equation.3">
                    <p:embed/>
                  </p:oleObj>
                </mc:Choice>
                <mc:Fallback>
                  <p:oleObj name="Формула" r:id="rId11" imgW="1130040" imgH="228600" progId="Equation.3">
                    <p:embed/>
                    <p:pic>
                      <p:nvPicPr>
                        <p:cNvPr id="5124" name="Object 9">
                          <a:extLst>
                            <a:ext uri="{FF2B5EF4-FFF2-40B4-BE49-F238E27FC236}">
                              <a16:creationId xmlns:a16="http://schemas.microsoft.com/office/drawing/2014/main" id="{C764A575-144B-42B5-A663-FF8A1870FFF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5006" y="5429263"/>
                          <a:ext cx="4945105" cy="10001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38782C6-D1DD-4E35-A4C2-AB094D4E5ED7}"/>
              </a:ext>
            </a:extLst>
          </p:cNvPr>
          <p:cNvSpPr/>
          <p:nvPr/>
        </p:nvSpPr>
        <p:spPr>
          <a:xfrm rot="11160000">
            <a:off x="244305" y="3506247"/>
            <a:ext cx="58120" cy="7575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lIns="156210" tIns="156210" rIns="156210" bIns="156210" spcCol="1270" anchor="ctr"/>
          <a:lstStyle/>
          <a:p>
            <a:pPr algn="ctr" defTabSz="1822450">
              <a:lnSpc>
                <a:spcPct val="90000"/>
              </a:lnSpc>
              <a:spcAft>
                <a:spcPct val="35000"/>
              </a:spcAft>
              <a:defRPr/>
            </a:pPr>
            <a:endParaRPr lang="ru-RU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6146" name="Object 2">
            <a:extLst>
              <a:ext uri="{FF2B5EF4-FFF2-40B4-BE49-F238E27FC236}">
                <a16:creationId xmlns:a16="http://schemas.microsoft.com/office/drawing/2014/main" id="{2C6E4085-95E7-4EFB-937E-77A92134B88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14563" y="2357438"/>
          <a:ext cx="508000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5" name="Формула" r:id="rId3" imgW="927000" imgH="393480" progId="Equation.3">
                  <p:embed/>
                </p:oleObj>
              </mc:Choice>
              <mc:Fallback>
                <p:oleObj name="Формула" r:id="rId3" imgW="927000" imgH="393480" progId="Equation.3">
                  <p:embed/>
                  <p:pic>
                    <p:nvPicPr>
                      <p:cNvPr id="6146" name="Object 2">
                        <a:extLst>
                          <a:ext uri="{FF2B5EF4-FFF2-40B4-BE49-F238E27FC236}">
                            <a16:creationId xmlns:a16="http://schemas.microsoft.com/office/drawing/2014/main" id="{2C6E4085-95E7-4EFB-937E-77A92134B88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563" y="2357438"/>
                        <a:ext cx="5080000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4C328D5-6398-480E-86E3-FDCFBA97783E}"/>
              </a:ext>
            </a:extLst>
          </p:cNvPr>
          <p:cNvSpPr txBox="1"/>
          <p:nvPr/>
        </p:nvSpPr>
        <p:spPr>
          <a:xfrm>
            <a:off x="3200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ru-RU" dirty="0"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E43DE2-D546-40AE-B143-04CB8D9F1D02}"/>
              </a:ext>
            </a:extLst>
          </p:cNvPr>
          <p:cNvSpPr txBox="1"/>
          <p:nvPr/>
        </p:nvSpPr>
        <p:spPr>
          <a:xfrm>
            <a:off x="1270377" y="766682"/>
            <a:ext cx="6947114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/>
                <a:cs typeface="Arial"/>
              </a:rPr>
              <a:t>Сумма </a:t>
            </a:r>
            <a:r>
              <a:rPr lang="en-US" sz="2800" dirty="0">
                <a:solidFill>
                  <a:srgbClr val="FF0000"/>
                </a:solidFill>
                <a:latin typeface="Times New Roman"/>
                <a:cs typeface="Arial"/>
              </a:rPr>
              <a:t>n</a:t>
            </a:r>
            <a:r>
              <a:rPr lang="ru-RU" sz="2800" dirty="0">
                <a:solidFill>
                  <a:srgbClr val="FF0000"/>
                </a:solidFill>
                <a:latin typeface="Times New Roman"/>
                <a:cs typeface="Arial"/>
              </a:rPr>
              <a:t> -первых членов арифметической прогрессии </a:t>
            </a:r>
            <a:endParaRPr lang="ru-RU" sz="2800">
              <a:latin typeface="Times New Roman"/>
              <a:cs typeface="Arial"/>
            </a:endParaRPr>
          </a:p>
          <a:p>
            <a:pPr algn="l"/>
            <a:endParaRPr lang="ru-RU" sz="2800" dirty="0">
              <a:cs typeface="Arial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396</TotalTime>
  <Words>337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Century Gothic</vt:lpstr>
      <vt:lpstr>Garamond</vt:lpstr>
      <vt:lpstr>Times New Roman</vt:lpstr>
      <vt:lpstr>Wingdings 2</vt:lpstr>
      <vt:lpstr>Organic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Арифметическая прогрессия </dc:title>
  <dc:creator>user</dc:creator>
  <cp:lastModifiedBy>Карина</cp:lastModifiedBy>
  <cp:revision>145</cp:revision>
  <dcterms:created xsi:type="dcterms:W3CDTF">2011-01-20T20:49:55Z</dcterms:created>
  <dcterms:modified xsi:type="dcterms:W3CDTF">2020-04-10T18:56:42Z</dcterms:modified>
</cp:coreProperties>
</file>