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87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1" r:id="rId23"/>
    <p:sldId id="277" r:id="rId24"/>
    <p:sldId id="280" r:id="rId25"/>
    <p:sldId id="278" r:id="rId26"/>
    <p:sldId id="279" r:id="rId27"/>
    <p:sldId id="283" r:id="rId28"/>
    <p:sldId id="282" r:id="rId29"/>
    <p:sldId id="284" r:id="rId30"/>
    <p:sldId id="285" r:id="rId31"/>
    <p:sldId id="28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157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B06478-D5C8-4F05-9689-C0EDD025B1D5}" type="doc">
      <dgm:prSet loTypeId="urn:microsoft.com/office/officeart/2005/8/layout/vList4#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CE13B95B-65E5-4AA3-B01B-BF01AB0D104B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60000"/>
                  <a:lumOff val="40000"/>
                </a:schemeClr>
              </a:solidFill>
            </a:rPr>
            <a:t>механические</a:t>
          </a:r>
          <a:endParaRPr lang="ru-RU" b="1" dirty="0">
            <a:solidFill>
              <a:schemeClr val="accent4">
                <a:lumMod val="60000"/>
                <a:lumOff val="40000"/>
              </a:schemeClr>
            </a:solidFill>
          </a:endParaRPr>
        </a:p>
      </dgm:t>
    </dgm:pt>
    <dgm:pt modelId="{B7E164F3-DBA1-4497-A77C-D8D99E5940B7}" type="parTrans" cxnId="{339AE521-AA73-4A7B-9A77-536E6538E387}">
      <dgm:prSet/>
      <dgm:spPr/>
      <dgm:t>
        <a:bodyPr/>
        <a:lstStyle/>
        <a:p>
          <a:endParaRPr lang="ru-RU"/>
        </a:p>
      </dgm:t>
    </dgm:pt>
    <dgm:pt modelId="{FCC50306-A8E5-4F38-8DA9-FDBCEDA7667F}" type="sibTrans" cxnId="{339AE521-AA73-4A7B-9A77-536E6538E387}">
      <dgm:prSet/>
      <dgm:spPr/>
      <dgm:t>
        <a:bodyPr/>
        <a:lstStyle/>
        <a:p>
          <a:endParaRPr lang="ru-RU"/>
        </a:p>
      </dgm:t>
    </dgm:pt>
    <dgm:pt modelId="{DB504676-C1CE-49A5-A119-CD2FBC3DCC70}">
      <dgm:prSet phldrT="[Текст]"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В основе их действия лежит зависимость деформации упругого элемента от значения прилагаемого  усилия.</a:t>
          </a:r>
          <a:endParaRPr lang="ru-RU" b="1" dirty="0">
            <a:solidFill>
              <a:srgbClr val="C00000"/>
            </a:solidFill>
          </a:endParaRPr>
        </a:p>
      </dgm:t>
    </dgm:pt>
    <dgm:pt modelId="{860774A0-398C-44F4-A7C4-37E80B3AEFD2}" type="parTrans" cxnId="{B95C04C5-E72F-4FF3-A2A3-867AA175E664}">
      <dgm:prSet/>
      <dgm:spPr/>
      <dgm:t>
        <a:bodyPr/>
        <a:lstStyle/>
        <a:p>
          <a:endParaRPr lang="ru-RU"/>
        </a:p>
      </dgm:t>
    </dgm:pt>
    <dgm:pt modelId="{9F60311D-05D6-4D99-9FC8-301BED088840}" type="sibTrans" cxnId="{B95C04C5-E72F-4FF3-A2A3-867AA175E664}">
      <dgm:prSet/>
      <dgm:spPr/>
      <dgm:t>
        <a:bodyPr/>
        <a:lstStyle/>
        <a:p>
          <a:endParaRPr lang="ru-RU"/>
        </a:p>
      </dgm:t>
    </dgm:pt>
    <dgm:pt modelId="{A0A76F7A-3E1D-4858-99AD-1DCCA575D53F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60000"/>
                  <a:lumOff val="40000"/>
                </a:schemeClr>
              </a:solidFill>
            </a:rPr>
            <a:t>гидравлические</a:t>
          </a:r>
          <a:endParaRPr lang="ru-RU" b="1" dirty="0">
            <a:solidFill>
              <a:schemeClr val="accent4">
                <a:lumMod val="60000"/>
                <a:lumOff val="40000"/>
              </a:schemeClr>
            </a:solidFill>
          </a:endParaRPr>
        </a:p>
      </dgm:t>
    </dgm:pt>
    <dgm:pt modelId="{46C61EC2-D8A7-4A60-9861-DE8173DEAB66}" type="parTrans" cxnId="{0C0FB654-D647-4494-AB80-1EB28C2EB742}">
      <dgm:prSet/>
      <dgm:spPr/>
      <dgm:t>
        <a:bodyPr/>
        <a:lstStyle/>
        <a:p>
          <a:endParaRPr lang="ru-RU"/>
        </a:p>
      </dgm:t>
    </dgm:pt>
    <dgm:pt modelId="{1F9222CB-9280-4586-98E8-D5AB61CFAC4B}" type="sibTrans" cxnId="{0C0FB654-D647-4494-AB80-1EB28C2EB742}">
      <dgm:prSet/>
      <dgm:spPr/>
      <dgm:t>
        <a:bodyPr/>
        <a:lstStyle/>
        <a:p>
          <a:endParaRPr lang="ru-RU"/>
        </a:p>
      </dgm:t>
    </dgm:pt>
    <dgm:pt modelId="{75A76F20-5036-449F-A73A-3E6BD23979F2}">
      <dgm:prSet phldrT="[Текст]"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Представляют собой устройство, трансформирующее приложенное услилие в гидравлическое давление, измеряемое тем или иным способом.</a:t>
          </a:r>
          <a:endParaRPr lang="ru-RU" dirty="0"/>
        </a:p>
      </dgm:t>
    </dgm:pt>
    <dgm:pt modelId="{52DC2ED5-5A86-4D90-BBD9-E798915F2EED}" type="parTrans" cxnId="{27BC687D-B352-4B55-913C-8249909EE869}">
      <dgm:prSet/>
      <dgm:spPr/>
      <dgm:t>
        <a:bodyPr/>
        <a:lstStyle/>
        <a:p>
          <a:endParaRPr lang="ru-RU"/>
        </a:p>
      </dgm:t>
    </dgm:pt>
    <dgm:pt modelId="{2CD4269B-D461-452B-9F8F-459A42784843}" type="sibTrans" cxnId="{27BC687D-B352-4B55-913C-8249909EE869}">
      <dgm:prSet/>
      <dgm:spPr/>
      <dgm:t>
        <a:bodyPr/>
        <a:lstStyle/>
        <a:p>
          <a:endParaRPr lang="ru-RU"/>
        </a:p>
      </dgm:t>
    </dgm:pt>
    <dgm:pt modelId="{26C3887C-D423-4844-9369-7F0B0097F4CE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60000"/>
                  <a:lumOff val="40000"/>
                </a:schemeClr>
              </a:solidFill>
            </a:rPr>
            <a:t>электрические</a:t>
          </a:r>
          <a:endParaRPr lang="ru-RU" b="1" dirty="0">
            <a:solidFill>
              <a:schemeClr val="accent4">
                <a:lumMod val="60000"/>
                <a:lumOff val="40000"/>
              </a:schemeClr>
            </a:solidFill>
          </a:endParaRPr>
        </a:p>
      </dgm:t>
    </dgm:pt>
    <dgm:pt modelId="{9BE6E2A0-FEF4-4C19-BD0B-FBED4CEC429D}" type="parTrans" cxnId="{AB688003-5E33-4275-A043-FABF538B1780}">
      <dgm:prSet/>
      <dgm:spPr/>
      <dgm:t>
        <a:bodyPr/>
        <a:lstStyle/>
        <a:p>
          <a:endParaRPr lang="ru-RU"/>
        </a:p>
      </dgm:t>
    </dgm:pt>
    <dgm:pt modelId="{5BA53F2A-37F8-47E8-A009-815FD206D163}" type="sibTrans" cxnId="{AB688003-5E33-4275-A043-FABF538B1780}">
      <dgm:prSet/>
      <dgm:spPr/>
      <dgm:t>
        <a:bodyPr/>
        <a:lstStyle/>
        <a:p>
          <a:endParaRPr lang="ru-RU"/>
        </a:p>
      </dgm:t>
    </dgm:pt>
    <dgm:pt modelId="{245850E2-3E31-4A50-A38B-96BFD357EAC7}">
      <dgm:prSet phldrT="[Текст]"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Измерительные преобразователи различных типов позволяют получить зависимость прилагаемого усилия  и одной из электрических величин.</a:t>
          </a:r>
          <a:endParaRPr lang="ru-RU" b="1" dirty="0">
            <a:solidFill>
              <a:srgbClr val="C00000"/>
            </a:solidFill>
          </a:endParaRPr>
        </a:p>
      </dgm:t>
    </dgm:pt>
    <dgm:pt modelId="{17F7330E-7D36-45E7-AC51-06A9C1AC8EFC}" type="parTrans" cxnId="{96DCB0C3-9504-4932-92A5-6120F6D875F0}">
      <dgm:prSet/>
      <dgm:spPr/>
      <dgm:t>
        <a:bodyPr/>
        <a:lstStyle/>
        <a:p>
          <a:endParaRPr lang="ru-RU"/>
        </a:p>
      </dgm:t>
    </dgm:pt>
    <dgm:pt modelId="{91C28B47-8E7D-4A4A-84B1-7036974EBAED}" type="sibTrans" cxnId="{96DCB0C3-9504-4932-92A5-6120F6D875F0}">
      <dgm:prSet/>
      <dgm:spPr/>
      <dgm:t>
        <a:bodyPr/>
        <a:lstStyle/>
        <a:p>
          <a:endParaRPr lang="ru-RU"/>
        </a:p>
      </dgm:t>
    </dgm:pt>
    <dgm:pt modelId="{7301C910-0944-4329-9C21-1EA4D16DA1E1}" type="pres">
      <dgm:prSet presAssocID="{2DB06478-D5C8-4F05-9689-C0EDD025B1D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5591F5-8B13-4F79-883E-1A1A7C8A8889}" type="pres">
      <dgm:prSet presAssocID="{CE13B95B-65E5-4AA3-B01B-BF01AB0D104B}" presName="comp" presStyleCnt="0"/>
      <dgm:spPr/>
    </dgm:pt>
    <dgm:pt modelId="{2C92D967-E2C1-4175-BAE5-1C0E87612226}" type="pres">
      <dgm:prSet presAssocID="{CE13B95B-65E5-4AA3-B01B-BF01AB0D104B}" presName="box" presStyleLbl="node1" presStyleIdx="0" presStyleCnt="3"/>
      <dgm:spPr/>
      <dgm:t>
        <a:bodyPr/>
        <a:lstStyle/>
        <a:p>
          <a:endParaRPr lang="ru-RU"/>
        </a:p>
      </dgm:t>
    </dgm:pt>
    <dgm:pt modelId="{9E68468A-88DB-4E24-80B7-D8E2647D872C}" type="pres">
      <dgm:prSet presAssocID="{CE13B95B-65E5-4AA3-B01B-BF01AB0D104B}" presName="img" presStyleLbl="fgImgPlace1" presStyleIdx="0" presStyleCnt="3"/>
      <dgm:spPr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AAEFB6F-621E-41B5-ADA2-BF2BFB5D486E}" type="pres">
      <dgm:prSet presAssocID="{CE13B95B-65E5-4AA3-B01B-BF01AB0D104B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4F59AC-7160-45BF-A43A-0DD6B5F123A1}" type="pres">
      <dgm:prSet presAssocID="{FCC50306-A8E5-4F38-8DA9-FDBCEDA7667F}" presName="spacer" presStyleCnt="0"/>
      <dgm:spPr/>
    </dgm:pt>
    <dgm:pt modelId="{06E2B095-BBEA-4D2E-BB84-2328CF7B5A97}" type="pres">
      <dgm:prSet presAssocID="{A0A76F7A-3E1D-4858-99AD-1DCCA575D53F}" presName="comp" presStyleCnt="0"/>
      <dgm:spPr/>
    </dgm:pt>
    <dgm:pt modelId="{6599A73B-5881-4EFD-AF48-B5098F2A4E9A}" type="pres">
      <dgm:prSet presAssocID="{A0A76F7A-3E1D-4858-99AD-1DCCA575D53F}" presName="box" presStyleLbl="node1" presStyleIdx="1" presStyleCnt="3"/>
      <dgm:spPr/>
      <dgm:t>
        <a:bodyPr/>
        <a:lstStyle/>
        <a:p>
          <a:endParaRPr lang="ru-RU"/>
        </a:p>
      </dgm:t>
    </dgm:pt>
    <dgm:pt modelId="{CADED9E9-BA1C-4DA2-A4F8-AA35CD4178DE}" type="pres">
      <dgm:prSet presAssocID="{A0A76F7A-3E1D-4858-99AD-1DCCA575D53F}" presName="img" presStyleLbl="fgImgPlace1" presStyleIdx="1" presStyleCnt="3"/>
      <dgm:spPr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908DD78-9E80-43DA-90C4-BF8719555A54}" type="pres">
      <dgm:prSet presAssocID="{A0A76F7A-3E1D-4858-99AD-1DCCA575D53F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FC2F3F-F9D4-4CE8-A273-61C79A3FDE77}" type="pres">
      <dgm:prSet presAssocID="{1F9222CB-9280-4586-98E8-D5AB61CFAC4B}" presName="spacer" presStyleCnt="0"/>
      <dgm:spPr/>
    </dgm:pt>
    <dgm:pt modelId="{2375C65A-FF58-4A16-8E76-DE20FB6D7B54}" type="pres">
      <dgm:prSet presAssocID="{26C3887C-D423-4844-9369-7F0B0097F4CE}" presName="comp" presStyleCnt="0"/>
      <dgm:spPr/>
    </dgm:pt>
    <dgm:pt modelId="{1F86A482-BB27-4C76-975F-9E1B9189D409}" type="pres">
      <dgm:prSet presAssocID="{26C3887C-D423-4844-9369-7F0B0097F4CE}" presName="box" presStyleLbl="node1" presStyleIdx="2" presStyleCnt="3"/>
      <dgm:spPr/>
      <dgm:t>
        <a:bodyPr/>
        <a:lstStyle/>
        <a:p>
          <a:endParaRPr lang="ru-RU"/>
        </a:p>
      </dgm:t>
    </dgm:pt>
    <dgm:pt modelId="{714A699F-6CEA-4D3B-BD82-773FC99A4CAD}" type="pres">
      <dgm:prSet presAssocID="{26C3887C-D423-4844-9369-7F0B0097F4CE}" presName="img" presStyleLbl="fgImgPlace1" presStyleIdx="2" presStyleCnt="3"/>
      <dgm:spPr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05670B4-B389-4EFB-8F53-726BB95A8E16}" type="pres">
      <dgm:prSet presAssocID="{26C3887C-D423-4844-9369-7F0B0097F4CE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0CC56D-27C0-4A6E-9DD0-D4453BA1393D}" type="presOf" srcId="{245850E2-3E31-4A50-A38B-96BFD357EAC7}" destId="{1F86A482-BB27-4C76-975F-9E1B9189D409}" srcOrd="0" destOrd="1" presId="urn:microsoft.com/office/officeart/2005/8/layout/vList4#1"/>
    <dgm:cxn modelId="{FFBD1379-536C-4F78-95C2-CE89C1E0925E}" type="presOf" srcId="{75A76F20-5036-449F-A73A-3E6BD23979F2}" destId="{C908DD78-9E80-43DA-90C4-BF8719555A54}" srcOrd="1" destOrd="1" presId="urn:microsoft.com/office/officeart/2005/8/layout/vList4#1"/>
    <dgm:cxn modelId="{092617E8-9BB8-4F27-8A68-B858EF2C0EC3}" type="presOf" srcId="{DB504676-C1CE-49A5-A119-CD2FBC3DCC70}" destId="{2C92D967-E2C1-4175-BAE5-1C0E87612226}" srcOrd="0" destOrd="1" presId="urn:microsoft.com/office/officeart/2005/8/layout/vList4#1"/>
    <dgm:cxn modelId="{AC32A561-720E-4CE3-BD80-1B67A0EF7874}" type="presOf" srcId="{245850E2-3E31-4A50-A38B-96BFD357EAC7}" destId="{805670B4-B389-4EFB-8F53-726BB95A8E16}" srcOrd="1" destOrd="1" presId="urn:microsoft.com/office/officeart/2005/8/layout/vList4#1"/>
    <dgm:cxn modelId="{27BC687D-B352-4B55-913C-8249909EE869}" srcId="{A0A76F7A-3E1D-4858-99AD-1DCCA575D53F}" destId="{75A76F20-5036-449F-A73A-3E6BD23979F2}" srcOrd="0" destOrd="0" parTransId="{52DC2ED5-5A86-4D90-BBD9-E798915F2EED}" sibTransId="{2CD4269B-D461-452B-9F8F-459A42784843}"/>
    <dgm:cxn modelId="{6A09CC4B-1B2B-4B8B-ABE5-BA5277D05F8E}" type="presOf" srcId="{75A76F20-5036-449F-A73A-3E6BD23979F2}" destId="{6599A73B-5881-4EFD-AF48-B5098F2A4E9A}" srcOrd="0" destOrd="1" presId="urn:microsoft.com/office/officeart/2005/8/layout/vList4#1"/>
    <dgm:cxn modelId="{8A0C182D-E1C9-4D99-AD64-8CD9E692F1F5}" type="presOf" srcId="{A0A76F7A-3E1D-4858-99AD-1DCCA575D53F}" destId="{6599A73B-5881-4EFD-AF48-B5098F2A4E9A}" srcOrd="0" destOrd="0" presId="urn:microsoft.com/office/officeart/2005/8/layout/vList4#1"/>
    <dgm:cxn modelId="{E6E39DEA-8C73-4B22-AE97-EAF2EC264243}" type="presOf" srcId="{26C3887C-D423-4844-9369-7F0B0097F4CE}" destId="{1F86A482-BB27-4C76-975F-9E1B9189D409}" srcOrd="0" destOrd="0" presId="urn:microsoft.com/office/officeart/2005/8/layout/vList4#1"/>
    <dgm:cxn modelId="{F6199174-3DB9-473D-AC17-C592FCCD91C8}" type="presOf" srcId="{2DB06478-D5C8-4F05-9689-C0EDD025B1D5}" destId="{7301C910-0944-4329-9C21-1EA4D16DA1E1}" srcOrd="0" destOrd="0" presId="urn:microsoft.com/office/officeart/2005/8/layout/vList4#1"/>
    <dgm:cxn modelId="{B95C04C5-E72F-4FF3-A2A3-867AA175E664}" srcId="{CE13B95B-65E5-4AA3-B01B-BF01AB0D104B}" destId="{DB504676-C1CE-49A5-A119-CD2FBC3DCC70}" srcOrd="0" destOrd="0" parTransId="{860774A0-398C-44F4-A7C4-37E80B3AEFD2}" sibTransId="{9F60311D-05D6-4D99-9FC8-301BED088840}"/>
    <dgm:cxn modelId="{6AC8BFC8-5546-4341-B96E-EAE6442A92EF}" type="presOf" srcId="{A0A76F7A-3E1D-4858-99AD-1DCCA575D53F}" destId="{C908DD78-9E80-43DA-90C4-BF8719555A54}" srcOrd="1" destOrd="0" presId="urn:microsoft.com/office/officeart/2005/8/layout/vList4#1"/>
    <dgm:cxn modelId="{5C317A7C-3111-4812-946E-ADE2E726CEDC}" type="presOf" srcId="{CE13B95B-65E5-4AA3-B01B-BF01AB0D104B}" destId="{7AAEFB6F-621E-41B5-ADA2-BF2BFB5D486E}" srcOrd="1" destOrd="0" presId="urn:microsoft.com/office/officeart/2005/8/layout/vList4#1"/>
    <dgm:cxn modelId="{0C0FB654-D647-4494-AB80-1EB28C2EB742}" srcId="{2DB06478-D5C8-4F05-9689-C0EDD025B1D5}" destId="{A0A76F7A-3E1D-4858-99AD-1DCCA575D53F}" srcOrd="1" destOrd="0" parTransId="{46C61EC2-D8A7-4A60-9861-DE8173DEAB66}" sibTransId="{1F9222CB-9280-4586-98E8-D5AB61CFAC4B}"/>
    <dgm:cxn modelId="{BCB22DB5-2E96-4A37-A1DB-3F0E18CD25A1}" type="presOf" srcId="{DB504676-C1CE-49A5-A119-CD2FBC3DCC70}" destId="{7AAEFB6F-621E-41B5-ADA2-BF2BFB5D486E}" srcOrd="1" destOrd="1" presId="urn:microsoft.com/office/officeart/2005/8/layout/vList4#1"/>
    <dgm:cxn modelId="{BEE29AB5-4671-4FF2-AE33-24FF530D6FAE}" type="presOf" srcId="{26C3887C-D423-4844-9369-7F0B0097F4CE}" destId="{805670B4-B389-4EFB-8F53-726BB95A8E16}" srcOrd="1" destOrd="0" presId="urn:microsoft.com/office/officeart/2005/8/layout/vList4#1"/>
    <dgm:cxn modelId="{FD851BA1-00DF-4357-A72D-9E1218EC27CD}" type="presOf" srcId="{CE13B95B-65E5-4AA3-B01B-BF01AB0D104B}" destId="{2C92D967-E2C1-4175-BAE5-1C0E87612226}" srcOrd="0" destOrd="0" presId="urn:microsoft.com/office/officeart/2005/8/layout/vList4#1"/>
    <dgm:cxn modelId="{96DCB0C3-9504-4932-92A5-6120F6D875F0}" srcId="{26C3887C-D423-4844-9369-7F0B0097F4CE}" destId="{245850E2-3E31-4A50-A38B-96BFD357EAC7}" srcOrd="0" destOrd="0" parTransId="{17F7330E-7D36-45E7-AC51-06A9C1AC8EFC}" sibTransId="{91C28B47-8E7D-4A4A-84B1-7036974EBAED}"/>
    <dgm:cxn modelId="{339AE521-AA73-4A7B-9A77-536E6538E387}" srcId="{2DB06478-D5C8-4F05-9689-C0EDD025B1D5}" destId="{CE13B95B-65E5-4AA3-B01B-BF01AB0D104B}" srcOrd="0" destOrd="0" parTransId="{B7E164F3-DBA1-4497-A77C-D8D99E5940B7}" sibTransId="{FCC50306-A8E5-4F38-8DA9-FDBCEDA7667F}"/>
    <dgm:cxn modelId="{AB688003-5E33-4275-A043-FABF538B1780}" srcId="{2DB06478-D5C8-4F05-9689-C0EDD025B1D5}" destId="{26C3887C-D423-4844-9369-7F0B0097F4CE}" srcOrd="2" destOrd="0" parTransId="{9BE6E2A0-FEF4-4C19-BD0B-FBED4CEC429D}" sibTransId="{5BA53F2A-37F8-47E8-A009-815FD206D163}"/>
    <dgm:cxn modelId="{950B2131-5F39-4FD5-B514-4589AD1AF590}" type="presParOf" srcId="{7301C910-0944-4329-9C21-1EA4D16DA1E1}" destId="{285591F5-8B13-4F79-883E-1A1A7C8A8889}" srcOrd="0" destOrd="0" presId="urn:microsoft.com/office/officeart/2005/8/layout/vList4#1"/>
    <dgm:cxn modelId="{5B4CD8E1-A240-45DC-B21D-016D16D67129}" type="presParOf" srcId="{285591F5-8B13-4F79-883E-1A1A7C8A8889}" destId="{2C92D967-E2C1-4175-BAE5-1C0E87612226}" srcOrd="0" destOrd="0" presId="urn:microsoft.com/office/officeart/2005/8/layout/vList4#1"/>
    <dgm:cxn modelId="{388DA1A4-051A-41A4-9D24-AEA5E3DA1D98}" type="presParOf" srcId="{285591F5-8B13-4F79-883E-1A1A7C8A8889}" destId="{9E68468A-88DB-4E24-80B7-D8E2647D872C}" srcOrd="1" destOrd="0" presId="urn:microsoft.com/office/officeart/2005/8/layout/vList4#1"/>
    <dgm:cxn modelId="{02CD5DA0-00D9-4B1F-933B-DE06D91CF228}" type="presParOf" srcId="{285591F5-8B13-4F79-883E-1A1A7C8A8889}" destId="{7AAEFB6F-621E-41B5-ADA2-BF2BFB5D486E}" srcOrd="2" destOrd="0" presId="urn:microsoft.com/office/officeart/2005/8/layout/vList4#1"/>
    <dgm:cxn modelId="{BBF67F57-BE8C-4590-B78A-12933CC3BE1D}" type="presParOf" srcId="{7301C910-0944-4329-9C21-1EA4D16DA1E1}" destId="{DE4F59AC-7160-45BF-A43A-0DD6B5F123A1}" srcOrd="1" destOrd="0" presId="urn:microsoft.com/office/officeart/2005/8/layout/vList4#1"/>
    <dgm:cxn modelId="{412F4E70-1673-4F97-9A2D-4E519ADCCF03}" type="presParOf" srcId="{7301C910-0944-4329-9C21-1EA4D16DA1E1}" destId="{06E2B095-BBEA-4D2E-BB84-2328CF7B5A97}" srcOrd="2" destOrd="0" presId="urn:microsoft.com/office/officeart/2005/8/layout/vList4#1"/>
    <dgm:cxn modelId="{37ADE4C3-3306-43CE-9167-7EE682F6EDD8}" type="presParOf" srcId="{06E2B095-BBEA-4D2E-BB84-2328CF7B5A97}" destId="{6599A73B-5881-4EFD-AF48-B5098F2A4E9A}" srcOrd="0" destOrd="0" presId="urn:microsoft.com/office/officeart/2005/8/layout/vList4#1"/>
    <dgm:cxn modelId="{9E422D47-1908-4AA3-8CEF-6E38E2C7F0FA}" type="presParOf" srcId="{06E2B095-BBEA-4D2E-BB84-2328CF7B5A97}" destId="{CADED9E9-BA1C-4DA2-A4F8-AA35CD4178DE}" srcOrd="1" destOrd="0" presId="urn:microsoft.com/office/officeart/2005/8/layout/vList4#1"/>
    <dgm:cxn modelId="{42C6B154-D866-479A-9B50-02AC21C46811}" type="presParOf" srcId="{06E2B095-BBEA-4D2E-BB84-2328CF7B5A97}" destId="{C908DD78-9E80-43DA-90C4-BF8719555A54}" srcOrd="2" destOrd="0" presId="urn:microsoft.com/office/officeart/2005/8/layout/vList4#1"/>
    <dgm:cxn modelId="{2249A8D9-D1B4-43F2-8A35-D4533C1DF868}" type="presParOf" srcId="{7301C910-0944-4329-9C21-1EA4D16DA1E1}" destId="{E4FC2F3F-F9D4-4CE8-A273-61C79A3FDE77}" srcOrd="3" destOrd="0" presId="urn:microsoft.com/office/officeart/2005/8/layout/vList4#1"/>
    <dgm:cxn modelId="{6DE86630-F5E2-48DD-BDD8-C96C504DC332}" type="presParOf" srcId="{7301C910-0944-4329-9C21-1EA4D16DA1E1}" destId="{2375C65A-FF58-4A16-8E76-DE20FB6D7B54}" srcOrd="4" destOrd="0" presId="urn:microsoft.com/office/officeart/2005/8/layout/vList4#1"/>
    <dgm:cxn modelId="{B8F28348-7D21-4F29-A34C-0710AD1D2983}" type="presParOf" srcId="{2375C65A-FF58-4A16-8E76-DE20FB6D7B54}" destId="{1F86A482-BB27-4C76-975F-9E1B9189D409}" srcOrd="0" destOrd="0" presId="urn:microsoft.com/office/officeart/2005/8/layout/vList4#1"/>
    <dgm:cxn modelId="{D4FDC645-E97B-4635-8061-3A9AF6A58504}" type="presParOf" srcId="{2375C65A-FF58-4A16-8E76-DE20FB6D7B54}" destId="{714A699F-6CEA-4D3B-BD82-773FC99A4CAD}" srcOrd="1" destOrd="0" presId="urn:microsoft.com/office/officeart/2005/8/layout/vList4#1"/>
    <dgm:cxn modelId="{526A1D5E-111E-4B26-8AEB-A1ED7E7B1966}" type="presParOf" srcId="{2375C65A-FF58-4A16-8E76-DE20FB6D7B54}" destId="{805670B4-B389-4EFB-8F53-726BB95A8E16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81B9E7-846A-437B-982E-16C13FFA447C}" type="doc">
      <dgm:prSet loTypeId="urn:microsoft.com/office/officeart/2005/8/layout/default#1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DB600273-9294-4927-9D98-631CCFCA9B68}">
      <dgm:prSet phldrT="[Текст]"/>
      <dgm:spPr/>
      <dgm:t>
        <a:bodyPr/>
        <a:lstStyle/>
        <a:p>
          <a:r>
            <a:rPr lang="ru-RU" dirty="0" smtClean="0"/>
            <a:t>Статические </a:t>
          </a:r>
          <a:endParaRPr lang="ru-RU" dirty="0"/>
        </a:p>
      </dgm:t>
    </dgm:pt>
    <dgm:pt modelId="{AB63DD16-E68B-4C37-85BA-38F60549494A}" type="parTrans" cxnId="{D6D29670-0AE8-478D-A11E-97E32F1ED900}">
      <dgm:prSet/>
      <dgm:spPr/>
      <dgm:t>
        <a:bodyPr/>
        <a:lstStyle/>
        <a:p>
          <a:endParaRPr lang="ru-RU"/>
        </a:p>
      </dgm:t>
    </dgm:pt>
    <dgm:pt modelId="{2DFE07A6-9B4F-433C-A783-4D541192EB73}" type="sibTrans" cxnId="{D6D29670-0AE8-478D-A11E-97E32F1ED900}">
      <dgm:prSet/>
      <dgm:spPr/>
      <dgm:t>
        <a:bodyPr/>
        <a:lstStyle/>
        <a:p>
          <a:endParaRPr lang="ru-RU"/>
        </a:p>
      </dgm:t>
    </dgm:pt>
    <dgm:pt modelId="{3009D95A-C91B-49E3-A7BF-8324B615356D}">
      <dgm:prSet phldrT="[Текст]"/>
      <dgm:spPr/>
      <dgm:t>
        <a:bodyPr/>
        <a:lstStyle/>
        <a:p>
          <a:r>
            <a:rPr lang="ru-RU" dirty="0" smtClean="0"/>
            <a:t>динамические</a:t>
          </a:r>
          <a:endParaRPr lang="ru-RU" dirty="0"/>
        </a:p>
      </dgm:t>
    </dgm:pt>
    <dgm:pt modelId="{AB5539D4-08C9-4C70-BA25-3428C2157B0D}" type="parTrans" cxnId="{2B9325EF-E226-4F3D-B1D4-04CAE5634BA7}">
      <dgm:prSet/>
      <dgm:spPr/>
      <dgm:t>
        <a:bodyPr/>
        <a:lstStyle/>
        <a:p>
          <a:endParaRPr lang="ru-RU"/>
        </a:p>
      </dgm:t>
    </dgm:pt>
    <dgm:pt modelId="{B1FFEB0E-F975-42A5-9354-ECDA930468E4}" type="sibTrans" cxnId="{2B9325EF-E226-4F3D-B1D4-04CAE5634BA7}">
      <dgm:prSet/>
      <dgm:spPr/>
      <dgm:t>
        <a:bodyPr/>
        <a:lstStyle/>
        <a:p>
          <a:endParaRPr lang="ru-RU"/>
        </a:p>
      </dgm:t>
    </dgm:pt>
    <dgm:pt modelId="{095F31CA-7A91-4A22-BD6B-FFC1DC445899}" type="pres">
      <dgm:prSet presAssocID="{6381B9E7-846A-437B-982E-16C13FFA447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994FAA9-2CA1-4B88-A266-1FC89085A5FA}" type="pres">
      <dgm:prSet presAssocID="{DB600273-9294-4927-9D98-631CCFCA9B68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3DD246-B519-4B69-813F-45A8B1690AD6}" type="pres">
      <dgm:prSet presAssocID="{2DFE07A6-9B4F-433C-A783-4D541192EB73}" presName="sibTrans" presStyleCnt="0"/>
      <dgm:spPr/>
    </dgm:pt>
    <dgm:pt modelId="{004FE8E6-6D40-49E8-AD3C-732073CA28DA}" type="pres">
      <dgm:prSet presAssocID="{3009D95A-C91B-49E3-A7BF-8324B615356D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D6B0A2-4418-481C-BE85-1E4535E42C47}" type="presOf" srcId="{3009D95A-C91B-49E3-A7BF-8324B615356D}" destId="{004FE8E6-6D40-49E8-AD3C-732073CA28DA}" srcOrd="0" destOrd="0" presId="urn:microsoft.com/office/officeart/2005/8/layout/default#1"/>
    <dgm:cxn modelId="{D6D29670-0AE8-478D-A11E-97E32F1ED900}" srcId="{6381B9E7-846A-437B-982E-16C13FFA447C}" destId="{DB600273-9294-4927-9D98-631CCFCA9B68}" srcOrd="0" destOrd="0" parTransId="{AB63DD16-E68B-4C37-85BA-38F60549494A}" sibTransId="{2DFE07A6-9B4F-433C-A783-4D541192EB73}"/>
    <dgm:cxn modelId="{2B9325EF-E226-4F3D-B1D4-04CAE5634BA7}" srcId="{6381B9E7-846A-437B-982E-16C13FFA447C}" destId="{3009D95A-C91B-49E3-A7BF-8324B615356D}" srcOrd="1" destOrd="0" parTransId="{AB5539D4-08C9-4C70-BA25-3428C2157B0D}" sibTransId="{B1FFEB0E-F975-42A5-9354-ECDA930468E4}"/>
    <dgm:cxn modelId="{51C03592-FD31-4039-BDB6-4879F7A4EDFD}" type="presOf" srcId="{6381B9E7-846A-437B-982E-16C13FFA447C}" destId="{095F31CA-7A91-4A22-BD6B-FFC1DC445899}" srcOrd="0" destOrd="0" presId="urn:microsoft.com/office/officeart/2005/8/layout/default#1"/>
    <dgm:cxn modelId="{F2F64E6C-972F-44A5-9131-7CCEC7018BC5}" type="presOf" srcId="{DB600273-9294-4927-9D98-631CCFCA9B68}" destId="{A994FAA9-2CA1-4B88-A266-1FC89085A5FA}" srcOrd="0" destOrd="0" presId="urn:microsoft.com/office/officeart/2005/8/layout/default#1"/>
    <dgm:cxn modelId="{FAF3C12F-F3A4-4D0C-ADE5-FAAC43C43EB0}" type="presParOf" srcId="{095F31CA-7A91-4A22-BD6B-FFC1DC445899}" destId="{A994FAA9-2CA1-4B88-A266-1FC89085A5FA}" srcOrd="0" destOrd="0" presId="urn:microsoft.com/office/officeart/2005/8/layout/default#1"/>
    <dgm:cxn modelId="{2FD476B6-CEF7-4311-BF9F-862AC243F39D}" type="presParOf" srcId="{095F31CA-7A91-4A22-BD6B-FFC1DC445899}" destId="{963DD246-B519-4B69-813F-45A8B1690AD6}" srcOrd="1" destOrd="0" presId="urn:microsoft.com/office/officeart/2005/8/layout/default#1"/>
    <dgm:cxn modelId="{17C7F9FA-4822-4E68-BB7D-7DFBB217F8E2}" type="presParOf" srcId="{095F31CA-7A91-4A22-BD6B-FFC1DC445899}" destId="{004FE8E6-6D40-49E8-AD3C-732073CA28DA}" srcOrd="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92D967-E2C1-4175-BAE5-1C0E87612226}">
      <dsp:nvSpPr>
        <dsp:cNvPr id="0" name=""/>
        <dsp:cNvSpPr/>
      </dsp:nvSpPr>
      <dsp:spPr>
        <a:xfrm>
          <a:off x="0" y="0"/>
          <a:ext cx="8186737" cy="157906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accent4">
                  <a:lumMod val="60000"/>
                  <a:lumOff val="40000"/>
                </a:schemeClr>
              </a:solidFill>
            </a:rPr>
            <a:t>механические</a:t>
          </a:r>
          <a:endParaRPr lang="ru-RU" sz="2300" b="1" kern="1200" dirty="0">
            <a:solidFill>
              <a:schemeClr val="accent4">
                <a:lumMod val="60000"/>
                <a:lumOff val="40000"/>
              </a:schemeClr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C00000"/>
              </a:solidFill>
            </a:rPr>
            <a:t>В основе их действия лежит зависимость деформации упругого элемента от значения прилагаемого  усилия.</a:t>
          </a:r>
          <a:endParaRPr lang="ru-RU" sz="1800" b="1" kern="1200" dirty="0">
            <a:solidFill>
              <a:srgbClr val="C00000"/>
            </a:solidFill>
          </a:endParaRPr>
        </a:p>
      </dsp:txBody>
      <dsp:txXfrm>
        <a:off x="1795254" y="0"/>
        <a:ext cx="6391482" cy="1579066"/>
      </dsp:txXfrm>
    </dsp:sp>
    <dsp:sp modelId="{9E68468A-88DB-4E24-80B7-D8E2647D872C}">
      <dsp:nvSpPr>
        <dsp:cNvPr id="0" name=""/>
        <dsp:cNvSpPr/>
      </dsp:nvSpPr>
      <dsp:spPr>
        <a:xfrm>
          <a:off x="157906" y="157906"/>
          <a:ext cx="1637347" cy="126325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99A73B-5881-4EFD-AF48-B5098F2A4E9A}">
      <dsp:nvSpPr>
        <dsp:cNvPr id="0" name=""/>
        <dsp:cNvSpPr/>
      </dsp:nvSpPr>
      <dsp:spPr>
        <a:xfrm>
          <a:off x="0" y="1736973"/>
          <a:ext cx="8186737" cy="1579066"/>
        </a:xfrm>
        <a:prstGeom prst="roundRect">
          <a:avLst>
            <a:gd name="adj" fmla="val 10000"/>
          </a:avLst>
        </a:prstGeom>
        <a:solidFill>
          <a:schemeClr val="accent2">
            <a:hueOff val="-4271745"/>
            <a:satOff val="12481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accent4">
                  <a:lumMod val="60000"/>
                  <a:lumOff val="40000"/>
                </a:schemeClr>
              </a:solidFill>
            </a:rPr>
            <a:t>гидравлические</a:t>
          </a:r>
          <a:endParaRPr lang="ru-RU" sz="2300" b="1" kern="1200" dirty="0">
            <a:solidFill>
              <a:schemeClr val="accent4">
                <a:lumMod val="60000"/>
                <a:lumOff val="40000"/>
              </a:schemeClr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C00000"/>
              </a:solidFill>
            </a:rPr>
            <a:t>Представляют собой устройство, трансформирующее приложенное услилие в гидравлическое давление, измеряемое тем или иным способом.</a:t>
          </a:r>
          <a:endParaRPr lang="ru-RU" sz="1800" kern="1200" dirty="0"/>
        </a:p>
      </dsp:txBody>
      <dsp:txXfrm>
        <a:off x="1795254" y="1736973"/>
        <a:ext cx="6391482" cy="1579066"/>
      </dsp:txXfrm>
    </dsp:sp>
    <dsp:sp modelId="{CADED9E9-BA1C-4DA2-A4F8-AA35CD4178DE}">
      <dsp:nvSpPr>
        <dsp:cNvPr id="0" name=""/>
        <dsp:cNvSpPr/>
      </dsp:nvSpPr>
      <dsp:spPr>
        <a:xfrm>
          <a:off x="157906" y="1894879"/>
          <a:ext cx="1637347" cy="126325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86A482-BB27-4C76-975F-9E1B9189D409}">
      <dsp:nvSpPr>
        <dsp:cNvPr id="0" name=""/>
        <dsp:cNvSpPr/>
      </dsp:nvSpPr>
      <dsp:spPr>
        <a:xfrm>
          <a:off x="0" y="3473946"/>
          <a:ext cx="8186737" cy="1579066"/>
        </a:xfrm>
        <a:prstGeom prst="roundRect">
          <a:avLst>
            <a:gd name="adj" fmla="val 10000"/>
          </a:avLst>
        </a:prstGeom>
        <a:solidFill>
          <a:schemeClr val="accent2">
            <a:hueOff val="-8543491"/>
            <a:satOff val="24962"/>
            <a:lumOff val="-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accent4">
                  <a:lumMod val="60000"/>
                  <a:lumOff val="40000"/>
                </a:schemeClr>
              </a:solidFill>
            </a:rPr>
            <a:t>электрические</a:t>
          </a:r>
          <a:endParaRPr lang="ru-RU" sz="2300" b="1" kern="1200" dirty="0">
            <a:solidFill>
              <a:schemeClr val="accent4">
                <a:lumMod val="60000"/>
                <a:lumOff val="40000"/>
              </a:schemeClr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C00000"/>
              </a:solidFill>
            </a:rPr>
            <a:t>Измерительные преобразователи различных типов позволяют получить зависимость прилагаемого усилия  и одной из электрических величин.</a:t>
          </a:r>
          <a:endParaRPr lang="ru-RU" sz="1800" b="1" kern="1200" dirty="0">
            <a:solidFill>
              <a:srgbClr val="C00000"/>
            </a:solidFill>
          </a:endParaRPr>
        </a:p>
      </dsp:txBody>
      <dsp:txXfrm>
        <a:off x="1795254" y="3473946"/>
        <a:ext cx="6391482" cy="1579066"/>
      </dsp:txXfrm>
    </dsp:sp>
    <dsp:sp modelId="{714A699F-6CEA-4D3B-BD82-773FC99A4CAD}">
      <dsp:nvSpPr>
        <dsp:cNvPr id="0" name=""/>
        <dsp:cNvSpPr/>
      </dsp:nvSpPr>
      <dsp:spPr>
        <a:xfrm>
          <a:off x="157906" y="3631853"/>
          <a:ext cx="1637347" cy="126325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94FAA9-2CA1-4B88-A266-1FC89085A5FA}">
      <dsp:nvSpPr>
        <dsp:cNvPr id="0" name=""/>
        <dsp:cNvSpPr/>
      </dsp:nvSpPr>
      <dsp:spPr>
        <a:xfrm>
          <a:off x="999" y="1116747"/>
          <a:ext cx="3897508" cy="2338504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2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Статические </a:t>
          </a:r>
          <a:endParaRPr lang="ru-RU" sz="4200" kern="1200" dirty="0"/>
        </a:p>
      </dsp:txBody>
      <dsp:txXfrm>
        <a:off x="999" y="1116747"/>
        <a:ext cx="3897508" cy="2338504"/>
      </dsp:txXfrm>
    </dsp:sp>
    <dsp:sp modelId="{004FE8E6-6D40-49E8-AD3C-732073CA28DA}">
      <dsp:nvSpPr>
        <dsp:cNvPr id="0" name=""/>
        <dsp:cNvSpPr/>
      </dsp:nvSpPr>
      <dsp:spPr>
        <a:xfrm>
          <a:off x="4288258" y="1116747"/>
          <a:ext cx="3897508" cy="2338504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-8543491"/>
                <a:satOff val="24962"/>
                <a:lumOff val="-4706"/>
                <a:alphaOff val="0"/>
                <a:shade val="22000"/>
                <a:satMod val="160000"/>
              </a:schemeClr>
              <a:schemeClr val="accent2">
                <a:hueOff val="-8543491"/>
                <a:satOff val="24962"/>
                <a:lumOff val="-4706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динамические</a:t>
          </a:r>
          <a:endParaRPr lang="ru-RU" sz="4200" kern="1200" dirty="0"/>
        </a:p>
      </dsp:txBody>
      <dsp:txXfrm>
        <a:off x="4288258" y="1116747"/>
        <a:ext cx="3897508" cy="23385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DE19-3FF0-4DAB-ADAA-12C66605F19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0C3E195-004F-4816-AC63-67A9906A4B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DE19-3FF0-4DAB-ADAA-12C66605F19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E195-004F-4816-AC63-67A9906A4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DE19-3FF0-4DAB-ADAA-12C66605F19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E195-004F-4816-AC63-67A9906A4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DE19-3FF0-4DAB-ADAA-12C66605F19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E195-004F-4816-AC63-67A9906A4B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DE19-3FF0-4DAB-ADAA-12C66605F19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0C3E195-004F-4816-AC63-67A9906A4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DE19-3FF0-4DAB-ADAA-12C66605F19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E195-004F-4816-AC63-67A9906A4B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DE19-3FF0-4DAB-ADAA-12C66605F19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E195-004F-4816-AC63-67A9906A4B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DE19-3FF0-4DAB-ADAA-12C66605F19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E195-004F-4816-AC63-67A9906A4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DE19-3FF0-4DAB-ADAA-12C66605F19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E195-004F-4816-AC63-67A9906A4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DE19-3FF0-4DAB-ADAA-12C66605F19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E195-004F-4816-AC63-67A9906A4B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DE19-3FF0-4DAB-ADAA-12C66605F19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0C3E195-004F-4816-AC63-67A9906A4B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756DE19-3FF0-4DAB-ADAA-12C66605F19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0C3E195-004F-4816-AC63-67A9906A4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Испытания на растяжение, на статический изгиб, на кручение, на ползучесть, на длительную прочность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142984"/>
            <a:ext cx="8229600" cy="205741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Методы и средства статических механических испытаний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  степени точности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Образцовые динамометры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Рабочие динамометры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DORM__DOSM_dinamometry_obrazcovye_rastiajeniia_i_sjatiia.jpg"/>
          <p:cNvPicPr>
            <a:picLocks noChangeAspect="1"/>
          </p:cNvPicPr>
          <p:nvPr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1142976" y="2857496"/>
            <a:ext cx="2867025" cy="192405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6" name="Рисунок 5" descr="динамометр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2708188"/>
            <a:ext cx="2277954" cy="330138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Механические испытания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500034" y="1447800"/>
          <a:ext cx="8186766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994FAA9-2CA1-4B88-A266-1FC89085A5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A994FAA9-2CA1-4B88-A266-1FC89085A5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04FE8E6-6D40-49E8-AD3C-732073CA28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004FE8E6-6D40-49E8-AD3C-732073CA28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143000"/>
          </a:xfrm>
        </p:spPr>
        <p:txBody>
          <a:bodyPr/>
          <a:lstStyle/>
          <a:p>
            <a:pPr algn="ctr"/>
            <a:r>
              <a:rPr lang="ru-RU" dirty="0" smtClean="0"/>
              <a:t>Испытание на растяжение.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28596" y="1447800"/>
            <a:ext cx="8258204" cy="512447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Испытание проводится на специальных разрывных машинах. </a:t>
            </a:r>
          </a:p>
          <a:p>
            <a:pPr algn="just"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7" name="Рисунок 6" descr="испыт на растяж1.jpg"/>
          <p:cNvPicPr>
            <a:picLocks noChangeAspect="1"/>
          </p:cNvPicPr>
          <p:nvPr/>
        </p:nvPicPr>
        <p:blipFill>
          <a:blip r:embed="rId2">
            <a:lum bright="-10000" contrast="10000"/>
          </a:blip>
          <a:stretch>
            <a:fillRect/>
          </a:stretch>
        </p:blipFill>
        <p:spPr>
          <a:xfrm>
            <a:off x="5143504" y="2143116"/>
            <a:ext cx="3067050" cy="43053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Виды образцов, применяемых при испытании на растяжение</a:t>
            </a:r>
            <a:endParaRPr lang="ru-RU" dirty="0"/>
          </a:p>
        </p:txBody>
      </p:sp>
      <p:pic>
        <p:nvPicPr>
          <p:cNvPr id="4" name="Содержимое 3" descr="виды образц на растяж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14400" y="2204864"/>
            <a:ext cx="7251204" cy="3962584"/>
          </a:xfr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Схема крепления образца в захватах машины</a:t>
            </a:r>
            <a:endParaRPr lang="ru-RU" dirty="0"/>
          </a:p>
        </p:txBody>
      </p:sp>
      <p:pic>
        <p:nvPicPr>
          <p:cNvPr id="7" name="Содержимое 6" descr="статич исп на растяж3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43042" y="3071810"/>
            <a:ext cx="2135112" cy="3008565"/>
          </a:xfrm>
          <a:ln w="19050">
            <a:solidFill>
              <a:schemeClr val="accent1"/>
            </a:solidFill>
          </a:ln>
        </p:spPr>
      </p:pic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1600" dirty="0" smtClean="0"/>
              <a:t>1             и                   4- преобразователи;</a:t>
            </a:r>
          </a:p>
          <a:p>
            <a:pPr algn="just">
              <a:buNone/>
            </a:pPr>
            <a:r>
              <a:rPr lang="ru-RU" sz="1600" dirty="0" smtClean="0"/>
              <a:t> 2 – образец; 3 – нагружающее устройство;</a:t>
            </a:r>
          </a:p>
          <a:p>
            <a:pPr algn="just">
              <a:buNone/>
            </a:pPr>
            <a:r>
              <a:rPr lang="ru-RU" sz="1600" dirty="0" smtClean="0"/>
              <a:t> 5 – регистрирующее устройство.</a:t>
            </a:r>
          </a:p>
          <a:p>
            <a:pPr algn="just">
              <a:buNone/>
            </a:pPr>
            <a:endParaRPr lang="ru-RU" sz="1600" dirty="0"/>
          </a:p>
        </p:txBody>
      </p:sp>
      <p:pic>
        <p:nvPicPr>
          <p:cNvPr id="9" name="Рисунок 8" descr="испыт на растяж 2.jpg"/>
          <p:cNvPicPr>
            <a:picLocks noChangeAspect="1"/>
          </p:cNvPicPr>
          <p:nvPr/>
        </p:nvPicPr>
        <p:blipFill>
          <a:blip r:embed="rId3">
            <a:lum contrast="10000"/>
          </a:blip>
          <a:stretch>
            <a:fillRect/>
          </a:stretch>
        </p:blipFill>
        <p:spPr>
          <a:xfrm>
            <a:off x="4929190" y="1785926"/>
            <a:ext cx="3333750" cy="444817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0" name="Овал 9"/>
          <p:cNvSpPr/>
          <p:nvPr/>
        </p:nvSpPr>
        <p:spPr>
          <a:xfrm>
            <a:off x="7429520" y="2857496"/>
            <a:ext cx="571504" cy="571504"/>
          </a:xfrm>
          <a:prstGeom prst="ellipse">
            <a:avLst/>
          </a:prstGeom>
          <a:solidFill>
            <a:schemeClr val="accent1">
              <a:alpha val="0"/>
            </a:schemeClr>
          </a:solidFill>
          <a:ln w="381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Диаграмма растяжения</a:t>
            </a:r>
            <a:endParaRPr lang="ru-RU" dirty="0"/>
          </a:p>
        </p:txBody>
      </p:sp>
      <p:pic>
        <p:nvPicPr>
          <p:cNvPr id="6" name="Содержимое 5" descr="диагр растяж 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43808" y="2492896"/>
            <a:ext cx="3414261" cy="3999563"/>
          </a:xfr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Виды диаграмм растяжения различных материалов</a:t>
            </a:r>
            <a:endParaRPr lang="ru-RU" dirty="0"/>
          </a:p>
        </p:txBody>
      </p:sp>
      <p:pic>
        <p:nvPicPr>
          <p:cNvPr id="5" name="Содержимое 3" descr="диагр растяж разл мет.jp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837628" y="2492896"/>
            <a:ext cx="5879296" cy="402200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884276" y="2420888"/>
            <a:ext cx="5832648" cy="396044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Определение предела текучести физического по диаграмме</a:t>
            </a:r>
            <a:endParaRPr lang="ru-RU" dirty="0"/>
          </a:p>
        </p:txBody>
      </p:sp>
      <p:pic>
        <p:nvPicPr>
          <p:cNvPr id="4" name="Содержимое 3" descr="кривые пределов текуч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642910" y="2000240"/>
            <a:ext cx="7715250" cy="3552825"/>
          </a:xfr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Статическое испытания на сжатие</a:t>
            </a:r>
            <a:endParaRPr lang="ru-RU" dirty="0"/>
          </a:p>
        </p:txBody>
      </p:sp>
      <p:pic>
        <p:nvPicPr>
          <p:cNvPr id="4" name="Содержимое 3" descr="испыт на сжатие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43808" y="1988840"/>
            <a:ext cx="3526800" cy="4408500"/>
          </a:xfr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Виды диаграмм при испытании на сжатие</a:t>
            </a:r>
            <a:endParaRPr lang="ru-RU" dirty="0"/>
          </a:p>
        </p:txBody>
      </p:sp>
      <p:pic>
        <p:nvPicPr>
          <p:cNvPr id="4" name="Содержимое 3" descr="виды диаграмм сжатия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131840" y="2708920"/>
            <a:ext cx="3068352" cy="3680346"/>
          </a:xfr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Динамические величины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447800"/>
            <a:ext cx="8472518" cy="519591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 динамическим величинам относят следующие: 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м</a:t>
            </a:r>
            <a:r>
              <a:rPr lang="ru-RU" dirty="0" smtClean="0"/>
              <a:t>асса;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с</a:t>
            </a:r>
            <a:r>
              <a:rPr lang="ru-RU" dirty="0" smtClean="0"/>
              <a:t>ила;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д</a:t>
            </a:r>
            <a:r>
              <a:rPr lang="ru-RU" dirty="0" smtClean="0"/>
              <a:t>авление;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м</a:t>
            </a:r>
            <a:r>
              <a:rPr lang="ru-RU" dirty="0" smtClean="0"/>
              <a:t>еханическое напряжение;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м</a:t>
            </a:r>
            <a:r>
              <a:rPr lang="ru-RU" dirty="0" smtClean="0"/>
              <a:t>омент силы (крутящий момент);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м</a:t>
            </a:r>
            <a:r>
              <a:rPr lang="ru-RU" dirty="0" smtClean="0"/>
              <a:t>ассовый расход вещества;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р</a:t>
            </a:r>
            <a:r>
              <a:rPr lang="ru-RU" dirty="0" smtClean="0"/>
              <a:t>абота;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м</a:t>
            </a:r>
            <a:r>
              <a:rPr lang="ru-RU" dirty="0" smtClean="0"/>
              <a:t>ощность.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Виды разрушения при испытании на сжатие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а) хрупкое; б) вязкое.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виды разруш при сжатии.jp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051720" y="3284984"/>
            <a:ext cx="4840556" cy="3148137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Испытание на кручение</a:t>
            </a:r>
            <a:endParaRPr lang="ru-RU" dirty="0"/>
          </a:p>
        </p:txBody>
      </p:sp>
      <p:pic>
        <p:nvPicPr>
          <p:cNvPr id="4" name="Содержимое 3" descr="испыт мет на круч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069975" y="1447800"/>
            <a:ext cx="6832600" cy="5124450"/>
          </a:xfrm>
          <a:ln w="38100">
            <a:solidFill>
              <a:schemeClr val="accent1"/>
            </a:solidFill>
          </a:ln>
        </p:spPr>
      </p:pic>
      <p:sp>
        <p:nvSpPr>
          <p:cNvPr id="5" name="Овал 4"/>
          <p:cNvSpPr/>
          <p:nvPr/>
        </p:nvSpPr>
        <p:spPr>
          <a:xfrm>
            <a:off x="4929190" y="2571744"/>
            <a:ext cx="2643206" cy="2000264"/>
          </a:xfrm>
          <a:prstGeom prst="ellipse">
            <a:avLst/>
          </a:prstGeom>
          <a:solidFill>
            <a:schemeClr val="accent1">
              <a:alpha val="0"/>
            </a:schemeClr>
          </a:solidFill>
          <a:ln w="4445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Виды образцов для испытания на кручение</a:t>
            </a:r>
            <a:endParaRPr lang="ru-RU" dirty="0"/>
          </a:p>
        </p:txBody>
      </p:sp>
      <p:pic>
        <p:nvPicPr>
          <p:cNvPr id="4" name="Содержимое 3" descr="образец для испыт на кручение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28662" y="1714488"/>
            <a:ext cx="4200525" cy="3152775"/>
          </a:xfrm>
          <a:ln w="38100">
            <a:solidFill>
              <a:schemeClr val="accent1"/>
            </a:solidFill>
          </a:ln>
        </p:spPr>
      </p:pic>
      <p:pic>
        <p:nvPicPr>
          <p:cNvPr id="5" name="Рисунок 4" descr="обр дерева после круч.jpg"/>
          <p:cNvPicPr>
            <a:picLocks noChangeAspect="1"/>
          </p:cNvPicPr>
          <p:nvPr/>
        </p:nvPicPr>
        <p:blipFill>
          <a:blip r:embed="rId3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43306" y="3786190"/>
            <a:ext cx="4730543" cy="258473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Вид диаграммы  при испытании на кручение</a:t>
            </a:r>
            <a:endParaRPr lang="ru-RU" dirty="0"/>
          </a:p>
        </p:txBody>
      </p:sp>
      <p:pic>
        <p:nvPicPr>
          <p:cNvPr id="4" name="Содержимое 3" descr="диагр испыт на кручение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771800" y="2996952"/>
            <a:ext cx="3737568" cy="3073888"/>
          </a:xfr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Виды разрушения образца при испытании на кручение</a:t>
            </a:r>
            <a:endParaRPr lang="ru-RU" dirty="0"/>
          </a:p>
        </p:txBody>
      </p:sp>
      <p:pic>
        <p:nvPicPr>
          <p:cNvPr id="4" name="Содержимое 3" descr="виды разруш при кручении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lum contrast="30000"/>
          </a:blip>
          <a:stretch>
            <a:fillRect/>
          </a:stretch>
        </p:blipFill>
        <p:spPr>
          <a:xfrm>
            <a:off x="1763688" y="1844824"/>
            <a:ext cx="5883704" cy="4157906"/>
          </a:xfr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Схема испытания  на статический изгиб</a:t>
            </a:r>
            <a:endParaRPr lang="ru-RU" dirty="0"/>
          </a:p>
        </p:txBody>
      </p:sp>
      <p:pic>
        <p:nvPicPr>
          <p:cNvPr id="4" name="Содержимое 3" descr="статич изгиб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1214414" y="2571744"/>
            <a:ext cx="2304288" cy="1956816"/>
          </a:xfrm>
          <a:ln w="38100">
            <a:solidFill>
              <a:schemeClr val="accent1"/>
            </a:solidFill>
          </a:ln>
        </p:spPr>
      </p:pic>
      <p:pic>
        <p:nvPicPr>
          <p:cNvPr id="6" name="Рисунок 5" descr="статич изгиб2.jpg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6248" y="2571744"/>
            <a:ext cx="3895344" cy="214314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 испытания на статический изгиб</a:t>
            </a:r>
            <a:endParaRPr lang="ru-RU" dirty="0"/>
          </a:p>
        </p:txBody>
      </p:sp>
      <p:pic>
        <p:nvPicPr>
          <p:cNvPr id="4" name="Содержимое 3" descr="статич изгиб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627784" y="2420888"/>
            <a:ext cx="3765054" cy="3765054"/>
          </a:xfr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Испытание на длительную прочность и ползучесть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Результатами испытания являются: </a:t>
            </a:r>
          </a:p>
          <a:p>
            <a:pPr algn="just">
              <a:buNone/>
            </a:pPr>
            <a:r>
              <a:rPr lang="ru-RU" dirty="0" smtClean="0"/>
              <a:t>    предел длительной прочности; </a:t>
            </a:r>
          </a:p>
          <a:p>
            <a:pPr algn="just">
              <a:buNone/>
            </a:pPr>
            <a:r>
              <a:rPr lang="ru-RU" dirty="0" smtClean="0"/>
              <a:t>    предел ползучести (напряжение, при котором  скорость  или деформация  ползучести  за определенный промежуток времени не превышает заданного значения).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 Испытания проводят при температурах    до 1200 </a:t>
            </a:r>
            <a:r>
              <a:rPr lang="ru-RU" baseline="30000" dirty="0" smtClean="0"/>
              <a:t>0</a:t>
            </a:r>
            <a:r>
              <a:rPr lang="ru-RU" dirty="0" smtClean="0"/>
              <a:t>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714202"/>
          </a:xfrm>
        </p:spPr>
        <p:txBody>
          <a:bodyPr/>
          <a:lstStyle/>
          <a:p>
            <a:pPr algn="ctr"/>
            <a:r>
              <a:rPr lang="ru-RU" dirty="0" smtClean="0"/>
              <a:t>Оборудование для испытания </a:t>
            </a:r>
            <a:r>
              <a:rPr lang="ru-RU" smtClean="0"/>
              <a:t>на ползучесть</a:t>
            </a:r>
            <a:endParaRPr lang="ru-RU" dirty="0"/>
          </a:p>
        </p:txBody>
      </p:sp>
      <p:pic>
        <p:nvPicPr>
          <p:cNvPr id="4" name="Содержимое 3" descr="машина для исп на ползучесть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771800" y="2852936"/>
            <a:ext cx="3757811" cy="3757811"/>
          </a:xfr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 кривых ползучести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447800"/>
            <a:ext cx="8329642" cy="512447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Участок ОА – упругопластическая деформация;</a:t>
            </a:r>
          </a:p>
          <a:p>
            <a:pPr algn="just">
              <a:buNone/>
            </a:pPr>
            <a:r>
              <a:rPr lang="ru-RU" dirty="0" smtClean="0"/>
              <a:t>    Участок АВ – скорость ползучести постоянна и минимальна; участок ВС – скорость ползучести увеличивается и образец разрушается.</a:t>
            </a:r>
          </a:p>
          <a:p>
            <a:pPr algn="just">
              <a:buNone/>
            </a:pPr>
            <a:r>
              <a:rPr lang="ru-RU" dirty="0" smtClean="0"/>
              <a:t>    </a:t>
            </a:r>
          </a:p>
          <a:p>
            <a:pPr algn="just">
              <a:buNone/>
            </a:pPr>
            <a:endParaRPr lang="ru-RU" dirty="0"/>
          </a:p>
        </p:txBody>
      </p:sp>
      <p:pic>
        <p:nvPicPr>
          <p:cNvPr id="4" name="Рисунок 3" descr="диаграмма ползучести.jp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71800" y="3789040"/>
            <a:ext cx="3921022" cy="243211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Сила</a:t>
            </a:r>
            <a:r>
              <a:rPr lang="ru-RU" sz="2800" dirty="0" smtClean="0"/>
              <a:t> – физическая величина, являющаяся мерой взаимодействия объектов.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447800"/>
            <a:ext cx="8329642" cy="5195910"/>
          </a:xfrm>
        </p:spPr>
        <p:txBody>
          <a:bodyPr/>
          <a:lstStyle/>
          <a:p>
            <a:r>
              <a:rPr lang="ru-RU" dirty="0" smtClean="0"/>
              <a:t>В механике силы характеризуются  тремя признаками:  значением (модулем); направлением и точкой приложения.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Сила – величина векторная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Контрольные 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Какие основные динамические величины Вы знаете?</a:t>
            </a:r>
          </a:p>
          <a:p>
            <a:r>
              <a:rPr lang="ru-RU" dirty="0" smtClean="0"/>
              <a:t>В каких единицах измеряются сила и механическое напряжение?</a:t>
            </a:r>
          </a:p>
          <a:p>
            <a:r>
              <a:rPr lang="ru-RU" dirty="0" smtClean="0"/>
              <a:t>Какие основные виды механических статических испытаний Вы знаете? Дайте краткую характеристику каждому из них.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Зайцев </a:t>
            </a:r>
            <a:r>
              <a:rPr lang="ru-RU" dirty="0"/>
              <a:t>С.А., Грибанов Д.Д. Контрольно-измерительные приборы и инструменты. М.: Академия </a:t>
            </a:r>
            <a:r>
              <a:rPr lang="ru-RU" dirty="0" smtClean="0"/>
              <a:t>2017.</a:t>
            </a:r>
          </a:p>
          <a:p>
            <a:r>
              <a:rPr lang="ru-RU" dirty="0" smtClean="0"/>
              <a:t>Раннев </a:t>
            </a:r>
            <a:r>
              <a:rPr lang="ru-RU" dirty="0"/>
              <a:t>Г.Г., Тарасенко А.П. Методы и средства измерений.- М.: Академия, </a:t>
            </a:r>
            <a:r>
              <a:rPr lang="ru-RU" dirty="0" smtClean="0"/>
              <a:t>2008.</a:t>
            </a:r>
          </a:p>
          <a:p>
            <a:r>
              <a:rPr lang="ru-RU" dirty="0"/>
              <a:t>Зайцев С.И., Грибанов Д.Д., Толстов А.Н. Контрольно-измерительные приборы и инструменты. – М.: Издательский центр Академия, 2018 - 464 с.</a:t>
            </a:r>
            <a:endParaRPr lang="ru-RU" dirty="0" smtClean="0"/>
          </a:p>
          <a:p>
            <a:r>
              <a:rPr lang="ru-RU" dirty="0" smtClean="0"/>
              <a:t>Шишмарев </a:t>
            </a:r>
            <a:r>
              <a:rPr lang="ru-RU" dirty="0"/>
              <a:t>В.Ю. Средства измерений. – М.: Академия, </a:t>
            </a:r>
            <a:r>
              <a:rPr lang="ru-RU" dirty="0" smtClean="0"/>
              <a:t>2018.</a:t>
            </a:r>
          </a:p>
          <a:p>
            <a:r>
              <a:rPr lang="ru-RU" dirty="0" err="1" smtClean="0"/>
              <a:t>Шишмарев</a:t>
            </a:r>
            <a:r>
              <a:rPr lang="ru-RU" dirty="0" smtClean="0"/>
              <a:t> </a:t>
            </a:r>
            <a:r>
              <a:rPr lang="ru-RU" dirty="0"/>
              <a:t>В.Ю. Измерительная техника. – М.: Академия, 2010.</a:t>
            </a:r>
          </a:p>
        </p:txBody>
      </p:sp>
    </p:spTree>
    <p:extLst>
      <p:ext uri="{BB962C8B-B14F-4D97-AF65-F5344CB8AC3E}">
        <p14:creationId xmlns:p14="http://schemas.microsoft.com/office/powerpoint/2010/main" val="309593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Единицы силы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428736"/>
            <a:ext cx="8186766" cy="492919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 Единицей силы в системе СИ является </a:t>
            </a:r>
            <a:r>
              <a:rPr lang="ru-RU" i="1" dirty="0" smtClean="0"/>
              <a:t>ньютон.</a:t>
            </a:r>
          </a:p>
          <a:p>
            <a:pPr algn="just">
              <a:buNone/>
            </a:pPr>
            <a:r>
              <a:rPr lang="ru-RU" dirty="0" smtClean="0"/>
              <a:t> 1 </a:t>
            </a:r>
            <a:r>
              <a:rPr lang="ru-RU" i="1" dirty="0" smtClean="0"/>
              <a:t>ньютон (Н)</a:t>
            </a:r>
            <a:r>
              <a:rPr lang="ru-RU" dirty="0" smtClean="0"/>
              <a:t> – сила, которая придает массе в 1 кг в направлении действия силы ускорение 1 м/с</a:t>
            </a:r>
            <a:r>
              <a:rPr lang="ru-RU" baseline="30000" dirty="0" smtClean="0"/>
              <a:t>2 </a:t>
            </a:r>
            <a:r>
              <a:rPr lang="ru-RU" dirty="0" smtClean="0"/>
              <a:t> </a:t>
            </a: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     Сила в системе СИ является производной единицей.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В системе МКГСС единицей силы является </a:t>
            </a:r>
          </a:p>
          <a:p>
            <a:pPr algn="just">
              <a:buNone/>
            </a:pPr>
            <a:r>
              <a:rPr lang="ru-RU" dirty="0" smtClean="0"/>
              <a:t>   1 </a:t>
            </a:r>
            <a:r>
              <a:rPr lang="ru-RU" i="1" dirty="0" smtClean="0"/>
              <a:t>кгс </a:t>
            </a:r>
            <a:r>
              <a:rPr lang="ru-RU" dirty="0" smtClean="0"/>
              <a:t>– сила, которая телу массой в 1 кг придает ускорение, равное ускорению свободного падения </a:t>
            </a:r>
          </a:p>
          <a:p>
            <a:pPr algn="just">
              <a:buNone/>
            </a:pPr>
            <a:r>
              <a:rPr lang="ru-RU" dirty="0"/>
              <a:t> </a:t>
            </a:r>
            <a:r>
              <a:rPr lang="ru-RU" dirty="0" smtClean="0"/>
              <a:t>   9,81 м/с</a:t>
            </a:r>
            <a:r>
              <a:rPr lang="ru-RU" baseline="30000" dirty="0" smtClean="0"/>
              <a:t>2</a:t>
            </a:r>
            <a:r>
              <a:rPr lang="ru-RU" dirty="0" smtClean="0"/>
              <a:t>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                    1 кгс ≈ 9,81 Н.</a:t>
            </a:r>
          </a:p>
          <a:p>
            <a:pPr algn="just"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Механическое напряжение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447800"/>
            <a:ext cx="8186766" cy="51244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i="1" dirty="0" smtClean="0"/>
              <a:t>Механическое напряжение </a:t>
            </a:r>
            <a:r>
              <a:rPr lang="ru-RU" dirty="0" smtClean="0"/>
              <a:t>– физическая величина, характеризующая  интенсивность воздействия силы на единицу поверхности.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                </a:t>
            </a:r>
            <a:r>
              <a:rPr lang="el-GR" b="1" dirty="0" smtClean="0">
                <a:solidFill>
                  <a:srgbClr val="C00000"/>
                </a:solidFill>
              </a:rPr>
              <a:t>σ</a:t>
            </a:r>
            <a:r>
              <a:rPr lang="ru-RU" b="1" dirty="0" smtClean="0">
                <a:solidFill>
                  <a:srgbClr val="C00000"/>
                </a:solidFill>
              </a:rPr>
              <a:t> = </a:t>
            </a:r>
            <a:r>
              <a:rPr lang="en-US" b="1" dirty="0" smtClean="0">
                <a:solidFill>
                  <a:srgbClr val="C00000"/>
                </a:solidFill>
              </a:rPr>
              <a:t>F/S, </a:t>
            </a:r>
            <a:r>
              <a:rPr lang="ru-RU" dirty="0" smtClean="0"/>
              <a:t>где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F</a:t>
            </a:r>
            <a:r>
              <a:rPr lang="ru-RU" dirty="0" smtClean="0"/>
              <a:t> – сила; </a:t>
            </a:r>
            <a:r>
              <a:rPr lang="en-US" dirty="0" smtClean="0"/>
              <a:t> S </a:t>
            </a:r>
            <a:r>
              <a:rPr lang="ru-RU" dirty="0" smtClean="0"/>
              <a:t>– площадь поперечного сечения образца.</a:t>
            </a:r>
          </a:p>
          <a:p>
            <a:pPr>
              <a:buNone/>
            </a:pPr>
            <a:r>
              <a:rPr lang="ru-RU" dirty="0" smtClean="0"/>
              <a:t>   В системе СИ единицей механического напряжения является паскаль.</a:t>
            </a:r>
          </a:p>
          <a:p>
            <a:pPr>
              <a:buNone/>
            </a:pPr>
            <a:r>
              <a:rPr lang="ru-RU" dirty="0" smtClean="0"/>
              <a:t>    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1 Па = Н/м</a:t>
            </a:r>
            <a:r>
              <a:rPr lang="ru-RU" b="1" baseline="30000" dirty="0" smtClean="0">
                <a:solidFill>
                  <a:srgbClr val="FF0000"/>
                </a:solidFill>
              </a:rPr>
              <a:t>2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ru-RU" dirty="0" smtClean="0"/>
              <a:t>    Наряду с паскалем  допустима к применению единица   </a:t>
            </a:r>
            <a:r>
              <a:rPr lang="ru-RU" b="1" dirty="0" smtClean="0">
                <a:solidFill>
                  <a:srgbClr val="FF0000"/>
                </a:solidFill>
              </a:rPr>
              <a:t>1 кгс/мм</a:t>
            </a:r>
            <a:r>
              <a:rPr lang="ru-RU" b="1" baseline="30000" dirty="0" smtClean="0">
                <a:solidFill>
                  <a:srgbClr val="FF0000"/>
                </a:solidFill>
              </a:rPr>
              <a:t>2</a:t>
            </a:r>
            <a:r>
              <a:rPr lang="ru-RU" b="1" dirty="0" smtClean="0">
                <a:solidFill>
                  <a:srgbClr val="FF0000"/>
                </a:solidFill>
              </a:rPr>
              <a:t> ≈ 9,81 МПа.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214283" y="428604"/>
            <a:ext cx="8572559" cy="614364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Крутящий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момент — это векторная величина, равная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векторному произведению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радиус-вектора, проведенного от оси вращения к точке приложения силы, на вектор этой силы. Характеризует вращательное действие силы на твёрдое тело.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 системе СИ единицей момента силы является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·м</a:t>
            </a:r>
            <a:endParaRPr lang="ru-RU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algn="just">
              <a:buNone/>
            </a:pPr>
            <a:r>
              <a:rPr lang="ru-RU" dirty="0" smtClean="0"/>
              <a:t>    1 </a:t>
            </a:r>
            <a:r>
              <a:rPr lang="ru-RU" dirty="0" err="1"/>
              <a:t>Н·м</a:t>
            </a:r>
            <a:r>
              <a:rPr lang="ru-RU" dirty="0"/>
              <a:t> </a:t>
            </a:r>
            <a:r>
              <a:rPr lang="ru-RU"/>
              <a:t>— </a:t>
            </a:r>
            <a:r>
              <a:rPr lang="ru-RU" smtClean="0"/>
              <a:t>момент, </a:t>
            </a:r>
            <a:r>
              <a:rPr lang="ru-RU" dirty="0"/>
              <a:t>который производит сила 1 Н на рычаг длиной 1 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Шкала сил воспроизводится с помощью силоизмерительных машин, механических и гидравлических преобразователей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642910" y="1447800"/>
            <a:ext cx="8043890" cy="512447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 Средства измерения, предназначенные для измерения сил,  называются </a:t>
            </a:r>
            <a:r>
              <a:rPr lang="ru-RU" i="1" dirty="0" smtClean="0"/>
              <a:t>динамометрами</a:t>
            </a:r>
            <a:endParaRPr lang="ru-RU" i="1" dirty="0" smtClean="0"/>
          </a:p>
          <a:p>
            <a:pPr algn="just">
              <a:buNone/>
            </a:pPr>
            <a:r>
              <a:rPr lang="ru-RU" dirty="0" smtClean="0"/>
              <a:t>    </a:t>
            </a:r>
          </a:p>
          <a:p>
            <a:pPr algn="just">
              <a:buNone/>
            </a:pPr>
            <a:r>
              <a:rPr lang="ru-RU" dirty="0" smtClean="0"/>
              <a:t>     </a:t>
            </a:r>
          </a:p>
          <a:p>
            <a:pPr algn="just">
              <a:buNone/>
            </a:pPr>
            <a:r>
              <a:rPr lang="ru-RU" dirty="0" smtClean="0"/>
              <a:t>   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7" name="Рисунок 6" descr="динамометр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3789040"/>
            <a:ext cx="3407019" cy="2556628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 принципу действия динамометры разделяются на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57243139"/>
              </p:ext>
            </p:extLst>
          </p:nvPr>
        </p:nvGraphicFramePr>
        <p:xfrm>
          <a:off x="500063" y="1447800"/>
          <a:ext cx="8186737" cy="5053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Виды конструкций динамометров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Механический динамометр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гидравлический динамометр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1800" dirty="0" smtClean="0"/>
              <a:t>1 – упругий элемент; </a:t>
            </a:r>
          </a:p>
          <a:p>
            <a:pPr>
              <a:buNone/>
            </a:pPr>
            <a:r>
              <a:rPr lang="ru-RU" sz="1800" dirty="0" smtClean="0"/>
              <a:t>2- стрелочный указатель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1 и 3 –мембраны; 2 – поршень; </a:t>
            </a:r>
          </a:p>
          <a:p>
            <a:pPr>
              <a:buNone/>
            </a:pPr>
            <a:r>
              <a:rPr lang="ru-RU" sz="1800" dirty="0" smtClean="0"/>
              <a:t> 4 – полость; 5 – трубопровод;</a:t>
            </a:r>
          </a:p>
          <a:p>
            <a:pPr>
              <a:buNone/>
            </a:pPr>
            <a:r>
              <a:rPr lang="ru-RU" sz="1800" dirty="0" smtClean="0"/>
              <a:t> 6 – манометр.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15" name="Рисунок 14" descr="гидравлич динамометр устр.jpg"/>
          <p:cNvPicPr>
            <a:picLocks noChangeAspect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256" y="3500438"/>
            <a:ext cx="2474366" cy="150876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6" name="Рисунок 15" descr="мех динамометр.jpg"/>
          <p:cNvPicPr>
            <a:picLocks noChangeAspect="1"/>
          </p:cNvPicPr>
          <p:nvPr/>
        </p:nvPicPr>
        <p:blipFill>
          <a:blip r:embed="rId3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042" y="3214686"/>
            <a:ext cx="1629461" cy="2645359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165</TotalTime>
  <Words>744</Words>
  <Application>Microsoft Office PowerPoint</Application>
  <PresentationFormat>Экран (4:3)</PresentationFormat>
  <Paragraphs>110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9" baseType="lpstr">
      <vt:lpstr>Arial</vt:lpstr>
      <vt:lpstr>Calibri</vt:lpstr>
      <vt:lpstr>Cambria</vt:lpstr>
      <vt:lpstr>Franklin Gothic Book</vt:lpstr>
      <vt:lpstr>Perpetua</vt:lpstr>
      <vt:lpstr>Times New Roman</vt:lpstr>
      <vt:lpstr>Wingdings 2</vt:lpstr>
      <vt:lpstr>Справедливость</vt:lpstr>
      <vt:lpstr>Методы и средства статических механических испытаний</vt:lpstr>
      <vt:lpstr>Динамические величины</vt:lpstr>
      <vt:lpstr>Сила – физическая величина, являющаяся мерой взаимодействия объектов.</vt:lpstr>
      <vt:lpstr>Единицы силы</vt:lpstr>
      <vt:lpstr>Механическое напряжение</vt:lpstr>
      <vt:lpstr>Презентация PowerPoint</vt:lpstr>
      <vt:lpstr>Шкала сил воспроизводится с помощью силоизмерительных машин, механических и гидравлических преобразователей</vt:lpstr>
      <vt:lpstr>По принципу действия динамометры разделяются на </vt:lpstr>
      <vt:lpstr>Виды конструкций динамометров</vt:lpstr>
      <vt:lpstr>По  степени точности</vt:lpstr>
      <vt:lpstr>Механические испытания</vt:lpstr>
      <vt:lpstr>Испытание на растяжение.</vt:lpstr>
      <vt:lpstr>Виды образцов, применяемых при испытании на растяжение</vt:lpstr>
      <vt:lpstr>Схема крепления образца в захватах машины</vt:lpstr>
      <vt:lpstr>Диаграмма растяжения</vt:lpstr>
      <vt:lpstr>Виды диаграмм растяжения различных материалов</vt:lpstr>
      <vt:lpstr>Определение предела текучести физического по диаграмме</vt:lpstr>
      <vt:lpstr>Статическое испытания на сжатие</vt:lpstr>
      <vt:lpstr>Виды диаграмм при испытании на сжатие</vt:lpstr>
      <vt:lpstr>Виды разрушения при испытании на сжатие</vt:lpstr>
      <vt:lpstr>Испытание на кручение</vt:lpstr>
      <vt:lpstr>Виды образцов для испытания на кручение</vt:lpstr>
      <vt:lpstr>Вид диаграммы  при испытании на кручение</vt:lpstr>
      <vt:lpstr>Виды разрушения образца при испытании на кручение</vt:lpstr>
      <vt:lpstr>Схема испытания  на статический изгиб</vt:lpstr>
      <vt:lpstr>Вид испытания на статический изгиб</vt:lpstr>
      <vt:lpstr>Испытание на длительную прочность и ползучесть</vt:lpstr>
      <vt:lpstr>Оборудование для испытания на ползучесть</vt:lpstr>
      <vt:lpstr>Вид кривых ползучести</vt:lpstr>
      <vt:lpstr>Контрольные вопросы:</vt:lpstr>
      <vt:lpstr>Литература:</vt:lpstr>
    </vt:vector>
  </TitlesOfParts>
  <Company>Сулимов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и средства статических механических испытаний.</dc:title>
  <dc:creator>Лена</dc:creator>
  <cp:lastModifiedBy>Лена</cp:lastModifiedBy>
  <cp:revision>73</cp:revision>
  <dcterms:created xsi:type="dcterms:W3CDTF">2010-12-04T12:30:54Z</dcterms:created>
  <dcterms:modified xsi:type="dcterms:W3CDTF">2020-04-11T17:32:22Z</dcterms:modified>
</cp:coreProperties>
</file>