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0" r:id="rId8"/>
    <p:sldId id="261" r:id="rId9"/>
    <p:sldId id="265" r:id="rId10"/>
    <p:sldId id="269" r:id="rId11"/>
    <p:sldId id="270" r:id="rId12"/>
    <p:sldId id="264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00AC6E-1916-4944-A364-585890E78627}" v="63" dt="2019-06-04T14:47:28.0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8" d="100"/>
          <a:sy n="88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040063"/>
            <a:ext cx="9144000" cy="1016000"/>
          </a:xfrm>
        </p:spPr>
        <p:txBody>
          <a:bodyPr/>
          <a:lstStyle/>
          <a:p>
            <a:r>
              <a:rPr lang="ru-RU" sz="4800" b="1" dirty="0">
                <a:latin typeface="Times New Roman"/>
                <a:cs typeface="Calibri Light"/>
              </a:rPr>
              <a:t>"</a:t>
            </a:r>
            <a:r>
              <a:rPr lang="ru-RU" sz="4800" b="1" dirty="0" err="1">
                <a:latin typeface="Times New Roman"/>
                <a:cs typeface="Calibri Light"/>
              </a:rPr>
              <a:t>Энгельсский</a:t>
            </a:r>
            <a:r>
              <a:rPr lang="ru-RU" sz="4800" b="1" dirty="0">
                <a:latin typeface="Times New Roman"/>
                <a:cs typeface="Calibri Light"/>
              </a:rPr>
              <a:t> политехникум"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1366838"/>
            <a:ext cx="9144000" cy="652462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ru-RU" dirty="0">
                <a:latin typeface="Times New Roman"/>
                <a:cs typeface="Calibri"/>
              </a:rPr>
              <a:t>Государственное автономное профессиональное образовательное учреждение Саратовской области</a:t>
            </a:r>
            <a:endParaRPr lang="ru-RU" dirty="0">
              <a:latin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F29DE84-C950-4816-90E7-50D4544761F6}"/>
              </a:ext>
            </a:extLst>
          </p:cNvPr>
          <p:cNvSpPr txBox="1"/>
          <p:nvPr/>
        </p:nvSpPr>
        <p:spPr>
          <a:xfrm>
            <a:off x="4722091" y="5630718"/>
            <a:ext cx="2743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latin typeface="Times New Roman"/>
                <a:cs typeface="Calibri"/>
              </a:rPr>
              <a:t>2020</a:t>
            </a:r>
            <a:r>
              <a:rPr lang="ru-RU" sz="2400" dirty="0">
                <a:latin typeface="Times New Roman"/>
                <a:cs typeface="Calibri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563EC16-2910-44FC-82E3-1BD8BD4F5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406" y="4828293"/>
            <a:ext cx="10515600" cy="48207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/>
                <a:ea typeface="+mj-lt"/>
                <a:cs typeface="+mj-lt"/>
              </a:rPr>
              <a:t>Автоматический выключатель А3710</a:t>
            </a:r>
            <a:endParaRPr lang="ru-RU" sz="2800" b="1" dirty="0">
              <a:latin typeface="Times New Roman"/>
              <a:cs typeface="Calibri Light" panose="020F0302020204030204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4D12D68-D266-4133-B162-409A529CA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627" y="5422019"/>
            <a:ext cx="10515600" cy="15001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Уставки тепловой и максимальной токовой защиты электродвигателей должны соответствовать уровням соответствующих токов двигателей</a:t>
            </a:r>
            <a:endParaRPr lang="ru-RU" sz="28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1EC59A62-908F-491E-B3C7-8B5E60546E0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09623" y="265290"/>
            <a:ext cx="4309532" cy="42389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4904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0A048E9-173C-4A37-8410-6A7282994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294" y="5223403"/>
            <a:ext cx="10515600" cy="59496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/>
                <a:cs typeface="Calibri Light"/>
              </a:rPr>
              <a:t>Контактор КТ6000</a:t>
            </a:r>
            <a:endParaRPr lang="ru-RU" sz="2800" b="1" dirty="0">
              <a:latin typeface="Times New Roman"/>
              <a:cs typeface="Times New Roman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8577D52-B44F-46EF-AF5D-EB3FB7B86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294" y="5930018"/>
            <a:ext cx="10515600" cy="54063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Контакторы выбираются по напряжению и току в силовой цепи.</a:t>
            </a:r>
            <a:endParaRPr lang="ru-RU" dirty="0">
              <a:solidFill>
                <a:schemeClr val="tx1"/>
              </a:solidFill>
              <a:latin typeface="Times New Roman"/>
              <a:cs typeface="Calibri" panose="020F0502020204030204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36CC586D-EFB7-4A4A-8190-523E5EAF679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0289" y="653966"/>
            <a:ext cx="7893755" cy="38002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03477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1DEC239-28AA-4165-975D-A379F9919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45514"/>
            <a:ext cx="10515600" cy="86307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/>
                <a:cs typeface="Calibri Light"/>
              </a:rPr>
              <a:t>Управление краном осуществляется машинистом из кабины крана при помощи перемещения рычагов </a:t>
            </a:r>
            <a:r>
              <a:rPr lang="ru-RU" sz="2400" dirty="0" err="1">
                <a:latin typeface="Times New Roman"/>
                <a:cs typeface="Calibri Light"/>
              </a:rPr>
              <a:t>командоконтроллеров</a:t>
            </a:r>
            <a:r>
              <a:rPr lang="ru-RU" sz="2400" dirty="0">
                <a:latin typeface="Times New Roman"/>
                <a:cs typeface="Calibri Light"/>
              </a:rPr>
              <a:t>.</a:t>
            </a:r>
            <a:endParaRPr lang="ru-RU" sz="2400" dirty="0">
              <a:latin typeface="Times New Roman"/>
              <a:cs typeface="Times New Roman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3FDE9F2-9DE6-46C5-9763-8C4E15671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flipV="1">
            <a:off x="831850" y="6766983"/>
            <a:ext cx="10515600" cy="122590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4" name="Picture 4" descr="Изображение выглядит как внутренний, стол, здание, пол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37AE0516-21FE-48FD-96A8-2ACB5A1F0C6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3623" y="112855"/>
            <a:ext cx="9064976" cy="54610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9680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757CD3-2CF9-4642-89D1-C1BB0715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294" y="5435071"/>
            <a:ext cx="10515600" cy="128640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/>
                <a:ea typeface="+mj-lt"/>
                <a:cs typeface="+mj-lt"/>
              </a:rPr>
              <a:t>Кулачковый контроллер серии КА-21-17 </a:t>
            </a:r>
            <a:r>
              <a:rPr lang="ru-RU" sz="2800" dirty="0">
                <a:latin typeface="Times New Roman"/>
                <a:ea typeface="+mj-lt"/>
                <a:cs typeface="+mj-lt"/>
              </a:rPr>
              <a:t/>
            </a:r>
            <a:br>
              <a:rPr lang="ru-RU" sz="2800" dirty="0">
                <a:latin typeface="Times New Roman"/>
                <a:ea typeface="+mj-lt"/>
                <a:cs typeface="+mj-lt"/>
              </a:rPr>
            </a:br>
            <a:r>
              <a:rPr lang="ru-RU" sz="2800" dirty="0">
                <a:latin typeface="Times New Roman"/>
                <a:ea typeface="+mj-lt"/>
                <a:cs typeface="+mj-lt"/>
              </a:rPr>
              <a:t>Схема контроллера обеспечивает работу двигателя в двигательном режиме и в режиме </a:t>
            </a:r>
            <a:r>
              <a:rPr lang="ru-RU" sz="2800" dirty="0" err="1">
                <a:latin typeface="Times New Roman"/>
                <a:ea typeface="+mj-lt"/>
                <a:cs typeface="+mj-lt"/>
              </a:rPr>
              <a:t>противовключения</a:t>
            </a:r>
            <a:r>
              <a:rPr lang="ru-RU" sz="2800" dirty="0">
                <a:latin typeface="Times New Roman"/>
                <a:ea typeface="+mj-lt"/>
                <a:cs typeface="+mj-lt"/>
              </a:rPr>
              <a:t>. 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A7CE176-8A35-4697-8331-B84A72FC0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flipV="1">
            <a:off x="831850" y="6795205"/>
            <a:ext cx="10515600" cy="122591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4" name="Picture 4" descr="Изображение выглядит как синий, небо, сидит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92EEE824-C498-4C0B-B878-D24C5F885A6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7178" y="202645"/>
            <a:ext cx="5889977" cy="51403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4946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3B1DB3-8FAD-4F13-B353-5595300C6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308072"/>
            <a:ext cx="10515600" cy="128640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/>
                <a:ea typeface="+mj-lt"/>
                <a:cs typeface="+mj-lt"/>
              </a:rPr>
              <a:t>Электрогидравлический толкатель-</a:t>
            </a:r>
            <a:r>
              <a:rPr lang="ru-RU" sz="2800" dirty="0">
                <a:latin typeface="Times New Roman"/>
                <a:ea typeface="+mj-lt"/>
                <a:cs typeface="+mj-lt"/>
              </a:rPr>
              <a:t>элемент тормозной системы, состоящий из </a:t>
            </a:r>
            <a:r>
              <a:rPr lang="ru-RU" sz="2800" dirty="0" err="1">
                <a:latin typeface="Times New Roman"/>
                <a:ea typeface="+mj-lt"/>
                <a:cs typeface="+mj-lt"/>
              </a:rPr>
              <a:t>колодок,барабана,тяг</a:t>
            </a:r>
            <a:r>
              <a:rPr lang="ru-RU" sz="2800" dirty="0">
                <a:latin typeface="Times New Roman"/>
                <a:ea typeface="+mj-lt"/>
                <a:cs typeface="+mj-lt"/>
              </a:rPr>
              <a:t> и пружин.</a:t>
            </a:r>
            <a:r>
              <a:rPr lang="ru-RU" sz="2800" b="1" dirty="0">
                <a:latin typeface="Times New Roman"/>
                <a:ea typeface="+mj-lt"/>
                <a:cs typeface="+mj-lt"/>
              </a:rPr>
              <a:t/>
            </a:r>
            <a:br>
              <a:rPr lang="ru-RU" sz="2800" b="1" dirty="0">
                <a:latin typeface="Times New Roman"/>
                <a:ea typeface="+mj-lt"/>
                <a:cs typeface="+mj-lt"/>
              </a:rPr>
            </a:br>
            <a:r>
              <a:rPr lang="ru-RU" sz="2400" dirty="0">
                <a:latin typeface="Times New Roman"/>
                <a:ea typeface="+mj-lt"/>
                <a:cs typeface="+mj-lt"/>
              </a:rPr>
              <a:t>.</a:t>
            </a:r>
            <a:endParaRPr lang="ru-RU" sz="2400" dirty="0">
              <a:latin typeface="Times New Roman"/>
              <a:cs typeface="Times New Roman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26C2303-A64B-4728-A5FB-885519A44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flipV="1">
            <a:off x="888294" y="6597651"/>
            <a:ext cx="10515600" cy="94368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4" name="Picture 4" descr="Изображение выглядит как земля, пол, внутренний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B6189FA5-6620-4984-BD17-4961E779890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9512" y="184856"/>
            <a:ext cx="6793087" cy="47949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5864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C8891B9-3E3E-4C1F-8E97-950EF077AE17}"/>
              </a:ext>
            </a:extLst>
          </p:cNvPr>
          <p:cNvSpPr txBox="1"/>
          <p:nvPr/>
        </p:nvSpPr>
        <p:spPr>
          <a:xfrm>
            <a:off x="561623" y="3624943"/>
            <a:ext cx="1104053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latin typeface="Times New Roman"/>
                <a:cs typeface="Times New Roman"/>
              </a:rPr>
              <a:t>ТЕХНИКА БЕЗОПАСНОСТИ ПРИ ОБСЛУЖИВАНИИ</a:t>
            </a:r>
          </a:p>
          <a:p>
            <a:pPr algn="ctr"/>
            <a:r>
              <a:rPr lang="en-US" sz="2800" b="1" dirty="0">
                <a:latin typeface="Times New Roman"/>
                <a:cs typeface="Times New Roman"/>
              </a:rPr>
              <a:t>МОСТОВЫХ КРАНОВ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E5F2D9E-2A35-4A79-BFEF-137E9ACD03E3}"/>
              </a:ext>
            </a:extLst>
          </p:cNvPr>
          <p:cNvSpPr txBox="1"/>
          <p:nvPr/>
        </p:nvSpPr>
        <p:spPr>
          <a:xfrm>
            <a:off x="561623" y="4495800"/>
            <a:ext cx="11181644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spc="-45" dirty="0" err="1">
                <a:latin typeface="Times New Roman"/>
                <a:cs typeface="Times New Roman"/>
              </a:rPr>
              <a:t>Перед</a:t>
            </a:r>
            <a:r>
              <a:rPr lang="en-US" sz="2400" spc="-45" dirty="0">
                <a:latin typeface="Times New Roman"/>
                <a:cs typeface="Times New Roman"/>
              </a:rPr>
              <a:t> </a:t>
            </a:r>
            <a:r>
              <a:rPr lang="en-US" sz="2400" spc="-45" dirty="0" err="1">
                <a:latin typeface="Times New Roman"/>
                <a:cs typeface="Times New Roman"/>
              </a:rPr>
              <a:t>началом</a:t>
            </a:r>
            <a:r>
              <a:rPr lang="en-US" sz="2400" spc="-45" dirty="0">
                <a:latin typeface="Times New Roman"/>
                <a:cs typeface="Times New Roman"/>
              </a:rPr>
              <a:t> </a:t>
            </a:r>
            <a:r>
              <a:rPr lang="en-US" sz="2400" spc="-45" dirty="0" err="1">
                <a:latin typeface="Times New Roman"/>
                <a:cs typeface="Times New Roman"/>
              </a:rPr>
              <a:t>работы</a:t>
            </a:r>
            <a:r>
              <a:rPr lang="en-US" sz="2400" spc="-45" dirty="0">
                <a:latin typeface="Times New Roman"/>
                <a:cs typeface="Times New Roman"/>
              </a:rPr>
              <a:t> </a:t>
            </a:r>
            <a:r>
              <a:rPr lang="en-US" sz="2400" spc="-45" dirty="0" err="1">
                <a:latin typeface="Times New Roman"/>
                <a:cs typeface="Times New Roman"/>
              </a:rPr>
              <a:t>машинист</a:t>
            </a:r>
            <a:r>
              <a:rPr lang="en-US" sz="2400" spc="-45" dirty="0">
                <a:latin typeface="Times New Roman"/>
                <a:cs typeface="Times New Roman"/>
              </a:rPr>
              <a:t> (</a:t>
            </a:r>
            <a:r>
              <a:rPr lang="en-US" sz="2400" spc="-45" dirty="0" err="1">
                <a:latin typeface="Times New Roman"/>
                <a:cs typeface="Times New Roman"/>
              </a:rPr>
              <a:t>крановщик</a:t>
            </a:r>
            <a:r>
              <a:rPr lang="en-US" sz="2400" spc="-45" dirty="0">
                <a:latin typeface="Times New Roman"/>
                <a:cs typeface="Times New Roman"/>
              </a:rPr>
              <a:t>) </a:t>
            </a:r>
            <a:r>
              <a:rPr lang="en-US" sz="2400" spc="-45" dirty="0" err="1">
                <a:latin typeface="Times New Roman"/>
                <a:cs typeface="Times New Roman"/>
              </a:rPr>
              <a:t>осматривает</a:t>
            </a:r>
            <a:r>
              <a:rPr lang="en-US" sz="2400" spc="-45" dirty="0">
                <a:latin typeface="Times New Roman"/>
                <a:cs typeface="Times New Roman"/>
              </a:rPr>
              <a:t> </a:t>
            </a:r>
            <a:r>
              <a:rPr lang="en-US" sz="2400" spc="-45" dirty="0" err="1">
                <a:latin typeface="Times New Roman"/>
                <a:cs typeface="Times New Roman"/>
              </a:rPr>
              <a:t>кран</a:t>
            </a:r>
            <a:r>
              <a:rPr lang="en-US" sz="2400" spc="-45" dirty="0">
                <a:latin typeface="Times New Roman"/>
                <a:cs typeface="Times New Roman"/>
              </a:rPr>
              <a:t>, </a:t>
            </a:r>
            <a:r>
              <a:rPr lang="en-US" sz="2400" spc="-55" dirty="0" err="1">
                <a:latin typeface="Times New Roman"/>
                <a:cs typeface="Times New Roman"/>
              </a:rPr>
              <a:t>проверяет</a:t>
            </a:r>
            <a:r>
              <a:rPr lang="en-US" sz="2400" spc="-55" dirty="0">
                <a:latin typeface="Times New Roman"/>
                <a:cs typeface="Times New Roman"/>
              </a:rPr>
              <a:t> </a:t>
            </a:r>
            <a:r>
              <a:rPr lang="en-US" sz="2400" spc="-55" dirty="0" err="1">
                <a:latin typeface="Times New Roman"/>
                <a:cs typeface="Times New Roman"/>
              </a:rPr>
              <a:t>исправность</a:t>
            </a:r>
            <a:r>
              <a:rPr lang="en-US" sz="2400" spc="-55" dirty="0">
                <a:latin typeface="Times New Roman"/>
                <a:cs typeface="Times New Roman"/>
              </a:rPr>
              <a:t> </a:t>
            </a:r>
            <a:r>
              <a:rPr lang="en-US" sz="2400" spc="-55" dirty="0" err="1">
                <a:latin typeface="Times New Roman"/>
                <a:cs typeface="Times New Roman"/>
              </a:rPr>
              <a:t>тормозов</a:t>
            </a:r>
            <a:r>
              <a:rPr lang="en-US" sz="2400" spc="-55" dirty="0">
                <a:latin typeface="Times New Roman"/>
                <a:cs typeface="Times New Roman"/>
              </a:rPr>
              <a:t> и </a:t>
            </a:r>
            <a:r>
              <a:rPr lang="en-US" sz="2400" spc="-55" dirty="0" err="1">
                <a:latin typeface="Times New Roman"/>
                <a:cs typeface="Times New Roman"/>
              </a:rPr>
              <a:t>приборов</a:t>
            </a:r>
            <a:r>
              <a:rPr lang="en-US" sz="2400" spc="-55" dirty="0">
                <a:latin typeface="Times New Roman"/>
                <a:cs typeface="Times New Roman"/>
              </a:rPr>
              <a:t> </a:t>
            </a:r>
            <a:r>
              <a:rPr lang="en-US" sz="2400" spc="-55" dirty="0" err="1">
                <a:latin typeface="Times New Roman"/>
                <a:cs typeface="Times New Roman"/>
              </a:rPr>
              <a:t>безопасности</a:t>
            </a:r>
            <a:r>
              <a:rPr lang="en-US" sz="2400" spc="-55" dirty="0">
                <a:latin typeface="Times New Roman"/>
                <a:cs typeface="Times New Roman"/>
              </a:rPr>
              <a:t>, </a:t>
            </a:r>
            <a:r>
              <a:rPr lang="en-US" sz="2400" spc="-55" dirty="0" err="1">
                <a:latin typeface="Times New Roman"/>
                <a:cs typeface="Times New Roman"/>
              </a:rPr>
              <a:t>знакомит­</a:t>
            </a:r>
            <a:r>
              <a:rPr lang="en-US" sz="2400" spc="-40" dirty="0" err="1">
                <a:latin typeface="Times New Roman"/>
                <a:cs typeface="Times New Roman"/>
              </a:rPr>
              <a:t>ся</a:t>
            </a:r>
            <a:r>
              <a:rPr lang="en-US" sz="2400" spc="-40" dirty="0">
                <a:latin typeface="Times New Roman"/>
                <a:cs typeface="Times New Roman"/>
              </a:rPr>
              <a:t> с </a:t>
            </a:r>
            <a:r>
              <a:rPr lang="en-US" sz="2400" spc="-40" dirty="0" err="1">
                <a:latin typeface="Times New Roman"/>
                <a:cs typeface="Times New Roman"/>
              </a:rPr>
              <a:t>рабочей</a:t>
            </a:r>
            <a:r>
              <a:rPr lang="en-US" sz="2400" spc="-40" dirty="0">
                <a:latin typeface="Times New Roman"/>
                <a:cs typeface="Times New Roman"/>
              </a:rPr>
              <a:t> </a:t>
            </a:r>
            <a:r>
              <a:rPr lang="en-US" sz="2400" spc="-40" dirty="0" err="1">
                <a:latin typeface="Times New Roman"/>
                <a:cs typeface="Times New Roman"/>
              </a:rPr>
              <a:t>зоной</a:t>
            </a:r>
            <a:r>
              <a:rPr lang="en-US" sz="2400" spc="-40" dirty="0">
                <a:latin typeface="Times New Roman"/>
                <a:cs typeface="Times New Roman"/>
              </a:rPr>
              <a:t> </a:t>
            </a:r>
            <a:r>
              <a:rPr lang="en-US" sz="2400" spc="-40" dirty="0" err="1">
                <a:latin typeface="Times New Roman"/>
                <a:cs typeface="Times New Roman"/>
              </a:rPr>
              <a:t>на</a:t>
            </a:r>
            <a:r>
              <a:rPr lang="en-US" sz="2400" spc="-40" dirty="0">
                <a:latin typeface="Times New Roman"/>
                <a:cs typeface="Times New Roman"/>
              </a:rPr>
              <a:t> </a:t>
            </a:r>
            <a:r>
              <a:rPr lang="en-US" sz="2400" spc="-40" dirty="0" err="1">
                <a:latin typeface="Times New Roman"/>
                <a:cs typeface="Times New Roman"/>
              </a:rPr>
              <a:t>объекте</a:t>
            </a:r>
            <a:r>
              <a:rPr lang="en-US" sz="2400" spc="-40" dirty="0">
                <a:latin typeface="Times New Roman"/>
                <a:cs typeface="Times New Roman"/>
              </a:rPr>
              <a:t> и </a:t>
            </a:r>
            <a:r>
              <a:rPr lang="en-US" sz="2400" spc="-40" dirty="0" err="1">
                <a:latin typeface="Times New Roman"/>
                <a:cs typeface="Times New Roman"/>
              </a:rPr>
              <a:t>устанавливает</a:t>
            </a:r>
            <a:r>
              <a:rPr lang="en-US" sz="2400" spc="-40" dirty="0">
                <a:latin typeface="Times New Roman"/>
                <a:cs typeface="Times New Roman"/>
              </a:rPr>
              <a:t> </a:t>
            </a:r>
            <a:r>
              <a:rPr lang="en-US" sz="2400" spc="-40" dirty="0" err="1">
                <a:latin typeface="Times New Roman"/>
                <a:cs typeface="Times New Roman"/>
              </a:rPr>
              <a:t>кран</a:t>
            </a:r>
            <a:r>
              <a:rPr lang="en-US" sz="2400" spc="-40" dirty="0">
                <a:latin typeface="Times New Roman"/>
                <a:cs typeface="Times New Roman"/>
              </a:rPr>
              <a:t> в </a:t>
            </a:r>
            <a:r>
              <a:rPr lang="en-US" sz="2400" spc="-40" dirty="0" err="1">
                <a:latin typeface="Times New Roman"/>
                <a:cs typeface="Times New Roman"/>
              </a:rPr>
              <a:t>ней</a:t>
            </a:r>
            <a:r>
              <a:rPr lang="en-US" sz="2400" spc="-40" dirty="0">
                <a:latin typeface="Times New Roman"/>
                <a:cs typeface="Times New Roman"/>
              </a:rPr>
              <a:t> в </a:t>
            </a:r>
            <a:r>
              <a:rPr lang="en-US" sz="2400" spc="-40" dirty="0" err="1">
                <a:latin typeface="Times New Roman"/>
                <a:cs typeface="Times New Roman"/>
              </a:rPr>
              <a:t>соответ­</a:t>
            </a:r>
            <a:r>
              <a:rPr lang="en-US" sz="2400" spc="-55" dirty="0" err="1">
                <a:latin typeface="Times New Roman"/>
                <a:cs typeface="Times New Roman"/>
              </a:rPr>
              <a:t>ствии</a:t>
            </a:r>
            <a:r>
              <a:rPr lang="en-US" sz="2400" spc="-55" dirty="0">
                <a:latin typeface="Times New Roman"/>
                <a:cs typeface="Times New Roman"/>
              </a:rPr>
              <a:t> с </a:t>
            </a:r>
            <a:r>
              <a:rPr lang="en-US" sz="2400" spc="-55" dirty="0" err="1">
                <a:latin typeface="Times New Roman"/>
                <a:cs typeface="Times New Roman"/>
              </a:rPr>
              <a:t>проектом</a:t>
            </a:r>
            <a:r>
              <a:rPr lang="en-US" sz="2400" spc="-55" dirty="0">
                <a:latin typeface="Times New Roman"/>
                <a:cs typeface="Times New Roman"/>
              </a:rPr>
              <a:t> </a:t>
            </a:r>
            <a:r>
              <a:rPr lang="en-US" sz="2400" spc="-55" dirty="0" err="1">
                <a:latin typeface="Times New Roman"/>
                <a:cs typeface="Times New Roman"/>
              </a:rPr>
              <a:t>производства</a:t>
            </a:r>
            <a:r>
              <a:rPr lang="en-US" sz="2400" spc="-55" dirty="0">
                <a:latin typeface="Times New Roman"/>
                <a:cs typeface="Times New Roman"/>
              </a:rPr>
              <a:t> </a:t>
            </a:r>
            <a:r>
              <a:rPr lang="en-US" sz="2400" spc="-55" dirty="0" err="1">
                <a:latin typeface="Times New Roman"/>
                <a:cs typeface="Times New Roman"/>
              </a:rPr>
              <a:t>работ</a:t>
            </a:r>
            <a:r>
              <a:rPr lang="en-US" sz="2400" spc="-55" dirty="0">
                <a:latin typeface="Times New Roman"/>
                <a:cs typeface="Times New Roman"/>
              </a:rPr>
              <a:t>, </a:t>
            </a:r>
            <a:r>
              <a:rPr lang="en-US" sz="2400" spc="-55" dirty="0" err="1">
                <a:latin typeface="Times New Roman"/>
                <a:cs typeface="Times New Roman"/>
              </a:rPr>
              <a:t>проверяет</a:t>
            </a:r>
            <a:r>
              <a:rPr lang="en-US" sz="2400" spc="-55" dirty="0">
                <a:latin typeface="Times New Roman"/>
                <a:cs typeface="Times New Roman"/>
              </a:rPr>
              <a:t> </a:t>
            </a:r>
            <a:r>
              <a:rPr lang="en-US" sz="2400" spc="-55" dirty="0" err="1">
                <a:latin typeface="Times New Roman"/>
                <a:cs typeface="Times New Roman"/>
              </a:rPr>
              <a:t>исправность</a:t>
            </a:r>
            <a:r>
              <a:rPr lang="en-US" sz="2400" spc="-55" dirty="0">
                <a:latin typeface="Times New Roman"/>
                <a:cs typeface="Times New Roman"/>
              </a:rPr>
              <a:t> </a:t>
            </a:r>
            <a:r>
              <a:rPr lang="en-US" sz="2400" spc="-55" dirty="0" err="1">
                <a:latin typeface="Times New Roman"/>
                <a:cs typeface="Times New Roman"/>
              </a:rPr>
              <a:t>подкра­</a:t>
            </a:r>
            <a:r>
              <a:rPr lang="en-US" sz="2400" spc="-60" dirty="0" err="1">
                <a:latin typeface="Times New Roman"/>
                <a:cs typeface="Times New Roman"/>
              </a:rPr>
              <a:t>новых</a:t>
            </a:r>
            <a:r>
              <a:rPr lang="en-US" sz="2400" spc="-60" dirty="0">
                <a:latin typeface="Times New Roman"/>
                <a:cs typeface="Times New Roman"/>
              </a:rPr>
              <a:t> </a:t>
            </a:r>
            <a:r>
              <a:rPr lang="en-US" sz="2400" spc="-60" dirty="0" err="1">
                <a:latin typeface="Times New Roman"/>
                <a:cs typeface="Times New Roman"/>
              </a:rPr>
              <a:t>путей</a:t>
            </a:r>
            <a:r>
              <a:rPr lang="en-US" sz="2400" spc="-60" dirty="0">
                <a:latin typeface="Times New Roman"/>
                <a:cs typeface="Times New Roman"/>
              </a:rPr>
              <a:t>, </a:t>
            </a:r>
            <a:r>
              <a:rPr lang="en-US" sz="2400" spc="-60" dirty="0" err="1">
                <a:latin typeface="Times New Roman"/>
                <a:cs typeface="Times New Roman"/>
              </a:rPr>
              <a:t>грузозахватных</a:t>
            </a:r>
            <a:r>
              <a:rPr lang="en-US" sz="2400" spc="-60" dirty="0">
                <a:latin typeface="Times New Roman"/>
                <a:cs typeface="Times New Roman"/>
              </a:rPr>
              <a:t> </a:t>
            </a:r>
            <a:r>
              <a:rPr lang="en-US" sz="2400" spc="-60" dirty="0" err="1">
                <a:latin typeface="Times New Roman"/>
                <a:cs typeface="Times New Roman"/>
              </a:rPr>
              <a:t>устройств</a:t>
            </a:r>
            <a:r>
              <a:rPr lang="en-US" sz="2400" spc="-60" dirty="0">
                <a:latin typeface="Times New Roman"/>
                <a:cs typeface="Times New Roman"/>
              </a:rPr>
              <a:t>; </a:t>
            </a:r>
            <a:r>
              <a:rPr lang="en-US" sz="2400" spc="-60" dirty="0" err="1">
                <a:latin typeface="Times New Roman"/>
                <a:cs typeface="Times New Roman"/>
              </a:rPr>
              <a:t>определяет</a:t>
            </a:r>
            <a:r>
              <a:rPr lang="en-US" sz="2400" spc="-60" dirty="0">
                <a:latin typeface="Times New Roman"/>
                <a:cs typeface="Times New Roman"/>
              </a:rPr>
              <a:t> </a:t>
            </a:r>
            <a:r>
              <a:rPr lang="en-US" sz="2400" spc="-60" dirty="0" err="1">
                <a:latin typeface="Times New Roman"/>
                <a:cs typeface="Times New Roman"/>
              </a:rPr>
              <a:t>маркировку</a:t>
            </a:r>
            <a:r>
              <a:rPr lang="en-US" sz="2400" spc="-60" dirty="0">
                <a:latin typeface="Times New Roman"/>
                <a:cs typeface="Times New Roman"/>
              </a:rPr>
              <a:t> </a:t>
            </a:r>
            <a:r>
              <a:rPr lang="en-US" sz="2400" spc="-60" dirty="0" err="1">
                <a:latin typeface="Times New Roman"/>
                <a:cs typeface="Times New Roman"/>
              </a:rPr>
              <a:t>пере­</a:t>
            </a:r>
            <a:r>
              <a:rPr lang="en-US" sz="2400" spc="-25" dirty="0" err="1">
                <a:latin typeface="Times New Roman"/>
                <a:cs typeface="Times New Roman"/>
              </a:rPr>
              <a:t>мещаемых</a:t>
            </a:r>
            <a:r>
              <a:rPr lang="en-US" sz="2400" spc="-25" dirty="0">
                <a:latin typeface="Times New Roman"/>
                <a:cs typeface="Times New Roman"/>
              </a:rPr>
              <a:t> </a:t>
            </a:r>
            <a:r>
              <a:rPr lang="en-US" sz="2400" spc="-25" dirty="0" err="1">
                <a:latin typeface="Times New Roman"/>
                <a:cs typeface="Times New Roman"/>
              </a:rPr>
              <a:t>грузов</a:t>
            </a:r>
            <a:r>
              <a:rPr lang="en-US" sz="2400" spc="-25" dirty="0">
                <a:latin typeface="Times New Roman"/>
                <a:cs typeface="Times New Roman"/>
              </a:rPr>
              <a:t>, </a:t>
            </a:r>
            <a:r>
              <a:rPr lang="en-US" sz="2400" spc="-25" dirty="0" err="1">
                <a:latin typeface="Times New Roman"/>
                <a:cs typeface="Times New Roman"/>
              </a:rPr>
              <a:t>знакомится</a:t>
            </a:r>
            <a:r>
              <a:rPr lang="en-US" sz="2400" spc="-25" dirty="0">
                <a:latin typeface="Times New Roman"/>
                <a:cs typeface="Times New Roman"/>
              </a:rPr>
              <a:t> с </a:t>
            </a:r>
            <a:r>
              <a:rPr lang="en-US" sz="2400" spc="-25" dirty="0" err="1">
                <a:latin typeface="Times New Roman"/>
                <a:cs typeface="Times New Roman"/>
              </a:rPr>
              <a:t>опасными</a:t>
            </a:r>
            <a:r>
              <a:rPr lang="en-US" sz="2400" spc="-25" dirty="0">
                <a:latin typeface="Times New Roman"/>
                <a:cs typeface="Times New Roman"/>
              </a:rPr>
              <a:t> </a:t>
            </a:r>
            <a:r>
              <a:rPr lang="en-US" sz="2400" spc="-25" dirty="0" err="1">
                <a:latin typeface="Times New Roman"/>
                <a:cs typeface="Times New Roman"/>
              </a:rPr>
              <a:t>грузами</a:t>
            </a:r>
            <a:r>
              <a:rPr lang="en-US" sz="2400" spc="-25" dirty="0">
                <a:latin typeface="Times New Roman"/>
                <a:cs typeface="Times New Roman"/>
              </a:rPr>
              <a:t> и </a:t>
            </a:r>
            <a:r>
              <a:rPr lang="en-US" sz="2400" spc="-25" dirty="0" err="1">
                <a:latin typeface="Times New Roman"/>
                <a:cs typeface="Times New Roman"/>
              </a:rPr>
              <a:t>веществами</a:t>
            </a:r>
            <a:r>
              <a:rPr lang="en-US" sz="2400" spc="-25" dirty="0">
                <a:latin typeface="Times New Roman"/>
                <a:cs typeface="Times New Roman"/>
              </a:rPr>
              <a:t> и </a:t>
            </a:r>
            <a:r>
              <a:rPr lang="en-US" sz="2400" spc="-25" dirty="0" err="1">
                <a:latin typeface="Times New Roman"/>
                <a:ea typeface="+mn-lt"/>
                <a:cs typeface="+mn-lt"/>
              </a:rPr>
              <a:t>просматривает</a:t>
            </a:r>
            <a:r>
              <a:rPr lang="en-US" sz="2400" spc="-25" dirty="0">
                <a:latin typeface="Times New Roman"/>
                <a:ea typeface="+mn-lt"/>
                <a:cs typeface="+mn-lt"/>
              </a:rPr>
              <a:t> </a:t>
            </a:r>
            <a:r>
              <a:rPr lang="en-US" sz="2400" spc="-25" dirty="0" err="1">
                <a:latin typeface="Times New Roman"/>
                <a:ea typeface="+mn-lt"/>
                <a:cs typeface="+mn-lt"/>
              </a:rPr>
              <a:t>записи</a:t>
            </a:r>
            <a:r>
              <a:rPr lang="en-US" sz="2400" spc="-25" dirty="0">
                <a:latin typeface="Times New Roman"/>
                <a:ea typeface="+mn-lt"/>
                <a:cs typeface="+mn-lt"/>
              </a:rPr>
              <a:t> в </a:t>
            </a:r>
            <a:r>
              <a:rPr lang="en-US" sz="2400" spc="-25" dirty="0" err="1">
                <a:latin typeface="Times New Roman"/>
                <a:ea typeface="+mn-lt"/>
                <a:cs typeface="+mn-lt"/>
              </a:rPr>
              <a:t>вахтенном</a:t>
            </a:r>
            <a:r>
              <a:rPr lang="en-US" sz="2400" spc="-25" dirty="0">
                <a:latin typeface="Times New Roman"/>
                <a:ea typeface="+mn-lt"/>
                <a:cs typeface="+mn-lt"/>
              </a:rPr>
              <a:t> </a:t>
            </a:r>
            <a:r>
              <a:rPr lang="en-US" sz="2400" spc="-25" dirty="0" err="1">
                <a:latin typeface="Times New Roman"/>
                <a:ea typeface="+mn-lt"/>
                <a:cs typeface="+mn-lt"/>
              </a:rPr>
              <a:t>журнале</a:t>
            </a:r>
            <a:r>
              <a:rPr lang="en-US" sz="2400" spc="-25" dirty="0">
                <a:latin typeface="Times New Roman"/>
                <a:ea typeface="+mn-lt"/>
                <a:cs typeface="+mn-lt"/>
              </a:rPr>
              <a:t> </a:t>
            </a:r>
            <a:endParaRPr lang="en-US" sz="2400" dirty="0" err="1">
              <a:latin typeface="Times New Roman"/>
            </a:endParaRPr>
          </a:p>
        </p:txBody>
      </p:sp>
      <p:pic>
        <p:nvPicPr>
          <p:cNvPr id="4" name="Picture 4" descr="Изображение выглядит как человек, внутренний, стол, ребено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CB5A3E29-0A6B-44D4-80A8-B3574F7A59C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1512" y="0"/>
            <a:ext cx="5254976" cy="35989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824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6BAC884-F7D7-4712-88C0-104DBBE14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46843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/>
                <a:cs typeface="Calibri Light"/>
              </a:rPr>
              <a:t>"</a:t>
            </a:r>
            <a:r>
              <a:rPr lang="ru-RU" sz="4000" b="1" dirty="0">
                <a:latin typeface="Times New Roman"/>
                <a:cs typeface="Calibri Light"/>
              </a:rPr>
              <a:t>Электрооборудование мостового крана"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7C4C535-D9F7-45DF-BF69-4E02C1AF6D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u-RU" dirty="0" smtClean="0"/>
              <a:t>Преподаватель </a:t>
            </a:r>
            <a:r>
              <a:rPr lang="ru-RU" dirty="0" err="1" smtClean="0"/>
              <a:t>спецдисциплин</a:t>
            </a:r>
            <a:endParaRPr lang="ru-RU" dirty="0" smtClean="0"/>
          </a:p>
          <a:p>
            <a:pPr algn="ctr"/>
            <a:r>
              <a:rPr lang="ru-RU" dirty="0" err="1" smtClean="0"/>
              <a:t>Пирская</a:t>
            </a:r>
            <a:r>
              <a:rPr lang="ru-RU" dirty="0" smtClean="0"/>
              <a:t> </a:t>
            </a:r>
            <a:r>
              <a:rPr lang="ru-RU" dirty="0" smtClean="0"/>
              <a:t>Марина Александровна </a:t>
            </a:r>
          </a:p>
          <a:p>
            <a:pPr algn="ctr"/>
            <a:endParaRPr lang="ru-RU" b="1" dirty="0">
              <a:solidFill>
                <a:schemeClr val="tx1"/>
              </a:solidFill>
              <a:latin typeface="Times New Roman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298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65983F9-F4A3-42C5-BBD8-B7947C9CD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644" y="5501571"/>
            <a:ext cx="10515600" cy="9163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a typeface="+mj-lt"/>
                <a:cs typeface="+mj-lt"/>
              </a:rPr>
              <a:t>Разработанного русским академиком </a:t>
            </a:r>
            <a:br>
              <a:rPr lang="ru-RU" dirty="0">
                <a:ea typeface="+mj-lt"/>
                <a:cs typeface="+mj-lt"/>
              </a:rPr>
            </a:br>
            <a:r>
              <a:rPr lang="ru-RU" dirty="0">
                <a:ea typeface="+mj-lt"/>
                <a:cs typeface="+mj-lt"/>
              </a:rPr>
              <a:t>Б. С. Якоби </a:t>
            </a:r>
            <a:endParaRPr lang="ru-RU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B2D34F8-D1AD-4A27-BDD3-4B6F0FC6E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07958"/>
            <a:ext cx="10515600" cy="2319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dirty="0">
                <a:ea typeface="+mn-lt"/>
                <a:cs typeface="+mn-lt"/>
              </a:rPr>
              <a:t>Историю ЭП обычно начинают отсчитывать с первого двигателя постоянного тока вращательного движения. </a:t>
            </a:r>
            <a:endParaRPr lang="ru-RU" dirty="0">
              <a:cs typeface="Calibri"/>
            </a:endParaRPr>
          </a:p>
        </p:txBody>
      </p:sp>
      <p:pic>
        <p:nvPicPr>
          <p:cNvPr id="6" name="Picture 6" descr="Изображение выглядит как человек, текст, мужчина, книг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7BD37073-D1F0-408C-8146-C65B4ADBD3E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97956" y="100189"/>
            <a:ext cx="5635978" cy="42446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7141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CC0DFEB-AC73-4ACD-A9AA-00F0D01D1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723595"/>
            <a:ext cx="10515600" cy="879701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/>
                <a:ea typeface="+mj-lt"/>
                <a:cs typeface="+mj-lt"/>
              </a:rPr>
              <a:t>Мостовой кран — кран, у которого </a:t>
            </a:r>
            <a:r>
              <a:rPr lang="ru-RU" sz="2800" dirty="0" smtClean="0">
                <a:latin typeface="Times New Roman"/>
                <a:ea typeface="+mj-lt"/>
                <a:cs typeface="+mj-lt"/>
              </a:rPr>
              <a:t>несущие </a:t>
            </a:r>
            <a:r>
              <a:rPr lang="ru-RU" sz="2800" dirty="0">
                <a:latin typeface="Times New Roman"/>
                <a:ea typeface="+mj-lt"/>
                <a:cs typeface="+mj-lt"/>
              </a:rPr>
              <a:t>элементы конструкции опираются непосредственно на </a:t>
            </a:r>
            <a:r>
              <a:rPr lang="ru-RU" sz="2800" dirty="0" smtClean="0">
                <a:latin typeface="Times New Roman"/>
                <a:ea typeface="+mj-lt"/>
                <a:cs typeface="+mj-lt"/>
              </a:rPr>
              <a:t>крановый </a:t>
            </a:r>
            <a:r>
              <a:rPr lang="ru-RU" sz="2800" dirty="0">
                <a:latin typeface="Times New Roman"/>
                <a:ea typeface="+mj-lt"/>
                <a:cs typeface="+mj-lt"/>
              </a:rPr>
              <a:t>путь.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4C39DAF-9E43-4C1E-8C02-FB7756D231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Мостовыми краны называются по отличительной конструкции продольных (главных) и поперечных (концевых)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балок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, выполненных в виде моста; сваренные между собой продольные и поперечные балки передвигаются по рельсовому пути,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уложенному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на подкрановые балки, закрепленные на консолях колонн здания (цеха, корпуса) или эстакады открытой площадки.</a:t>
            </a:r>
            <a:endParaRPr lang="ru-RU" dirty="0">
              <a:solidFill>
                <a:schemeClr val="tx1"/>
              </a:solidFill>
              <a:latin typeface="Times New Roman"/>
            </a:endParaRPr>
          </a:p>
        </p:txBody>
      </p:sp>
      <p:pic>
        <p:nvPicPr>
          <p:cNvPr id="4" name="Picture 4" descr="Изображение выглядит как небо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5CE7BDCF-D33E-4F78-891F-C68BE8B7104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2008" y="1104465"/>
            <a:ext cx="6498770" cy="23222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0374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733541C-B0B4-46B6-AA8E-A1EDABFFE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517" y="4785961"/>
            <a:ext cx="10515600" cy="192140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/>
                <a:ea typeface="+mj-lt"/>
                <a:cs typeface="+mj-lt"/>
              </a:rPr>
              <a:t>Цель </a:t>
            </a:r>
            <a:r>
              <a:rPr lang="ru-RU" sz="2800" b="1" dirty="0" smtClean="0">
                <a:latin typeface="Times New Roman"/>
                <a:ea typeface="+mj-lt"/>
                <a:cs typeface="+mj-lt"/>
              </a:rPr>
              <a:t>занятия</a:t>
            </a:r>
            <a:r>
              <a:rPr lang="ru-RU" sz="2800" dirty="0" smtClean="0">
                <a:latin typeface="Times New Roman"/>
                <a:ea typeface="+mj-lt"/>
                <a:cs typeface="+mj-lt"/>
              </a:rPr>
              <a:t> </a:t>
            </a:r>
            <a:r>
              <a:rPr lang="ru-RU" sz="2800" dirty="0">
                <a:latin typeface="Times New Roman"/>
                <a:ea typeface="+mj-lt"/>
                <a:cs typeface="+mj-lt"/>
              </a:rPr>
              <a:t>-произвести расчёт и выбрать электрооборудование, позволяющее уменьшить простои при работе крана, улучшить эксплуатационные свойства и повысить надежность и безопасность </a:t>
            </a:r>
            <a:r>
              <a:rPr lang="ru-RU" sz="2800" dirty="0" err="1">
                <a:latin typeface="Times New Roman"/>
                <a:ea typeface="+mj-lt"/>
                <a:cs typeface="+mj-lt"/>
              </a:rPr>
              <a:t>работы.Поэтому</a:t>
            </a:r>
            <a:r>
              <a:rPr lang="ru-RU" sz="2800" dirty="0">
                <a:latin typeface="Times New Roman"/>
                <a:ea typeface="+mj-lt"/>
                <a:cs typeface="+mj-lt"/>
              </a:rPr>
              <a:t> ставится </a:t>
            </a:r>
            <a:r>
              <a:rPr lang="ru-RU" sz="2800" b="1" dirty="0">
                <a:latin typeface="Times New Roman"/>
                <a:ea typeface="+mj-lt"/>
                <a:cs typeface="+mj-lt"/>
              </a:rPr>
              <a:t>задача</a:t>
            </a:r>
            <a:r>
              <a:rPr lang="ru-RU" sz="2800" dirty="0">
                <a:latin typeface="Times New Roman"/>
                <a:ea typeface="+mj-lt"/>
                <a:cs typeface="+mj-lt"/>
              </a:rPr>
              <a:t>-составить план для решения поставленных вопросов.</a:t>
            </a:r>
            <a:endParaRPr lang="ru-RU" sz="2800" dirty="0">
              <a:latin typeface="Times New Roman"/>
              <a:cs typeface="Calibri Ligh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5175BF8-3456-44C6-A8A6-8334988C5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flipV="1">
            <a:off x="972961" y="6766984"/>
            <a:ext cx="10515600" cy="122590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4" name="Picture 4" descr="Изображение выглядит как желтый, здание, внутренний, грузови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D6505FEC-C153-48AE-8653-35F418006E4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8845" y="357365"/>
            <a:ext cx="5988754" cy="33916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0497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1834BE4-D5E7-4B2A-A561-F6C9C6AB0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/>
                <a:cs typeface="Calibri Light"/>
              </a:rPr>
              <a:t>Технические характеристики мостового крана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="" xmlns:a16="http://schemas.microsoft.com/office/drawing/2014/main" id="{AA5DE185-3CBC-4359-BF23-2792EF68D3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81781034"/>
              </p:ext>
            </p:extLst>
          </p:nvPr>
        </p:nvGraphicFramePr>
        <p:xfrm>
          <a:off x="838200" y="1825625"/>
          <a:ext cx="10515599" cy="4443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1446">
                  <a:extLst>
                    <a:ext uri="{9D8B030D-6E8A-4147-A177-3AD203B41FA5}">
                      <a16:colId xmlns="" xmlns:a16="http://schemas.microsoft.com/office/drawing/2014/main" val="372500453"/>
                    </a:ext>
                  </a:extLst>
                </a:gridCol>
                <a:gridCol w="5024153">
                  <a:extLst>
                    <a:ext uri="{9D8B030D-6E8A-4147-A177-3AD203B41FA5}">
                      <a16:colId xmlns="" xmlns:a16="http://schemas.microsoft.com/office/drawing/2014/main" val="2558702235"/>
                    </a:ext>
                  </a:extLst>
                </a:gridCol>
              </a:tblGrid>
              <a:tr h="860855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Значение показателей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5155296"/>
                  </a:ext>
                </a:extLst>
              </a:tr>
              <a:tr h="674724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Грузоподъемность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35 тонн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59174738"/>
                  </a:ext>
                </a:extLst>
              </a:tr>
              <a:tr h="442060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Масса крюка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1 тонна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20394147"/>
                  </a:ext>
                </a:extLst>
              </a:tr>
              <a:tr h="535126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Высота </a:t>
                      </a:r>
                      <a:r>
                        <a:rPr lang="ru-RU" sz="2000" dirty="0" err="1">
                          <a:effectLst/>
                          <a:latin typeface="Times New Roman"/>
                        </a:rPr>
                        <a:t>грузоподъема</a:t>
                      </a: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25 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93901685"/>
                  </a:ext>
                </a:extLst>
              </a:tr>
              <a:tr h="1302915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Скорость подъема: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главным механизмом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12 м/мин</a:t>
                      </a: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79508222"/>
                  </a:ext>
                </a:extLst>
              </a:tr>
              <a:tr h="628191"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Производительность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</a:rPr>
                        <a:t>200 т/час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0807688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8A0CF43-97C6-4D9B-9920-4E7A8BC4BA00}"/>
              </a:ext>
            </a:extLst>
          </p:cNvPr>
          <p:cNvSpPr txBox="1"/>
          <p:nvPr/>
        </p:nvSpPr>
        <p:spPr>
          <a:xfrm rot="-10800000" flipV="1">
            <a:off x="4724400" y="702397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endParaRPr lang="en-US" sz="1400" spc="-20">
              <a:latin typeface="Times New Roman"/>
              <a:cs typeface="Times New Roman"/>
            </a:endParaRPr>
          </a:p>
          <a:p>
            <a:pPr algn="just"/>
            <a:endParaRPr lang="en-US" sz="14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5434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D634767-4306-4586-BB3E-2E808FE61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311" y="4965347"/>
            <a:ext cx="10515600" cy="172067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/>
                <a:cs typeface="Calibri Light"/>
              </a:rPr>
              <a:t>Электрооборудование мостовых кранов</a:t>
            </a:r>
            <a:r>
              <a:rPr lang="ru-RU" sz="2800" dirty="0">
                <a:latin typeface="Times New Roman"/>
                <a:cs typeface="Calibri Light"/>
              </a:rPr>
              <a:t>.</a:t>
            </a:r>
            <a:r>
              <a:rPr lang="ru-RU" dirty="0">
                <a:cs typeface="Calibri Light"/>
              </a:rPr>
              <a:t/>
            </a:r>
            <a:br>
              <a:rPr lang="ru-RU" dirty="0">
                <a:cs typeface="Calibri Light"/>
              </a:rPr>
            </a:br>
            <a:r>
              <a:rPr lang="ru-RU" sz="2400" dirty="0">
                <a:latin typeface="Times New Roman"/>
                <a:cs typeface="Calibri Light"/>
              </a:rPr>
              <a:t>Защитная панель оснащена вводным рубильником, главным контактором, предохранителями цепи управления, реле максимального тока и понижающим трансформатором для освещения кабины крана.</a:t>
            </a:r>
          </a:p>
        </p:txBody>
      </p:sp>
      <p:pic>
        <p:nvPicPr>
          <p:cNvPr id="4" name="Picture 4" descr="Изображение выглядит как внутренний, объект, стена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F9599040-9F2E-4C0A-A177-1696735418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1915" y="343958"/>
            <a:ext cx="3263503" cy="4351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215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711A0C-8603-4362-B0B0-3802F1CE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644" y="5106457"/>
            <a:ext cx="10515600" cy="149489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/>
                <a:cs typeface="Calibri Light"/>
              </a:rPr>
              <a:t>Механизм подъёма грузовой лебёдки приводится в действие  асинхронным двигателем с фазным ротором МТН 711-10</a:t>
            </a:r>
            <a:endParaRPr lang="ru-RU"/>
          </a:p>
        </p:txBody>
      </p:sp>
      <p:pic>
        <p:nvPicPr>
          <p:cNvPr id="4" name="Picture 4" descr="Изображение выглядит как сини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61263B29-4CFF-4D6B-9745-DDD8BCCFC1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62601" y="273403"/>
            <a:ext cx="4417130" cy="46335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8175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BD40E3-4BA0-48D8-B443-5B38A0C2D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517" y="5364516"/>
            <a:ext cx="10515600" cy="149807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/>
                <a:ea typeface="+mj-lt"/>
                <a:cs typeface="+mj-lt"/>
              </a:rPr>
              <a:t>Концевые выключатели применяют для автоматического отключе­ния от электрической сети приводного электродвигателя механизма подъема груза при подходе крюковой подвески к главным балкам моста, а также при подходе к концевым упорам крана или грузовой тележки </a:t>
            </a:r>
            <a:endParaRPr lang="ru-RU" sz="2400" dirty="0">
              <a:latin typeface="Times New Roman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C27B8D8-FEE0-4C3B-BD1A-FEA4E96FD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7185" y="4801128"/>
            <a:ext cx="10515600" cy="5547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u-RU" sz="2800" b="1" spc="-35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Аппаратура управления и защиты.</a:t>
            </a:r>
            <a:endParaRPr lang="ru-RU" sz="2800" dirty="0">
              <a:solidFill>
                <a:schemeClr val="tx1"/>
              </a:solidFill>
              <a:cs typeface="Calibri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675D9838-A29D-46E4-9018-E35F215820E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5068" y="81845"/>
            <a:ext cx="4210754" cy="38015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12819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272</Words>
  <Application>Microsoft Office PowerPoint</Application>
  <PresentationFormat>Произвольный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"Энгельсский политехникум"</vt:lpstr>
      <vt:lpstr>"Электрооборудование мостового крана"</vt:lpstr>
      <vt:lpstr>Разработанного русским академиком  Б. С. Якоби </vt:lpstr>
      <vt:lpstr>Мостовой кран — кран, у которого несущие элементы конструкции опираются непосредственно на крановый путь.</vt:lpstr>
      <vt:lpstr>Цель занятия -произвести расчёт и выбрать электрооборудование, позволяющее уменьшить простои при работе крана, улучшить эксплуатационные свойства и повысить надежность и безопасность работы.Поэтому ставится задача-составить план для решения поставленных вопросов.</vt:lpstr>
      <vt:lpstr>Технические характеристики мостового крана</vt:lpstr>
      <vt:lpstr>Электрооборудование мостовых кранов. Защитная панель оснащена вводным рубильником, главным контактором, предохранителями цепи управления, реле максимального тока и понижающим трансформатором для освещения кабины крана.</vt:lpstr>
      <vt:lpstr>Механизм подъёма грузовой лебёдки приводится в действие  асинхронным двигателем с фазным ротором МТН 711-10</vt:lpstr>
      <vt:lpstr>Концевые выключатели применяют для автоматического отключе­ния от электрической сети приводного электродвигателя механизма подъема груза при подходе крюковой подвески к главным балкам моста, а также при подходе к концевым упорам крана или грузовой тележки </vt:lpstr>
      <vt:lpstr>Автоматический выключатель А3710</vt:lpstr>
      <vt:lpstr>Контактор КТ6000</vt:lpstr>
      <vt:lpstr>Управление краном осуществляется машинистом из кабины крана при помощи перемещения рычагов командоконтроллеров.</vt:lpstr>
      <vt:lpstr>Кулачковый контроллер серии КА-21-17  Схема контроллера обеспечивает работу двигателя в двигательном режиме и в режиме противовключения. </vt:lpstr>
      <vt:lpstr>Электрогидравлический толкатель-элемент тормозной системы, состоящий из колодок,барабана,тяг и пружин. .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Марина ДНС</cp:lastModifiedBy>
  <cp:revision>749</cp:revision>
  <dcterms:created xsi:type="dcterms:W3CDTF">2012-07-30T23:42:41Z</dcterms:created>
  <dcterms:modified xsi:type="dcterms:W3CDTF">2020-04-11T12:46:20Z</dcterms:modified>
</cp:coreProperties>
</file>