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60" r:id="rId5"/>
    <p:sldId id="259" r:id="rId6"/>
    <p:sldId id="267" r:id="rId7"/>
    <p:sldId id="269" r:id="rId8"/>
    <p:sldId id="268" r:id="rId9"/>
    <p:sldId id="274" r:id="rId10"/>
    <p:sldId id="277" r:id="rId11"/>
    <p:sldId id="271" r:id="rId12"/>
    <p:sldId id="280" r:id="rId13"/>
    <p:sldId id="282" r:id="rId14"/>
    <p:sldId id="264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00FF"/>
    <a:srgbClr val="00CC00"/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4" autoAdjust="0"/>
    <p:restoredTop sz="94660"/>
  </p:normalViewPr>
  <p:slideViewPr>
    <p:cSldViewPr>
      <p:cViewPr varScale="1">
        <p:scale>
          <a:sx n="108" d="100"/>
          <a:sy n="108" d="100"/>
        </p:scale>
        <p:origin x="-8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8827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48223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8833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0178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93818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99193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72980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0595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20377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84573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2726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06123-4EB2-4D69-BBFE-44244E6BA5B4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838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-108520" y="2636912"/>
            <a:ext cx="3275857" cy="4366786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07504" y="620688"/>
            <a:ext cx="8892480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ts val="1875"/>
              </a:spcBef>
              <a:spcAft>
                <a:spcPts val="2250"/>
              </a:spcAft>
            </a:pPr>
            <a:r>
              <a:rPr lang="ru-RU" sz="3200" b="1" i="1" dirty="0" smtClean="0">
                <a:solidFill>
                  <a:srgbClr val="0000FF"/>
                </a:solidFill>
                <a:latin typeface="Monotype Corsiva" pitchFamily="66" charset="0"/>
                <a:ea typeface="Times New Roman"/>
              </a:rPr>
              <a:t>Проект </a:t>
            </a:r>
            <a:r>
              <a:rPr lang="ru-RU" sz="3200" b="1" i="1" dirty="0">
                <a:solidFill>
                  <a:srgbClr val="0000FF"/>
                </a:solidFill>
                <a:latin typeface="Monotype Corsiva" pitchFamily="66" charset="0"/>
                <a:ea typeface="Times New Roman"/>
              </a:rPr>
              <a:t>по нравственно-патриотическому воспитанию во второй младшей </a:t>
            </a:r>
            <a:r>
              <a:rPr lang="ru-RU" sz="3200" b="1" i="1" dirty="0" smtClean="0">
                <a:solidFill>
                  <a:srgbClr val="0000FF"/>
                </a:solidFill>
                <a:latin typeface="Monotype Corsiva" pitchFamily="66" charset="0"/>
                <a:ea typeface="Times New Roman"/>
              </a:rPr>
              <a:t>группе.</a:t>
            </a:r>
          </a:p>
          <a:p>
            <a:pPr algn="ctr" fontAlgn="base">
              <a:spcBef>
                <a:spcPts val="1875"/>
              </a:spcBef>
              <a:spcAft>
                <a:spcPts val="2250"/>
              </a:spcAft>
            </a:pP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  <a:ea typeface="Times New Roman"/>
              </a:rPr>
              <a:t>             Тема: «Я и моя семья»</a:t>
            </a:r>
            <a:endParaRPr lang="ru-RU" sz="5400" b="1" dirty="0">
              <a:solidFill>
                <a:srgbClr val="FF0000"/>
              </a:solidFill>
              <a:effectLst/>
              <a:latin typeface="Monotype Corsiva" pitchFamily="66" charset="0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5589240"/>
            <a:ext cx="4752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00FF"/>
                </a:solidFill>
                <a:latin typeface="Monotype Corsiva" pitchFamily="66" charset="0"/>
                <a:ea typeface="Times New Roman"/>
              </a:rPr>
              <a:t>Выполнила: воспитатель младшей группы                                    </a:t>
            </a:r>
            <a:r>
              <a:rPr lang="ru-RU" sz="2000" b="1" i="1" dirty="0" err="1" smtClean="0">
                <a:solidFill>
                  <a:srgbClr val="0000FF"/>
                </a:solidFill>
                <a:latin typeface="Monotype Corsiva" pitchFamily="66" charset="0"/>
                <a:ea typeface="Times New Roman"/>
              </a:rPr>
              <a:t>Парилова</a:t>
            </a:r>
            <a:r>
              <a:rPr lang="ru-RU" sz="2000" b="1" i="1" dirty="0" smtClean="0">
                <a:solidFill>
                  <a:srgbClr val="0000FF"/>
                </a:solidFill>
                <a:latin typeface="Monotype Corsiva" pitchFamily="66" charset="0"/>
                <a:ea typeface="Times New Roman"/>
              </a:rPr>
              <a:t> Н.Л.</a:t>
            </a:r>
            <a:endParaRPr lang="ru-RU" sz="2000" b="1" i="1" dirty="0">
              <a:solidFill>
                <a:srgbClr val="0000FF"/>
              </a:solidFill>
              <a:latin typeface="Monotype Corsiva" pitchFamily="66" charset="0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Младшая группа 19-20\ПРОЕКТ\ПАТРИОТИЧЕСКОЕ\20200327_1553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1052736"/>
            <a:ext cx="4221962" cy="29523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286000" y="2108639"/>
            <a:ext cx="4572000" cy="32553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228600">
              <a:lnSpc>
                <a:spcPct val="115000"/>
              </a:lnSpc>
            </a:pP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467544" y="116632"/>
            <a:ext cx="7920880" cy="1656184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  <a:cs typeface="Times New Roman" panose="02020603050405020304" pitchFamily="18" charset="0"/>
              </a:rPr>
              <a:t>Наблюдение за трудом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  <a:cs typeface="Times New Roman" panose="02020603050405020304" pitchFamily="18" charset="0"/>
              </a:rPr>
              <a:t>взрослых.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400" b="1" dirty="0">
                <a:solidFill>
                  <a:srgbClr val="00B050"/>
                </a:solidFill>
                <a:latin typeface="Monotype Corsiva" pitchFamily="66" charset="0"/>
                <a:cs typeface="Times New Roman" panose="02020603050405020304" pitchFamily="18" charset="0"/>
              </a:rPr>
              <a:t>Игровая ситуация: «Наведи </a:t>
            </a: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  <a:cs typeface="Times New Roman" panose="02020603050405020304" pitchFamily="18" charset="0"/>
              </a:rPr>
              <a:t>порядок, </a:t>
            </a:r>
            <a:r>
              <a:rPr lang="ru-RU" sz="2400" b="1" dirty="0">
                <a:solidFill>
                  <a:srgbClr val="00B050"/>
                </a:solidFill>
                <a:latin typeface="Monotype Corsiva" pitchFamily="66" charset="0"/>
                <a:cs typeface="Times New Roman" panose="02020603050405020304" pitchFamily="18" charset="0"/>
              </a:rPr>
              <a:t>чтобы порадовать маму</a:t>
            </a: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  <a:cs typeface="Times New Roman" panose="02020603050405020304" pitchFamily="18" charset="0"/>
              </a:rPr>
              <a:t>», «</a:t>
            </a:r>
            <a:r>
              <a:rPr lang="ru-RU" sz="2400" b="1" dirty="0">
                <a:solidFill>
                  <a:srgbClr val="00B050"/>
                </a:solidFill>
                <a:latin typeface="Monotype Corsiva" pitchFamily="66" charset="0"/>
                <a:cs typeface="Times New Roman" panose="02020603050405020304" pitchFamily="18" charset="0"/>
              </a:rPr>
              <a:t>Каждой вещи свое место»; «Постираем платье для дочки», «Помоем посуду</a:t>
            </a: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  <a:cs typeface="Times New Roman" panose="02020603050405020304" pitchFamily="18" charset="0"/>
              </a:rPr>
              <a:t>», </a:t>
            </a:r>
            <a:r>
              <a:rPr lang="ru-RU" sz="2400" b="1" dirty="0">
                <a:solidFill>
                  <a:srgbClr val="00B050"/>
                </a:solidFill>
                <a:latin typeface="Monotype Corsiva" pitchFamily="66" charset="0"/>
                <a:cs typeface="Times New Roman" panose="02020603050405020304" pitchFamily="18" charset="0"/>
              </a:rPr>
              <a:t>«Поможем полить </a:t>
            </a: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  <a:cs typeface="Times New Roman" panose="02020603050405020304" pitchFamily="18" charset="0"/>
              </a:rPr>
              <a:t>цветочки», «Поможем накрыть на стол».</a:t>
            </a:r>
            <a:endParaRPr lang="ru-RU" sz="2400" b="1" dirty="0">
              <a:solidFill>
                <a:srgbClr val="00B050"/>
              </a:solidFill>
              <a:latin typeface="Monotype Corsiva" pitchFamily="66" charset="0"/>
              <a:cs typeface="Times New Roman" panose="02020603050405020304" pitchFamily="18" charset="0"/>
            </a:endParaRPr>
          </a:p>
          <a:p>
            <a:endParaRPr 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700808"/>
            <a:ext cx="3926511" cy="3287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E:\Младшая группа 19-20\ПРОЕКТ\ПАТРИОТИЧЕСКОЕ\20200327_1557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3928" y="3588915"/>
            <a:ext cx="4195443" cy="32690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95522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E:\Младшая группа 19-20\ПРОЕКТ\ПАТРИОТИЧЕСКОЕ\20200311_1152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848596">
            <a:off x="4301695" y="2171230"/>
            <a:ext cx="4824536" cy="31011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03" name="Picture 3" descr="E:\Младшая группа 19-20\ПРОЕКТ\ПАТРИОТИЧЕСКОЕ\20200327_1353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4185084"/>
            <a:ext cx="3563888" cy="26729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04" name="Picture 4" descr="E:\Младшая группа 19-20\ПРОЕКТ\ПАТРИОТИЧЕСКОЕ\20200320_1602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473968" y="3038872"/>
            <a:ext cx="3791745" cy="28438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0" y="-99392"/>
            <a:ext cx="903649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Работа с родителями: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CC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1. Выставка семейных фотографий «Моя семья».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333CC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3333CC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2.Консультации для родителей: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3333CC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• Играем всей семьей.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3333CC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• Семья и семейные ценности.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3333CC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Цель: поспособствовать пропаганде и укреплению роли семейных ценностей в нравственно - духовном развитии подрастающего поколения; способствовать сплоченности отношений в семье.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3333CC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2 Приобретение  родителями домика для кукол.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64088" y="3429000"/>
            <a:ext cx="4073239" cy="3573016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07504" y="188640"/>
            <a:ext cx="88569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Анализ проектной деятельности.</a:t>
            </a:r>
            <a:endParaRPr lang="ru-RU" sz="2800" dirty="0" smtClean="0">
              <a:latin typeface="Monotype Corsiva" pitchFamily="66" charset="0"/>
            </a:endParaRPr>
          </a:p>
          <a:p>
            <a:pPr>
              <a:spcAft>
                <a:spcPts val="0"/>
              </a:spcAft>
            </a:pPr>
            <a:r>
              <a:rPr lang="ru-RU" sz="2800" dirty="0" smtClean="0">
                <a:latin typeface="Monotype Corsiva" pitchFamily="66" charset="0"/>
              </a:rPr>
              <a:t>       </a:t>
            </a:r>
            <a:r>
              <a:rPr lang="ru-RU" sz="2800" b="1" dirty="0" smtClean="0">
                <a:solidFill>
                  <a:srgbClr val="0000FF"/>
                </a:solidFill>
                <a:latin typeface="Monotype Corsiva" pitchFamily="66" charset="0"/>
              </a:rPr>
              <a:t>Достигнутые результаты позволяют сделать выводы о том, что в результате мероприятий, которые были проведены в ходе проекта: беседы, занятия, выставки, совместная деятельность детей и родителей, мы получили положительный результат.</a:t>
            </a:r>
          </a:p>
          <a:p>
            <a:pPr>
              <a:spcAft>
                <a:spcPts val="0"/>
              </a:spcAft>
            </a:pPr>
            <a:r>
              <a:rPr lang="ru-RU" sz="2800" b="1" dirty="0" smtClean="0">
                <a:solidFill>
                  <a:srgbClr val="0000FF"/>
                </a:solidFill>
                <a:latin typeface="Monotype Corsiva" pitchFamily="66" charset="0"/>
              </a:rPr>
              <a:t>     У детей повысились знания в области духовно – нравственного воспитания в вопросах касающихся своей семьи.</a:t>
            </a:r>
            <a:endParaRPr lang="ru-RU" sz="2800" b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User\Desktop\Семья2017\family_png-800x60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8311" y="1708300"/>
            <a:ext cx="6552728" cy="493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20948127">
            <a:off x="-1612061" y="720994"/>
            <a:ext cx="116596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  <a:latin typeface="Comic Sans MS" panose="030F0702030302020204" pitchFamily="66" charset="0"/>
                <a:cs typeface="Aharoni" pitchFamily="2" charset="-79"/>
              </a:rPr>
              <a:t>Спасибо за внимание!</a:t>
            </a:r>
            <a:endParaRPr lang="ru-RU" sz="6000" b="1" dirty="0">
              <a:ln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glow rad="101600">
                  <a:prstClr val="white">
                    <a:alpha val="60000"/>
                  </a:prstClr>
                </a:glow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  <a:latin typeface="Comic Sans MS" panose="030F0702030302020204" pitchFamily="66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725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-334480" y="2750024"/>
            <a:ext cx="3058519" cy="407707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07504" y="0"/>
            <a:ext cx="8892480" cy="2381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ts val="1875"/>
              </a:spcBef>
              <a:spcAft>
                <a:spcPts val="2250"/>
              </a:spcAft>
            </a:pP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  <a:ea typeface="Times New Roman"/>
              </a:rPr>
              <a:t>Проблема:</a:t>
            </a:r>
          </a:p>
          <a:p>
            <a:pPr indent="-274320" algn="just" fontAlgn="base">
              <a:spcBef>
                <a:spcPct val="20000"/>
              </a:spcBef>
              <a:spcAft>
                <a:spcPts val="2250"/>
              </a:spcAft>
              <a:buClr>
                <a:srgbClr val="DE6C36"/>
              </a:buClr>
              <a:buSzPct val="95000"/>
            </a:pPr>
            <a:r>
              <a:rPr lang="ru-RU" b="1" dirty="0" smtClean="0">
                <a:solidFill>
                  <a:srgbClr val="3333CC"/>
                </a:solidFill>
                <a:latin typeface="Monotype Corsiva" pitchFamily="66" charset="0"/>
                <a:ea typeface="Times New Roman"/>
              </a:rPr>
              <a:t>Наш проект – прекрасный повод поразмышлять о роли семьи в жизни каждого человека, о семейных традициях и их развитии в современных условиях. Работа над проектом имеет большое значение для формирования личности ребёнка, укрепление и развития </a:t>
            </a:r>
            <a:r>
              <a:rPr lang="ru-RU" b="1" dirty="0" err="1" smtClean="0">
                <a:solidFill>
                  <a:srgbClr val="3333CC"/>
                </a:solidFill>
                <a:latin typeface="Monotype Corsiva" pitchFamily="66" charset="0"/>
                <a:ea typeface="Times New Roman"/>
              </a:rPr>
              <a:t>детско</a:t>
            </a:r>
            <a:r>
              <a:rPr lang="ru-RU" b="1" dirty="0" smtClean="0">
                <a:solidFill>
                  <a:srgbClr val="3333CC"/>
                </a:solidFill>
                <a:latin typeface="Monotype Corsiva" pitchFamily="66" charset="0"/>
                <a:ea typeface="Times New Roman"/>
              </a:rPr>
              <a:t> – родительских отношений. Родители должны дать понятие ребёнку, что он часть семьи, что это очень важно. Мы взрослые должны помочь детям понять значимость семьи, воспитывать у детей любовь и уважение к членам семьи, прививать детям чувство привязанности к семье и дому.</a:t>
            </a:r>
            <a:endParaRPr lang="ru-RU" b="1" dirty="0">
              <a:solidFill>
                <a:srgbClr val="3333CC"/>
              </a:solidFill>
              <a:latin typeface="Monotype Corsiva" pitchFamily="66" charset="0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15208" y="2950520"/>
            <a:ext cx="7128792" cy="2791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50"/>
              </a:spcBef>
              <a:spcAft>
                <a:spcPts val="750"/>
              </a:spcAft>
            </a:pP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  <a:ea typeface="Times New Roman"/>
              </a:rPr>
              <a:t>Актуальность темы:</a:t>
            </a:r>
            <a:endParaRPr lang="ru-RU" b="1" dirty="0" smtClean="0">
              <a:latin typeface="Monotype Corsiva" pitchFamily="66" charset="0"/>
              <a:ea typeface="Times New Roman"/>
            </a:endParaRPr>
          </a:p>
          <a:p>
            <a:pPr>
              <a:lnSpc>
                <a:spcPts val="2600"/>
              </a:lnSpc>
            </a:pPr>
            <a:r>
              <a:rPr lang="ru-RU" b="1" dirty="0" smtClean="0">
                <a:solidFill>
                  <a:srgbClr val="0000FF"/>
                </a:solidFill>
                <a:latin typeface="Monotype Corsiva" pitchFamily="66" charset="0"/>
                <a:ea typeface="Times New Roman"/>
              </a:rPr>
              <a:t>Наше государство уделяет особое внимание вопросу семьи. Владимир Путин считает, что семья играет ключевую роль в воспитании личности ребенка. Отсутствие близкого человека, отсутствие мамы, отца не делает, ребенка, молодого человека, а потом и взрослого человека полноценным. Самое существенное, что лежит в основе воспитания полноценного человека - любовь, - подчеркнул президент. - Когда нет любви близкого человека к ребенку, то тогда очень сложно ему почувствовать себя уверенным в себе".</a:t>
            </a:r>
            <a:endParaRPr lang="ru-RU" b="1" dirty="0">
              <a:solidFill>
                <a:srgbClr val="0000FF"/>
              </a:solidFill>
              <a:latin typeface="Monotype Corsiva" pitchFamily="66" charset="0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04248" y="3356992"/>
            <a:ext cx="2626370" cy="350100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79512" y="116632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  <a:ea typeface="Times New Roman"/>
                <a:cs typeface="Times New Roman" pitchFamily="18" charset="0"/>
              </a:rPr>
              <a:t>Цель проекта</a:t>
            </a: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  <a:ea typeface="Times New Roman"/>
                <a:cs typeface="Times New Roman" pitchFamily="18" charset="0"/>
              </a:rPr>
              <a:t>:</a:t>
            </a:r>
          </a:p>
          <a:p>
            <a:pPr algn="ctr" fontAlgn="base"/>
            <a:endParaRPr lang="ru-RU" sz="2400" dirty="0" smtClean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fontAlgn="base"/>
            <a:r>
              <a:rPr lang="ru-RU" sz="2400" b="1" dirty="0" smtClean="0">
                <a:ln/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Формировать образ «Я», умение называть своё имя, фамилию, имена членов семьи, развивать представление  о своей семье.   Воспитание чувства привязанности и любви к своим родителям, родственника.</a:t>
            </a:r>
            <a:endParaRPr lang="ru-RU" sz="2400" dirty="0" smtClean="0">
              <a:solidFill>
                <a:srgbClr val="0000FF"/>
              </a:solidFill>
              <a:latin typeface="Monotype Corsiva" pitchFamily="66" charset="0"/>
              <a:ea typeface="Times New Roman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492896"/>
            <a:ext cx="6984776" cy="3024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/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  <a:ea typeface="Times New Roman"/>
                <a:cs typeface="Times New Roman" pitchFamily="18" charset="0"/>
              </a:rPr>
              <a:t>Задачи проекта:</a:t>
            </a:r>
          </a:p>
          <a:p>
            <a:pPr lvl="0" algn="ctr" fontAlgn="base"/>
            <a:endParaRPr lang="ru-RU" sz="2000" b="1" dirty="0" smtClean="0">
              <a:solidFill>
                <a:srgbClr val="FF0000"/>
              </a:solidFill>
              <a:latin typeface="Helvetica"/>
              <a:ea typeface="Times New Roman"/>
            </a:endParaRPr>
          </a:p>
          <a:p>
            <a:pPr lvl="0" fontAlgn="base"/>
            <a:r>
              <a:rPr lang="ru-RU" sz="2000" b="1" dirty="0" smtClean="0">
                <a:solidFill>
                  <a:srgbClr val="00CC00"/>
                </a:solidFill>
                <a:latin typeface="Monotype Corsiva" pitchFamily="66" charset="0"/>
                <a:ea typeface="Times New Roman"/>
                <a:cs typeface="Times New Roman" pitchFamily="18" charset="0"/>
              </a:rPr>
              <a:t>• Вызвать положительные эмоции в беседе о семье, развивать умение выражать свои чувства (радость, нежность) ;</a:t>
            </a:r>
          </a:p>
          <a:p>
            <a:pPr lvl="0" fontAlgn="base"/>
            <a:r>
              <a:rPr lang="ru-RU" sz="2000" b="1" dirty="0" smtClean="0">
                <a:solidFill>
                  <a:srgbClr val="00CC00"/>
                </a:solidFill>
                <a:latin typeface="Monotype Corsiva" pitchFamily="66" charset="0"/>
                <a:ea typeface="Times New Roman"/>
                <a:cs typeface="Times New Roman" pitchFamily="18" charset="0"/>
              </a:rPr>
              <a:t>• Познакомить детей с понятиями «семья», «имя» и «фамилия»;</a:t>
            </a:r>
          </a:p>
          <a:p>
            <a:pPr lvl="0" fontAlgn="base"/>
            <a:r>
              <a:rPr lang="ru-RU" sz="2000" b="1" dirty="0" smtClean="0">
                <a:solidFill>
                  <a:srgbClr val="00CC00"/>
                </a:solidFill>
                <a:latin typeface="Monotype Corsiva" pitchFamily="66" charset="0"/>
                <a:ea typeface="Times New Roman"/>
                <a:cs typeface="Times New Roman" pitchFamily="18" charset="0"/>
              </a:rPr>
              <a:t>• Воспитывать у детей любовь и уважение к членам семьи, учить проявлять заботу о родных людях.</a:t>
            </a:r>
          </a:p>
          <a:p>
            <a:pPr lvl="0" fontAlgn="base">
              <a:lnSpc>
                <a:spcPct val="115000"/>
              </a:lnSpc>
            </a:pPr>
            <a:r>
              <a:rPr lang="ru-RU" sz="2000" b="1" dirty="0" smtClean="0">
                <a:solidFill>
                  <a:srgbClr val="00CC00"/>
                </a:solidFill>
                <a:latin typeface="Monotype Corsiva" pitchFamily="66" charset="0"/>
                <a:ea typeface="Times New Roman"/>
                <a:cs typeface="Times New Roman" pitchFamily="18" charset="0"/>
              </a:rPr>
              <a:t>• Способствовать активному вовлечению родителей в совместную деятельность с ребёнком в условиях семьи и детского сада.</a:t>
            </a:r>
            <a:endParaRPr lang="ru-RU" sz="2000" b="1" dirty="0">
              <a:solidFill>
                <a:srgbClr val="00CC00"/>
              </a:solidFill>
              <a:latin typeface="Monotype Corsiva" pitchFamily="66" charset="0"/>
              <a:ea typeface="Times New Roman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:\Младшая группа 19-20\ПРОЕКТ\ПАТРИОТИЧЕСКОЕ\20200123_1716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408"/>
          <a:stretch/>
        </p:blipFill>
        <p:spPr bwMode="auto">
          <a:xfrm>
            <a:off x="6156176" y="2411852"/>
            <a:ext cx="2987824" cy="44461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4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324544" y="2757083"/>
            <a:ext cx="3076407" cy="4100917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07504" y="188640"/>
            <a:ext cx="9036496" cy="2035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Bef>
                <a:spcPts val="1875"/>
              </a:spcBef>
              <a:spcAft>
                <a:spcPts val="225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  <a:ea typeface="Times New Roman"/>
                <a:cs typeface="Times New Roman"/>
              </a:rPr>
              <a:t>Ожидаемые результаты:  </a:t>
            </a:r>
            <a:endParaRPr lang="ru-RU" sz="1000" b="1" dirty="0" smtClean="0">
              <a:solidFill>
                <a:srgbClr val="FF0000"/>
              </a:solidFill>
              <a:latin typeface="Monotype Corsiva" pitchFamily="66" charset="0"/>
              <a:ea typeface="Times New Roman"/>
              <a:cs typeface="Times New Roman"/>
            </a:endParaRPr>
          </a:p>
          <a:p>
            <a:pPr algn="ctr" fontAlgn="base">
              <a:lnSpc>
                <a:spcPct val="115000"/>
              </a:lnSpc>
              <a:spcBef>
                <a:spcPts val="1875"/>
              </a:spcBef>
              <a:spcAft>
                <a:spcPts val="2250"/>
              </a:spcAft>
            </a:pPr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  <a:ea typeface="Times New Roman"/>
                <a:cs typeface="Times New Roman"/>
              </a:rPr>
              <a:t>Дети </a:t>
            </a:r>
            <a:r>
              <a:rPr lang="ru-RU" sz="2000" b="1" dirty="0">
                <a:solidFill>
                  <a:srgbClr val="00B050"/>
                </a:solidFill>
                <a:latin typeface="Monotype Corsiva" pitchFamily="66" charset="0"/>
                <a:ea typeface="Times New Roman"/>
                <a:cs typeface="Times New Roman"/>
              </a:rPr>
              <a:t>узнают больше о своей семье: о членах семьи, традициях. Проявление </a:t>
            </a:r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  <a:ea typeface="Times New Roman"/>
                <a:cs typeface="Times New Roman"/>
              </a:rPr>
              <a:t>уважения </a:t>
            </a:r>
            <a:r>
              <a:rPr lang="ru-RU" sz="2000" b="1" dirty="0">
                <a:solidFill>
                  <a:srgbClr val="00B050"/>
                </a:solidFill>
                <a:latin typeface="Monotype Corsiva" pitchFamily="66" charset="0"/>
                <a:ea typeface="Times New Roman"/>
                <a:cs typeface="Times New Roman"/>
              </a:rPr>
              <a:t>и </a:t>
            </a:r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  <a:ea typeface="Times New Roman"/>
                <a:cs typeface="Times New Roman"/>
              </a:rPr>
              <a:t>заботы </a:t>
            </a:r>
            <a:r>
              <a:rPr lang="ru-RU" sz="2000" b="1" dirty="0">
                <a:solidFill>
                  <a:srgbClr val="00B050"/>
                </a:solidFill>
                <a:latin typeface="Monotype Corsiva" pitchFamily="66" charset="0"/>
                <a:ea typeface="Times New Roman"/>
                <a:cs typeface="Times New Roman"/>
              </a:rPr>
              <a:t>ко всем членам семьи. Умение организовывать сюжетно-ролевые игры на основе имеющихся знаний о семье. Понимание значимости семьи в жизни каждого человека.</a:t>
            </a:r>
            <a:endParaRPr lang="ru-RU" sz="2000" b="1" dirty="0">
              <a:solidFill>
                <a:srgbClr val="00B050"/>
              </a:solidFill>
              <a:latin typeface="Monotype Corsiva" pitchFamily="66" charset="0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27176" y="2636912"/>
            <a:ext cx="7416824" cy="2251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9900"/>
                </a:solidFill>
                <a:latin typeface="Monotype Corsiva" pitchFamily="66" charset="0"/>
                <a:ea typeface="Times New Roman"/>
                <a:cs typeface="Times New Roman"/>
              </a:rPr>
              <a:t>Работа с детьми:</a:t>
            </a:r>
            <a:endParaRPr lang="ru-RU" sz="3200" b="1" dirty="0" smtClean="0">
              <a:solidFill>
                <a:srgbClr val="009900"/>
              </a:solidFill>
              <a:latin typeface="Monotype Corsiva" pitchFamily="66" charset="0"/>
              <a:ea typeface="Calibri"/>
              <a:cs typeface="Times New Roman"/>
            </a:endParaRP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Беседы на тему </a:t>
            </a:r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«Моя семья»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, </a:t>
            </a:r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«Все профессии нужны»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 </a:t>
            </a:r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«Выходной день в моей семье»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</a:t>
            </a: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Дидактические игры </a:t>
            </a:r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«Кто главный»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 </a:t>
            </a:r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«Кого как зовут»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 </a:t>
            </a:r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«Кто, где живет»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 </a:t>
            </a:r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«Маленькие помощники»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 </a:t>
            </a:r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«Ласковое слово»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,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</a:t>
            </a:r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«Чей малыш»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2060848"/>
            <a:ext cx="3692036" cy="6401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  <a:ea typeface="Times New Roman"/>
                <a:cs typeface="Times New Roman"/>
              </a:rPr>
              <a:t>Реализация проекта: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Младшая группа 19-20\ПРОЕКТ\ПАТРИОТИЧЕСКОЕ\20200204_10155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5738934" y="1902026"/>
            <a:ext cx="3888431" cy="262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:\Младшая группа 19-20\ПРОЕКТ\ПАТРИОТИЧЕСКОЕ\20200204_0959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3869371" cy="31503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116632"/>
            <a:ext cx="7560840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15000"/>
              </a:lnSpc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3. Сюжетно-ролевые игры: </a:t>
            </a:r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«Семья», «Магазин», </a:t>
            </a:r>
            <a:r>
              <a:rPr lang="ru-RU" sz="2400" b="1" i="1" dirty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«Бабушка приехала</a:t>
            </a:r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»;</a:t>
            </a:r>
          </a:p>
          <a:p>
            <a:pPr marR="0" lvl="0" fontAlgn="auto">
              <a:lnSpc>
                <a:spcPct val="115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4. Игровые ситуации: </a:t>
            </a:r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«Мама в парикмахерской»,                                «День рождения»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32796" y="3056577"/>
            <a:ext cx="4344483" cy="32583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 descr="7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-180528" y="4149080"/>
            <a:ext cx="2139702" cy="2852936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73421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H:\Младшая группа 19-20\ПРОЕКТ\ПАТРИОТИЧЕСКОЕ\20200319_17045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411760" y="836712"/>
            <a:ext cx="1800199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16632"/>
            <a:ext cx="42290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sz="3600" kern="0" dirty="0">
                <a:ln/>
                <a:solidFill>
                  <a:srgbClr val="FF0000"/>
                </a:solidFill>
                <a:latin typeface="Monotype Corsiva" pitchFamily="66" charset="0"/>
              </a:rPr>
              <a:t>«Уложим куклу спать»</a:t>
            </a:r>
          </a:p>
        </p:txBody>
      </p:sp>
      <p:pic>
        <p:nvPicPr>
          <p:cNvPr id="3074" name="Picture 2" descr="H:\Младшая группа 19-20\ПРОЕКТ\ПАТРИОТИЧЕСКОЕ\20200320_16321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764704"/>
            <a:ext cx="2277711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33056"/>
            <a:ext cx="3325039" cy="24953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04048" y="0"/>
            <a:ext cx="39604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kern="0" dirty="0" smtClean="0">
                <a:ln/>
                <a:solidFill>
                  <a:srgbClr val="FF0000"/>
                </a:solidFill>
                <a:latin typeface="Monotype Corsiva" pitchFamily="66" charset="0"/>
              </a:rPr>
              <a:t>Пальчиковые   игры </a:t>
            </a:r>
          </a:p>
          <a:p>
            <a:pPr lvl="0"/>
            <a:r>
              <a:rPr lang="ru-RU" sz="2800" kern="0" dirty="0" smtClean="0">
                <a:ln/>
                <a:solidFill>
                  <a:srgbClr val="FF0000"/>
                </a:solidFill>
                <a:latin typeface="Monotype Corsiva" pitchFamily="66" charset="0"/>
              </a:rPr>
              <a:t>«Семья», «Кто живет у нас в квартире».</a:t>
            </a:r>
            <a:endParaRPr lang="ru-RU" sz="2800" kern="0" dirty="0">
              <a:ln/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7" name="Picture 2" descr="H:\Младшая группа 19-20\ПРОЕКТ\ПАТРИОТИЧЕСКОЕ\20191022_10191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283968" y="1700808"/>
            <a:ext cx="4860032" cy="33712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731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МЛАДШАЯ ГРУППА 2019-20\ФОТО\МОТОРИКА\20191107_1631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17032"/>
            <a:ext cx="2187021" cy="29160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:\Младшая группа 19-20\ПРОЕКТ\ПАТРИОТИЧЕСКОЕ\20191107_1638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3168352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3470823" cy="708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 algn="ctr">
              <a:lnSpc>
                <a:spcPct val="115000"/>
              </a:lnSpc>
            </a:pPr>
            <a:r>
              <a:rPr lang="ru-RU" sz="3600" kern="0" dirty="0">
                <a:ln/>
                <a:solidFill>
                  <a:srgbClr val="FF0000"/>
                </a:solidFill>
                <a:latin typeface="Monotype Corsiva" pitchFamily="66" charset="0"/>
              </a:rPr>
              <a:t>«Бусы для мамы»</a:t>
            </a:r>
          </a:p>
        </p:txBody>
      </p:sp>
      <p:pic>
        <p:nvPicPr>
          <p:cNvPr id="7171" name="Picture 3" descr="D:\МЛАДШАЯ ГРУППА 2019-20\ФОТО\МОТОРИКА\20191107_17165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645024"/>
            <a:ext cx="2987824" cy="22408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76056" y="116632"/>
            <a:ext cx="3948517" cy="708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28600" algn="ctr">
              <a:lnSpc>
                <a:spcPct val="115000"/>
              </a:lnSpc>
            </a:pPr>
            <a:r>
              <a:rPr lang="ru-RU" sz="3600" kern="0" dirty="0" smtClean="0">
                <a:ln/>
                <a:solidFill>
                  <a:srgbClr val="FF0000"/>
                </a:solidFill>
                <a:latin typeface="Monotype Corsiva" pitchFamily="66" charset="0"/>
              </a:rPr>
              <a:t>«Рубашка для папы»</a:t>
            </a:r>
            <a:endParaRPr lang="ru-RU" sz="3600" kern="0" dirty="0">
              <a:ln/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7" name="Picture 3" descr="H:\Младшая группа 19-20\ПРОЕКТ\ПАТРИОТИЧЕСКОЕ\20191107_16310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836712"/>
            <a:ext cx="3060340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:\Младшая группа 19-20\ПРОЕКТ\ПАТРИОТИЧЕСКОЕ\20191107_16530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73016"/>
            <a:ext cx="3275856" cy="350984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8836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Младшая группа 19-20\ПРОЕКТ\ПАТРИОТИЧЕСКОЕ\20200327_1353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3808" y="476672"/>
            <a:ext cx="3408913" cy="2556684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07504" y="30778"/>
            <a:ext cx="90364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Выставка семейных фотографий. </a:t>
            </a:r>
            <a:r>
              <a:rPr lang="ru-RU" sz="2400" dirty="0" smtClean="0">
                <a:latin typeface="Monotype Corsiva" pitchFamily="66" charset="0"/>
              </a:rPr>
              <a:t>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Рассказы детей о членах своей семьи.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6147" name="Picture 3" descr="E:\Младшая группа 19-20\ПРОЕКТ\ПАТРИОТИЧЕСКОЕ\20200324_1111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80528" y="1340768"/>
            <a:ext cx="3925939" cy="31147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1700808"/>
            <a:ext cx="4561614" cy="33268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9" name="Picture 5" descr="E:\Младшая группа 19-20\ПРОЕКТ\ПАТРИОТИЧЕСКОЕ\20200324_11144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47664" y="3501008"/>
            <a:ext cx="4668010" cy="35010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6460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0" y="260648"/>
            <a:ext cx="36789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Беседа с детьми о папе с рассматриванием фотографий «Мой папа в армии».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49154" name="Picture 2" descr="E:\Младшая группа 19-20\ПРОЕКТ\ПАТРИОТИЧЕСКОЕ\20200219_0849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306034" y="2294874"/>
            <a:ext cx="2448274" cy="1836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9155" name="Picture 3" descr="E:\Младшая группа 19-20\ПРОЕКТ\ПАТРИОТИЧЕСКОЕ\20200219_0852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712" y="2276872"/>
            <a:ext cx="2880320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9156" name="Picture 4" descr="E:\Младшая группа 19-20\ПРОЕКТ\ПАТРИОТИЧЕСКОЕ\20200219_0958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4653136"/>
            <a:ext cx="2868716" cy="2052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427984" y="11663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Разыгрывание ситуаций: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rgbClr val="666666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«Праздник в семье», «Как поднять настроение маме (папе)?»,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«Как помирить поссорившихся членов семьи», «Вечер в семье».</a:t>
            </a:r>
            <a:endParaRPr lang="ru-RU" b="1" dirty="0" smtClean="0">
              <a:solidFill>
                <a:srgbClr val="0000FF"/>
              </a:solidFill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7" name="Picture 2" descr="E:\Младшая группа 19-20\ПРОЕКТ\ПАТРИОТИЧЕСКОЕ\20191115_16190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36096" y="1628800"/>
            <a:ext cx="1788288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3" descr="E:\Младшая группа 19-20\ПРОЕКТ\ПАТРИОТИЧЕСКОЕ\20191115_16253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308304" y="3645024"/>
            <a:ext cx="1728192" cy="2667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E:\Младшая группа 19-20\ПРОЕКТ\ПАТРИОТИЧЕСКОЕ\20200228_10134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4048" y="4293096"/>
            <a:ext cx="2153962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7b4f212df9ca7519b2410b59a6dbd962b2f4a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549</Words>
  <Application>Microsoft Office PowerPoint</Application>
  <PresentationFormat>Экран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Антонина</dc:creator>
  <cp:lastModifiedBy>Natalia</cp:lastModifiedBy>
  <cp:revision>47</cp:revision>
  <dcterms:created xsi:type="dcterms:W3CDTF">2014-09-12T06:04:27Z</dcterms:created>
  <dcterms:modified xsi:type="dcterms:W3CDTF">2020-04-11T10:12:52Z</dcterms:modified>
</cp:coreProperties>
</file>