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7" r:id="rId3"/>
    <p:sldId id="259" r:id="rId4"/>
    <p:sldId id="276" r:id="rId5"/>
    <p:sldId id="261" r:id="rId6"/>
    <p:sldId id="258" r:id="rId7"/>
    <p:sldId id="260" r:id="rId8"/>
    <p:sldId id="262" r:id="rId9"/>
    <p:sldId id="274" r:id="rId10"/>
    <p:sldId id="268" r:id="rId11"/>
    <p:sldId id="266" r:id="rId12"/>
    <p:sldId id="267" r:id="rId13"/>
    <p:sldId id="277" r:id="rId14"/>
    <p:sldId id="278" r:id="rId15"/>
    <p:sldId id="280" r:id="rId16"/>
    <p:sldId id="281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3926"/>
    <a:srgbClr val="A05330"/>
    <a:srgbClr val="29292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16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57200"/>
            <a:ext cx="9144000" cy="4329122"/>
          </a:xfrm>
        </p:spPr>
        <p:txBody>
          <a:bodyPr>
            <a:normAutofit/>
          </a:bodyPr>
          <a:lstStyle/>
          <a:p>
            <a:pPr algn="ctr"/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«</a:t>
            </a:r>
            <a:r>
              <a:rPr lang="ru-RU" sz="4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Арифметическая и геометрическая прогрессии»</a:t>
            </a:r>
            <a:br>
              <a:rPr lang="ru-RU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</a:br>
            <a:br>
              <a:rPr lang="ru-RU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урок алгебры в 9 классе</a:t>
            </a:r>
            <a:endParaRPr lang="en-US" sz="28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358A50B-1799-4A11-A367-729596E04FD0}"/>
              </a:ext>
            </a:extLst>
          </p:cNvPr>
          <p:cNvSpPr/>
          <p:nvPr/>
        </p:nvSpPr>
        <p:spPr>
          <a:xfrm>
            <a:off x="4283968" y="5013176"/>
            <a:ext cx="47363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Выполнил: ученик 9 «А» класса МБОУ средней школы №3 Рзаев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</a:rPr>
              <a:t>Нахид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dirty="0">
                <a:solidFill>
                  <a:schemeClr val="accent4">
                    <a:lumMod val="50000"/>
                  </a:schemeClr>
                </a:solidFill>
              </a:rPr>
              <a:t>Учитель: Кислова Светлана Игоревна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7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3571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3" name="Таблица 52"/>
          <p:cNvGraphicFramePr>
            <a:graphicFrameLocks noGrp="1"/>
          </p:cNvGraphicFramePr>
          <p:nvPr/>
        </p:nvGraphicFramePr>
        <p:xfrm>
          <a:off x="214282" y="857232"/>
          <a:ext cx="8715432" cy="164307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26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6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62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62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62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62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628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628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2628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2628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2628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2628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821537"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1537"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 w="38100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400" dirty="0">
                        <a:ln w="38100">
                          <a:solidFill>
                            <a:schemeClr val="tx1"/>
                          </a:solidFill>
                        </a:ln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089" name="Picture 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714488"/>
            <a:ext cx="152400" cy="676275"/>
          </a:xfrm>
          <a:prstGeom prst="rect">
            <a:avLst/>
          </a:prstGeom>
          <a:noFill/>
        </p:spPr>
      </p:pic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215338" y="1857364"/>
            <a:ext cx="694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128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071538" y="1071546"/>
            <a:ext cx="457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-3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358214" y="1071546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7</a:t>
            </a:r>
          </a:p>
        </p:txBody>
      </p:sp>
      <p:cxnSp>
        <p:nvCxnSpPr>
          <p:cNvPr id="61" name="Прямая со стрелкой 60"/>
          <p:cNvCxnSpPr/>
          <p:nvPr/>
        </p:nvCxnSpPr>
        <p:spPr>
          <a:xfrm rot="5400000">
            <a:off x="893749" y="677831"/>
            <a:ext cx="785794" cy="1588"/>
          </a:xfrm>
          <a:prstGeom prst="straightConnector1">
            <a:avLst/>
          </a:prstGeom>
          <a:ln w="85725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rot="5400000">
            <a:off x="8143900" y="714356"/>
            <a:ext cx="858050" cy="794"/>
          </a:xfrm>
          <a:prstGeom prst="straightConnector1">
            <a:avLst/>
          </a:prstGeom>
          <a:ln w="889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Стрелка вправо с вырезом 72"/>
          <p:cNvSpPr/>
          <p:nvPr/>
        </p:nvSpPr>
        <p:spPr>
          <a:xfrm rot="2330940">
            <a:off x="1186380" y="2051426"/>
            <a:ext cx="2543684" cy="5735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Стрелка вправо с вырезом 73"/>
          <p:cNvSpPr/>
          <p:nvPr/>
        </p:nvSpPr>
        <p:spPr>
          <a:xfrm rot="8389926">
            <a:off x="5982838" y="2186130"/>
            <a:ext cx="2338170" cy="57783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4000496" y="3143248"/>
            <a:ext cx="1435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ambria Math" pitchFamily="18" charset="0"/>
                <a:ea typeface="Cambria Math" pitchFamily="18" charset="0"/>
              </a:rPr>
              <a:t>-3+7=4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215074" y="1071546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4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072198" y="185736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16</a:t>
            </a:r>
          </a:p>
        </p:txBody>
      </p:sp>
      <p:sp>
        <p:nvSpPr>
          <p:cNvPr id="83" name="Блок-схема: узел 82"/>
          <p:cNvSpPr/>
          <p:nvPr/>
        </p:nvSpPr>
        <p:spPr>
          <a:xfrm>
            <a:off x="6072198" y="1785926"/>
            <a:ext cx="571504" cy="642942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3571876"/>
            <a:ext cx="1885950" cy="866775"/>
          </a:xfrm>
          <a:prstGeom prst="rect">
            <a:avLst/>
          </a:prstGeom>
          <a:noFill/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7158" y="1071546"/>
            <a:ext cx="457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-4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857356" y="1071546"/>
            <a:ext cx="457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-2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571736" y="1071546"/>
            <a:ext cx="457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-1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286116" y="1071546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71934" y="1071546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786314" y="1071546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500694" y="1071546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929454" y="1071546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5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643834" y="1071546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6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572396" y="1857364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64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1714488"/>
            <a:ext cx="171450" cy="742950"/>
          </a:xfrm>
          <a:prstGeom prst="rect">
            <a:avLst/>
          </a:prstGeom>
          <a:noFill/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2" name="Стрелка вверх 61"/>
          <p:cNvSpPr/>
          <p:nvPr/>
        </p:nvSpPr>
        <p:spPr>
          <a:xfrm flipH="1">
            <a:off x="7643834" y="2285992"/>
            <a:ext cx="357190" cy="928694"/>
          </a:xfrm>
          <a:prstGeom prst="upArrow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Стрелка вверх 63"/>
          <p:cNvSpPr/>
          <p:nvPr/>
        </p:nvSpPr>
        <p:spPr>
          <a:xfrm>
            <a:off x="2643174" y="2428868"/>
            <a:ext cx="357190" cy="928694"/>
          </a:xfrm>
          <a:prstGeom prst="up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Блок-схема: узел 83"/>
          <p:cNvSpPr/>
          <p:nvPr/>
        </p:nvSpPr>
        <p:spPr>
          <a:xfrm>
            <a:off x="2571736" y="1000108"/>
            <a:ext cx="500066" cy="571504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Блок-схема: узел 84"/>
          <p:cNvSpPr/>
          <p:nvPr/>
        </p:nvSpPr>
        <p:spPr>
          <a:xfrm>
            <a:off x="7572396" y="1000108"/>
            <a:ext cx="500066" cy="571504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1714480" y="5072074"/>
            <a:ext cx="15840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ambria Math" pitchFamily="18" charset="0"/>
                <a:ea typeface="Cambria Math" pitchFamily="18" charset="0"/>
              </a:rPr>
              <a:t>6-(-1)=7</a:t>
            </a:r>
          </a:p>
        </p:txBody>
      </p:sp>
      <p:sp>
        <p:nvSpPr>
          <p:cNvPr id="87" name="Блок-схема: узел 86"/>
          <p:cNvSpPr/>
          <p:nvPr/>
        </p:nvSpPr>
        <p:spPr>
          <a:xfrm>
            <a:off x="8286776" y="1714488"/>
            <a:ext cx="571504" cy="714380"/>
          </a:xfrm>
          <a:prstGeom prst="flowChartConnector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Стрелка вправо 87"/>
          <p:cNvSpPr/>
          <p:nvPr/>
        </p:nvSpPr>
        <p:spPr>
          <a:xfrm>
            <a:off x="3357554" y="5143512"/>
            <a:ext cx="785818" cy="42862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90" name="Прямая соединительная линия 89"/>
          <p:cNvCxnSpPr/>
          <p:nvPr/>
        </p:nvCxnSpPr>
        <p:spPr>
          <a:xfrm>
            <a:off x="4429124" y="5857892"/>
            <a:ext cx="2000264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5" name="Picture 1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786322"/>
            <a:ext cx="819150" cy="857250"/>
          </a:xfrm>
          <a:prstGeom prst="rect">
            <a:avLst/>
          </a:prstGeom>
          <a:noFill/>
        </p:spPr>
      </p:pic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5000636"/>
            <a:ext cx="952500" cy="476250"/>
          </a:xfrm>
          <a:prstGeom prst="rect">
            <a:avLst/>
          </a:prstGeom>
          <a:noFill/>
        </p:spPr>
      </p:pic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858016" y="1857364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32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286116" y="1857364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1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4000496" y="1857364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2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786314" y="1857364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4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5500694" y="1857364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8</a:t>
            </a:r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714488"/>
            <a:ext cx="333375" cy="742950"/>
          </a:xfrm>
          <a:prstGeom prst="rect">
            <a:avLst/>
          </a:prstGeom>
          <a:noFill/>
        </p:spPr>
      </p:pic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1714488"/>
            <a:ext cx="171450" cy="742950"/>
          </a:xfrm>
          <a:prstGeom prst="rect">
            <a:avLst/>
          </a:prstGeom>
          <a:noFill/>
        </p:spPr>
      </p:pic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5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5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0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3" grpId="0" animBg="1"/>
      <p:bldP spid="73" grpId="1" animBg="1"/>
      <p:bldP spid="74" grpId="0" animBg="1"/>
      <p:bldP spid="74" grpId="1" animBg="1"/>
      <p:bldP spid="75" grpId="0"/>
      <p:bldP spid="75" grpId="1"/>
      <p:bldP spid="76" grpId="0"/>
      <p:bldP spid="83" grpId="1" animBg="1"/>
      <p:bldP spid="83" grpId="2" animBg="1"/>
      <p:bldP spid="62" grpId="0" animBg="1"/>
      <p:bldP spid="62" grpId="1" animBg="1"/>
      <p:bldP spid="64" grpId="0" animBg="1"/>
      <p:bldP spid="64" grpId="1" animBg="1"/>
      <p:bldP spid="84" grpId="0" animBg="1"/>
      <p:bldP spid="84" grpId="1" animBg="1"/>
      <p:bldP spid="85" grpId="0" animBg="1"/>
      <p:bldP spid="85" grpId="1" animBg="1"/>
      <p:bldP spid="86" grpId="0"/>
      <p:bldP spid="87" grpId="0" animBg="1"/>
      <p:bldP spid="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14348" y="2071678"/>
          <a:ext cx="7786744" cy="3357585"/>
        </p:xfrm>
        <a:graphic>
          <a:graphicData uri="http://schemas.openxmlformats.org/drawingml/2006/table">
            <a:tbl>
              <a:tblPr/>
              <a:tblGrid>
                <a:gridCol w="1112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23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23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23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123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123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19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36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Franklin Gothic Demi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Franklin Gothic Demi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9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9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 w="57150">
                          <a:solidFill>
                            <a:schemeClr val="accent3">
                              <a:lumMod val="75000"/>
                            </a:schemeClr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207167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а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2000241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б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0800000" flipH="1" flipV="1">
            <a:off x="3000364" y="3321843"/>
            <a:ext cx="428628" cy="464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latin typeface="Calibri" pitchFamily="34" charset="0"/>
                <a:cs typeface="Calibri" pitchFamily="34" charset="0"/>
              </a:rPr>
              <a:t>д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48" y="4214818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е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86380" y="2071679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в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2396" y="2000240"/>
            <a:ext cx="293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г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57818" y="4286256"/>
            <a:ext cx="410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ж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85725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кросснамбер</a:t>
            </a:r>
            <a:endParaRPr lang="en-US" sz="5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7429520" y="4286256"/>
            <a:ext cx="1071570" cy="0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2357422" y="2643182"/>
            <a:ext cx="1143008" cy="0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928662" y="142852"/>
            <a:ext cx="7358114" cy="15001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2285992"/>
          <a:ext cx="7786744" cy="3357585"/>
        </p:xfrm>
        <a:graphic>
          <a:graphicData uri="http://schemas.openxmlformats.org/drawingml/2006/table">
            <a:tbl>
              <a:tblPr/>
              <a:tblGrid>
                <a:gridCol w="1112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23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23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23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123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123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19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3600" dirty="0">
                        <a:latin typeface="Franklin Gothic Demi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b="1" dirty="0">
                        <a:latin typeface="Franklin Gothic Demi" pitchFamily="34" charset="0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9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n>
                          <a:solidFill>
                            <a:schemeClr val="accent2"/>
                          </a:solidFill>
                        </a:ln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9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08415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кросснамбер</a:t>
            </a:r>
            <a:endParaRPr lang="en-US" sz="5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2285984" y="2857496"/>
            <a:ext cx="1143008" cy="0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286644" y="4500570"/>
            <a:ext cx="1143008" cy="0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71538" y="25717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5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14546" y="25717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1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29256" y="25717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1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72264" y="25717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2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15272" y="25717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1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86116" y="37147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1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57686" y="37147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2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29256" y="37147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6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00100" y="485776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5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2143108" y="4857760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0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86116" y="485776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0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29256" y="485776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5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72264" y="485776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0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15272" y="4857760"/>
            <a:ext cx="367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0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00100" y="371475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8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14678" y="25717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1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715272" y="364331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atin typeface="Calibri" pitchFamily="34" charset="0"/>
                <a:cs typeface="Calibri" pitchFamily="34" charset="0"/>
              </a:rPr>
              <a:t>3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2910" y="2214554"/>
            <a:ext cx="336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а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28926" y="2285992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б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43504" y="2285992"/>
            <a:ext cx="336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в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58082" y="2285992"/>
            <a:ext cx="293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г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57488" y="3357562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>
                <a:latin typeface="Calibri" pitchFamily="34" charset="0"/>
                <a:cs typeface="Calibri" pitchFamily="34" charset="0"/>
              </a:rPr>
              <a:t>д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2910" y="442913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е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72066" y="4500570"/>
            <a:ext cx="410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Calibri" pitchFamily="34" charset="0"/>
                <a:cs typeface="Calibri" pitchFamily="34" charset="0"/>
              </a:rPr>
              <a:t>ж</a:t>
            </a:r>
            <a:endParaRPr lang="en-US" sz="24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20" grpId="0"/>
      <p:bldP spid="20" grpId="1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4" grpId="1"/>
      <p:bldP spid="35" grpId="1"/>
      <p:bldP spid="36" grpId="0"/>
      <p:bldP spid="37" grpId="0"/>
      <p:bldP spid="38" grpId="0"/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Решение задач</a:t>
            </a:r>
            <a:endParaRPr lang="en-US" sz="54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146" name="Picture 2" descr="C:\Documents and Settings\User\Desktop\Новая папка\1237296-dce6f254d8aec0b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643182"/>
            <a:ext cx="2500330" cy="3286148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500034" y="142852"/>
            <a:ext cx="8429684" cy="142876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642918"/>
            <a:ext cx="79296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>
                <a:latin typeface="Calibri" pitchFamily="34" charset="0"/>
                <a:cs typeface="Calibri" pitchFamily="34" charset="0"/>
              </a:rPr>
              <a:t>1.   Дана геометрическая прогрессия 3;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b</a:t>
            </a:r>
            <a:r>
              <a:rPr lang="ru-RU" sz="2800" baseline="-25000" dirty="0">
                <a:latin typeface="Calibri" pitchFamily="34" charset="0"/>
                <a:cs typeface="Calibri" pitchFamily="34" charset="0"/>
              </a:rPr>
              <a:t>2</a:t>
            </a:r>
            <a:r>
              <a:rPr lang="ru-RU" sz="2800" dirty="0">
                <a:latin typeface="Calibri" pitchFamily="34" charset="0"/>
                <a:cs typeface="Calibri" pitchFamily="34" charset="0"/>
              </a:rPr>
              <a:t>;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b</a:t>
            </a:r>
            <a:r>
              <a:rPr lang="ru-RU" sz="2800" baseline="-25000" dirty="0">
                <a:latin typeface="Calibri" pitchFamily="34" charset="0"/>
                <a:cs typeface="Calibri" pitchFamily="34" charset="0"/>
              </a:rPr>
              <a:t>3</a:t>
            </a:r>
            <a:r>
              <a:rPr lang="ru-RU" sz="2800" dirty="0">
                <a:latin typeface="Calibri" pitchFamily="34" charset="0"/>
                <a:cs typeface="Calibri" pitchFamily="34" charset="0"/>
              </a:rPr>
              <a:t>;…, знаменатель которой - целое число. Найдите  эту прогрессию, если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  <a:p>
            <a:r>
              <a:rPr lang="ru-RU" sz="2800" dirty="0">
                <a:latin typeface="Calibri" pitchFamily="34" charset="0"/>
                <a:cs typeface="Calibri" pitchFamily="34" charset="0"/>
              </a:rPr>
              <a:t>                                                      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76275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1714488"/>
            <a:ext cx="2643206" cy="714380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676275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676275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8992" y="2571744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libri" pitchFamily="34" charset="0"/>
                <a:cs typeface="Calibri" pitchFamily="34" charset="0"/>
              </a:rPr>
              <a:t>Решение: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24" y="3286124"/>
            <a:ext cx="2063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 pitchFamily="34" charset="0"/>
                <a:cs typeface="Calibri" pitchFamily="34" charset="0"/>
              </a:rPr>
              <a:t>b</a:t>
            </a:r>
            <a:r>
              <a:rPr lang="ru-RU" sz="2400" baseline="-25000" dirty="0">
                <a:latin typeface="Calibri" pitchFamily="34" charset="0"/>
                <a:cs typeface="Calibri" pitchFamily="34" charset="0"/>
              </a:rPr>
              <a:t>2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=3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q, </a:t>
            </a:r>
            <a:r>
              <a:rPr lang="ru-RU" sz="2400" dirty="0"/>
              <a:t>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b</a:t>
            </a:r>
            <a:r>
              <a:rPr lang="ru-RU" sz="2400" baseline="-25000" dirty="0">
                <a:latin typeface="Calibri" pitchFamily="34" charset="0"/>
                <a:cs typeface="Calibri" pitchFamily="34" charset="0"/>
              </a:rPr>
              <a:t>3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=3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q</a:t>
            </a:r>
            <a:r>
              <a:rPr lang="ru-RU" sz="2400" baseline="30000" dirty="0">
                <a:latin typeface="Calibri" pitchFamily="34" charset="0"/>
                <a:cs typeface="Calibri" pitchFamily="34" charset="0"/>
              </a:rPr>
              <a:t>2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143248"/>
            <a:ext cx="2305052" cy="714380"/>
          </a:xfrm>
          <a:prstGeom prst="rect">
            <a:avLst/>
          </a:prstGeom>
          <a:noFill/>
        </p:spPr>
      </p:pic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676275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929058" y="4500570"/>
            <a:ext cx="38576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 flipV="1">
            <a:off x="4929190" y="4500570"/>
            <a:ext cx="71438" cy="71438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Блок-схема: узел 19"/>
          <p:cNvSpPr/>
          <p:nvPr/>
        </p:nvSpPr>
        <p:spPr>
          <a:xfrm>
            <a:off x="6786578" y="4500570"/>
            <a:ext cx="71438" cy="71438"/>
          </a:xfrm>
          <a:prstGeom prst="flowChartConnector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Плюс 21"/>
          <p:cNvSpPr/>
          <p:nvPr/>
        </p:nvSpPr>
        <p:spPr>
          <a:xfrm>
            <a:off x="7143768" y="4071942"/>
            <a:ext cx="214314" cy="285752"/>
          </a:xfrm>
          <a:prstGeom prst="mathPlus">
            <a:avLst>
              <a:gd name="adj1" fmla="val 15262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Плюс 22"/>
          <p:cNvSpPr/>
          <p:nvPr/>
        </p:nvSpPr>
        <p:spPr>
          <a:xfrm>
            <a:off x="4357686" y="4071942"/>
            <a:ext cx="214314" cy="285752"/>
          </a:xfrm>
          <a:prstGeom prst="mathPlus">
            <a:avLst>
              <a:gd name="adj1" fmla="val 15262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Минус 23"/>
          <p:cNvSpPr/>
          <p:nvPr/>
        </p:nvSpPr>
        <p:spPr>
          <a:xfrm>
            <a:off x="5857884" y="4214818"/>
            <a:ext cx="357190" cy="71438"/>
          </a:xfrm>
          <a:prstGeom prst="mathMinus">
            <a:avLst>
              <a:gd name="adj1" fmla="val 4548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42910" y="4929198"/>
            <a:ext cx="2468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, 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q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=-5; -4; -3; -2; -1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00826" y="4714884"/>
            <a:ext cx="21431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 </a:t>
            </a:r>
            <a:r>
              <a:rPr lang="ru-RU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3; -15; 75</a:t>
            </a:r>
            <a:endParaRPr 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3; -12; 48;…</a:t>
            </a:r>
            <a:endParaRPr 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3; -9; 27;…</a:t>
            </a:r>
            <a:endParaRPr 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3; -6; 12;…</a:t>
            </a:r>
            <a:endParaRPr 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3; -3; 3;…</a:t>
            </a:r>
            <a:endParaRPr lang="en-US" sz="2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43504" y="5357826"/>
            <a:ext cx="11450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Calibri" pitchFamily="34" charset="0"/>
                <a:cs typeface="Calibri" pitchFamily="34" charset="0"/>
              </a:rPr>
              <a:t>Ответ: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9" grpId="0" animBg="1"/>
      <p:bldP spid="20" grpId="0" animBg="1"/>
      <p:bldP spid="22" grpId="0" animBg="1"/>
      <p:bldP spid="23" grpId="0" animBg="1"/>
      <p:bldP spid="24" grpId="0" animBg="1"/>
      <p:bldP spid="24" grpId="1" animBg="1"/>
      <p:bldP spid="2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71543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>
                <a:latin typeface="Calibri" pitchFamily="34" charset="0"/>
                <a:cs typeface="Calibri" pitchFamily="34" charset="0"/>
              </a:rPr>
              <a:t>2</a:t>
            </a:r>
            <a:r>
              <a:rPr lang="ru-RU" sz="2800" dirty="0">
                <a:latin typeface="Calibri" pitchFamily="34" charset="0"/>
                <a:cs typeface="Calibri" pitchFamily="34" charset="0"/>
              </a:rPr>
              <a:t>. Три числа образуют арифметическую прогрессию. Если к первому числу прибавить 8, получится геометрическая прогрессия с суммой членов 26. Найдите эти числа. 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14481" y="2357430"/>
          <a:ext cx="6357981" cy="1857387"/>
        </p:xfrm>
        <a:graphic>
          <a:graphicData uri="http://schemas.openxmlformats.org/drawingml/2006/table">
            <a:tbl>
              <a:tblPr/>
              <a:tblGrid>
                <a:gridCol w="1928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8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6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42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0404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0"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endParaRPr kumimoji="0" lang="ru-RU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0520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Арифмет</a:t>
                      </a:r>
                      <a:r>
                        <a:rPr lang="en-US" sz="2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.</a:t>
                      </a:r>
                      <a:r>
                        <a:rPr lang="ru-RU" sz="2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прогрессия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br>
                        <a:rPr lang="ru-RU" sz="1200">
                          <a:latin typeface="Cambria Math"/>
                          <a:ea typeface="Times New Roman"/>
                          <a:cs typeface="Times New Roman"/>
                        </a:rPr>
                      </a:b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6463"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Calibri" pitchFamily="34" charset="0"/>
                        <a:ea typeface="Times New Roman"/>
                        <a:cs typeface="Calibri" pitchFamily="34" charset="0"/>
                      </a:endParaRPr>
                    </a:p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Геометр</a:t>
                      </a:r>
                      <a:r>
                        <a:rPr lang="en-US" sz="2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.</a:t>
                      </a:r>
                      <a:r>
                        <a:rPr lang="ru-RU" sz="2400" dirty="0">
                          <a:latin typeface="Calibri" pitchFamily="34" charset="0"/>
                          <a:ea typeface="Times New Roman"/>
                          <a:cs typeface="Calibri" pitchFamily="34" charset="0"/>
                        </a:rPr>
                        <a:t> прогрессия</a:t>
                      </a:r>
                      <a:endParaRPr lang="en-US" sz="24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3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214810" y="1785926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libri" pitchFamily="34" charset="0"/>
                <a:cs typeface="Calibri" pitchFamily="34" charset="0"/>
              </a:rPr>
              <a:t>Решение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: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2428868"/>
            <a:ext cx="314325" cy="409575"/>
          </a:xfrm>
          <a:prstGeom prst="rect">
            <a:avLst/>
          </a:prstGeom>
          <a:noFill/>
        </p:spPr>
      </p:pic>
      <p:sp>
        <p:nvSpPr>
          <p:cNvPr id="35850" name="Rectangle 10"/>
          <p:cNvSpPr>
            <a:spLocks noChangeArrowheads="1"/>
          </p:cNvSpPr>
          <p:nvPr/>
        </p:nvSpPr>
        <p:spPr bwMode="auto">
          <a:xfrm>
            <a:off x="676275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5851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3071810"/>
            <a:ext cx="857250" cy="409575"/>
          </a:xfrm>
          <a:prstGeom prst="rect">
            <a:avLst/>
          </a:prstGeom>
          <a:noFill/>
        </p:spPr>
      </p:pic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676275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3071810"/>
            <a:ext cx="314325" cy="409575"/>
          </a:xfrm>
          <a:prstGeom prst="rect">
            <a:avLst/>
          </a:prstGeom>
          <a:noFill/>
        </p:spPr>
      </p:pic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5854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3714752"/>
            <a:ext cx="847725" cy="409575"/>
          </a:xfrm>
          <a:prstGeom prst="rect">
            <a:avLst/>
          </a:prstGeom>
          <a:noFill/>
        </p:spPr>
      </p:pic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676275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5857" name="Picture 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3714752"/>
            <a:ext cx="1028700" cy="409575"/>
          </a:xfrm>
          <a:prstGeom prst="rect">
            <a:avLst/>
          </a:prstGeom>
          <a:noFill/>
        </p:spPr>
      </p:pic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676275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6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3714752"/>
            <a:ext cx="857250" cy="409575"/>
          </a:xfrm>
          <a:prstGeom prst="rect">
            <a:avLst/>
          </a:prstGeom>
          <a:noFill/>
        </p:spPr>
      </p:pic>
      <p:pic>
        <p:nvPicPr>
          <p:cNvPr id="27" name="Picture 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3071810"/>
            <a:ext cx="1028700" cy="409575"/>
          </a:xfrm>
          <a:prstGeom prst="rect">
            <a:avLst/>
          </a:prstGeom>
          <a:noFill/>
        </p:spPr>
      </p:pic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5860" name="Picture 2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2428868"/>
            <a:ext cx="238125" cy="409575"/>
          </a:xfrm>
          <a:prstGeom prst="rect">
            <a:avLst/>
          </a:prstGeom>
          <a:noFill/>
        </p:spPr>
      </p:pic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676275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5863" name="Picture 2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2428868"/>
            <a:ext cx="219075" cy="409575"/>
          </a:xfrm>
          <a:prstGeom prst="rect">
            <a:avLst/>
          </a:prstGeom>
          <a:noFill/>
        </p:spPr>
      </p:pic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676275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5866" name="Picture 2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4643446"/>
            <a:ext cx="2865838" cy="414338"/>
          </a:xfrm>
          <a:prstGeom prst="rect">
            <a:avLst/>
          </a:prstGeom>
          <a:noFill/>
        </p:spPr>
      </p:pic>
      <p:sp>
        <p:nvSpPr>
          <p:cNvPr id="35868" name="Rectangle 28"/>
          <p:cNvSpPr>
            <a:spLocks noChangeArrowheads="1"/>
          </p:cNvSpPr>
          <p:nvPr/>
        </p:nvSpPr>
        <p:spPr bwMode="auto">
          <a:xfrm>
            <a:off x="676275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70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5869" name="Picture 2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4714884"/>
            <a:ext cx="1559730" cy="428628"/>
          </a:xfrm>
          <a:prstGeom prst="rect">
            <a:avLst/>
          </a:prstGeom>
          <a:noFill/>
        </p:spPr>
      </p:pic>
      <p:sp>
        <p:nvSpPr>
          <p:cNvPr id="35871" name="Rectangle 31"/>
          <p:cNvSpPr>
            <a:spLocks noChangeArrowheads="1"/>
          </p:cNvSpPr>
          <p:nvPr/>
        </p:nvSpPr>
        <p:spPr bwMode="auto">
          <a:xfrm>
            <a:off x="676275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143240" y="5857892"/>
            <a:ext cx="42452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Ответ: -6; 6; 18 или 10; 6; 2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57166"/>
            <a:ext cx="864399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>
                <a:latin typeface="Calibri" pitchFamily="34" charset="0"/>
                <a:cs typeface="Calibri" pitchFamily="34" charset="0"/>
              </a:rPr>
              <a:t>3. Уравнение                                имеет корни              , а уравнение</a:t>
            </a:r>
          </a:p>
          <a:p>
            <a:pPr lvl="0"/>
            <a:r>
              <a:rPr lang="ru-RU" sz="2400" dirty="0">
                <a:latin typeface="Calibri" pitchFamily="34" charset="0"/>
                <a:cs typeface="Calibri" pitchFamily="34" charset="0"/>
              </a:rPr>
              <a:t>                                –               корни . Определите </a:t>
            </a:r>
            <a:r>
              <a:rPr lang="en-US" sz="2400" i="1" dirty="0">
                <a:latin typeface="Calibri" pitchFamily="34" charset="0"/>
                <a:cs typeface="Calibri" pitchFamily="34" charset="0"/>
              </a:rPr>
              <a:t>k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 и </a:t>
            </a:r>
            <a:r>
              <a:rPr lang="ru-RU" sz="240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i="1" dirty="0">
                <a:latin typeface="Calibri" pitchFamily="34" charset="0"/>
                <a:cs typeface="Calibri" pitchFamily="34" charset="0"/>
              </a:rPr>
              <a:t>m</a:t>
            </a:r>
            <a:r>
              <a:rPr lang="ru-RU" sz="2400" dirty="0">
                <a:latin typeface="Calibri" pitchFamily="34" charset="0"/>
                <a:cs typeface="Calibri" pitchFamily="34" charset="0"/>
              </a:rPr>
              <a:t>, если числа – последовательные члены возрастающей геометрической прогрессии</a:t>
            </a:r>
            <a:r>
              <a:rPr lang="ru-RU" dirty="0"/>
              <a:t>.</a:t>
            </a:r>
            <a:endParaRPr lang="en-US" dirty="0"/>
          </a:p>
          <a:p>
            <a:r>
              <a:rPr lang="ru-RU" dirty="0"/>
              <a:t> 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428604"/>
            <a:ext cx="1828800" cy="35242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76275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428604"/>
            <a:ext cx="790575" cy="3429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76275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785794"/>
            <a:ext cx="2038350" cy="352425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76275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785794"/>
            <a:ext cx="800100" cy="342900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676275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429388" y="5572140"/>
            <a:ext cx="2214578" cy="785818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  <a:hlinkClick r:id="rId6" action="ppaction://hlinksldjump"/>
              </a:rPr>
              <a:t>подсказка</a:t>
            </a:r>
            <a:endParaRPr lang="en-US" sz="2400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676275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57686" y="2214554"/>
            <a:ext cx="18523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Calibri" pitchFamily="34" charset="0"/>
                <a:cs typeface="Calibri" pitchFamily="34" charset="0"/>
              </a:rPr>
              <a:t>Решение: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43240" y="3286124"/>
            <a:ext cx="5381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Calibri" pitchFamily="34" charset="0"/>
                <a:cs typeface="Calibri" pitchFamily="34" charset="0"/>
              </a:rPr>
              <a:t>- геометрическая прогрессия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429000"/>
            <a:ext cx="2314575" cy="419100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76275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85852" y="5500702"/>
            <a:ext cx="27560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Ответ: </a:t>
            </a:r>
            <a:r>
              <a:rPr lang="en-US" sz="2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k=2, m=32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9" grpId="0"/>
      <p:bldP spid="20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714356"/>
            <a:ext cx="80724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Теорема Виета</a:t>
            </a:r>
            <a:r>
              <a:rPr lang="ru-RU" sz="2800" dirty="0">
                <a:latin typeface="Calibri" pitchFamily="34" charset="0"/>
                <a:cs typeface="Calibri" pitchFamily="34" charset="0"/>
              </a:rPr>
              <a:t>: </a:t>
            </a:r>
            <a:r>
              <a:rPr lang="ru-RU" sz="32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сумма корней приведенного квадратного уравнения равна второму коэффициенту, взятому с противоположным знаком, а произведение корней равно свободному члену.</a:t>
            </a:r>
            <a:endParaRPr lang="en-US" sz="3200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676275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4572008"/>
            <a:ext cx="1857375" cy="381000"/>
          </a:xfrm>
          <a:prstGeom prst="rect">
            <a:avLst/>
          </a:prstGeom>
          <a:noFill/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676275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5000636"/>
            <a:ext cx="1504950" cy="381000"/>
          </a:xfrm>
          <a:prstGeom prst="rect">
            <a:avLst/>
          </a:prstGeom>
          <a:noFill/>
        </p:spPr>
      </p:pic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676275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7898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571876"/>
            <a:ext cx="2400300" cy="419100"/>
          </a:xfrm>
          <a:prstGeom prst="rect">
            <a:avLst/>
          </a:prstGeom>
          <a:noFill/>
        </p:spPr>
      </p:pic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676275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Левая фигурная скобка 19"/>
          <p:cNvSpPr/>
          <p:nvPr/>
        </p:nvSpPr>
        <p:spPr>
          <a:xfrm>
            <a:off x="1785918" y="4500570"/>
            <a:ext cx="500066" cy="100013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Управляющая кнопка: назад 20">
            <a:hlinkClick r:id="rId5" action="ppaction://hlinksldjump" highlightClick="1"/>
          </p:cNvPr>
          <p:cNvSpPr/>
          <p:nvPr/>
        </p:nvSpPr>
        <p:spPr>
          <a:xfrm>
            <a:off x="7858148" y="5643578"/>
            <a:ext cx="613788" cy="428628"/>
          </a:xfrm>
          <a:prstGeom prst="actionButtonBackPreviou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8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6286544" cy="157163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Прогрессии в жизни и быту</a:t>
            </a:r>
            <a:endParaRPr lang="en-US" sz="48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4214818"/>
            <a:ext cx="5929322" cy="1793869"/>
          </a:xfrm>
        </p:spPr>
        <p:txBody>
          <a:bodyPr/>
          <a:lstStyle/>
          <a:p>
            <a:pPr algn="ctr">
              <a:buNone/>
            </a:pPr>
            <a:r>
              <a:rPr lang="ru-RU" sz="3600" b="1" dirty="0">
                <a:latin typeface="Calibri" pitchFamily="34" charset="0"/>
                <a:cs typeface="Calibri" pitchFamily="34" charset="0"/>
              </a:rPr>
              <a:t>В природе все продумано </a:t>
            </a:r>
          </a:p>
          <a:p>
            <a:pPr algn="ctr">
              <a:buNone/>
            </a:pPr>
            <a:r>
              <a:rPr lang="ru-RU" sz="3600" b="1" dirty="0">
                <a:latin typeface="Calibri" pitchFamily="34" charset="0"/>
                <a:cs typeface="Calibri" pitchFamily="34" charset="0"/>
              </a:rPr>
              <a:t>                  и совершенно</a:t>
            </a:r>
            <a:r>
              <a:rPr lang="ru-RU" dirty="0"/>
              <a:t>.</a:t>
            </a:r>
            <a:endParaRPr lang="en-US" dirty="0"/>
          </a:p>
        </p:txBody>
      </p:sp>
      <p:sp>
        <p:nvSpPr>
          <p:cNvPr id="4" name="Овал 3"/>
          <p:cNvSpPr/>
          <p:nvPr/>
        </p:nvSpPr>
        <p:spPr>
          <a:xfrm>
            <a:off x="428596" y="0"/>
            <a:ext cx="8286808" cy="22859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0" y="2174875"/>
            <a:ext cx="4040188" cy="3951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 </a:t>
            </a:r>
            <a:endParaRPr lang="en-US" sz="39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42910" y="4643446"/>
            <a:ext cx="3286148" cy="0"/>
          </a:xfrm>
          <a:prstGeom prst="line">
            <a:avLst/>
          </a:prstGeom>
          <a:ln w="25400">
            <a:solidFill>
              <a:schemeClr val="tx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14348" y="3214255"/>
          <a:ext cx="407870" cy="1385454"/>
        </p:xfrm>
        <a:graphic>
          <a:graphicData uri="http://schemas.openxmlformats.org/drawingml/2006/table">
            <a:tbl>
              <a:tblPr/>
              <a:tblGrid>
                <a:gridCol w="407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8545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2701636"/>
          <a:ext cx="429491" cy="1898073"/>
        </p:xfrm>
        <a:graphic>
          <a:graphicData uri="http://schemas.openxmlformats.org/drawingml/2006/table">
            <a:tbl>
              <a:tblPr/>
              <a:tblGrid>
                <a:gridCol w="429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9807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355273" y="1995055"/>
          <a:ext cx="430777" cy="2576953"/>
        </p:xfrm>
        <a:graphic>
          <a:graphicData uri="http://schemas.openxmlformats.org/drawingml/2006/table">
            <a:tbl>
              <a:tblPr/>
              <a:tblGrid>
                <a:gridCol w="430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769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214678" y="1288473"/>
          <a:ext cx="428628" cy="3338945"/>
        </p:xfrm>
        <a:graphic>
          <a:graphicData uri="http://schemas.openxmlformats.org/drawingml/2006/table">
            <a:tbl>
              <a:tblPr/>
              <a:tblGrid>
                <a:gridCol w="428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3894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2">
                        <a:lumMod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4143372" y="928670"/>
            <a:ext cx="464347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>
                <a:latin typeface="Calibri" pitchFamily="34" charset="0"/>
                <a:cs typeface="Calibri" pitchFamily="34" charset="0"/>
              </a:rPr>
              <a:t>Вертикальные стержни фермы имеют следующую длину: наименьший </a:t>
            </a:r>
          </a:p>
          <a:p>
            <a:pPr>
              <a:buNone/>
            </a:pPr>
            <a:r>
              <a:rPr lang="ru-RU" sz="3600" b="1" dirty="0">
                <a:latin typeface="Calibri" pitchFamily="34" charset="0"/>
                <a:cs typeface="Calibri" pitchFamily="34" charset="0"/>
              </a:rPr>
              <a:t>5 дм., а каждый следующий – на 2 дм. длиннее. Найдите длину семи таких стержней.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00892" y="6072206"/>
            <a:ext cx="21741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Ответ: 77 дм</a:t>
            </a:r>
            <a:r>
              <a:rPr lang="ru-RU" dirty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Desktop\Новая папка\xjmhbxe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357298"/>
            <a:ext cx="3857652" cy="363062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214282" y="857232"/>
            <a:ext cx="4076731" cy="4400568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en-US" sz="3500" b="1" dirty="0">
                <a:latin typeface="Calibri" pitchFamily="34" charset="0"/>
                <a:cs typeface="Calibri" pitchFamily="34" charset="0"/>
              </a:rPr>
              <a:t>    </a:t>
            </a:r>
            <a:r>
              <a:rPr lang="ru-RU" sz="3500" b="1" dirty="0">
                <a:latin typeface="Calibri" pitchFamily="34" charset="0"/>
                <a:cs typeface="Calibri" pitchFamily="34" charset="0"/>
              </a:rPr>
              <a:t>В благоприятных условиях бактерия размножается так, что за 1 секунду делится на три. Сколько бактерий будет в пробирке через 5 секунд?</a:t>
            </a:r>
            <a:endParaRPr lang="en-US" sz="3500" b="1" dirty="0">
              <a:latin typeface="Calibri" pitchFamily="34" charset="0"/>
              <a:cs typeface="Calibri" pitchFamily="34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43372" y="6000768"/>
            <a:ext cx="17750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Ответ: 121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85728"/>
            <a:ext cx="9144001" cy="350046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   </a:t>
            </a:r>
            <a:r>
              <a:rPr lang="ru-RU" b="1" dirty="0">
                <a:latin typeface="Calibri" pitchFamily="34" charset="0"/>
                <a:cs typeface="Calibri" pitchFamily="34" charset="0"/>
              </a:rPr>
              <a:t>Грузовик перевозит партию щебня массой 210 тонн, ежедневно увеличивая норму перевозки на одно и то же число тонн. Известно, что за первый день было перевезено 2 тонны щебня. Определите, сколько тонн щебня было перевезено на девятый день, если вся работа была выполнена за 14 дней.</a:t>
            </a:r>
            <a:endParaRPr lang="en-US" b="1" dirty="0">
              <a:latin typeface="Calibri" pitchFamily="34" charset="0"/>
              <a:cs typeface="Calibri" pitchFamily="34" charset="0"/>
            </a:endParaRPr>
          </a:p>
          <a:p>
            <a:pPr lvl="0">
              <a:buNone/>
            </a:pPr>
            <a:endParaRPr lang="en-US" dirty="0"/>
          </a:p>
        </p:txBody>
      </p:sp>
      <p:pic>
        <p:nvPicPr>
          <p:cNvPr id="7169" name="Picture 1" descr="E:\b646a57acbb94fa0d0f631ec0a7f6e48_1878496197_128991541226_800p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643314"/>
            <a:ext cx="4476750" cy="2952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715140" y="4714884"/>
            <a:ext cx="1668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18 тонн</a:t>
            </a:r>
            <a:endParaRPr lang="en-US" sz="36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Desktop\Новая папка\pisa.gif"/>
          <p:cNvPicPr>
            <a:picLocks noGrp="1" noChangeAspect="1" noChangeArrowheads="1" noCrop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1714488"/>
            <a:ext cx="2714644" cy="35719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4800600" y="428605"/>
            <a:ext cx="4343400" cy="5572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    </a:t>
            </a:r>
            <a:r>
              <a:rPr lang="ru-RU" sz="3200" b="1" dirty="0">
                <a:latin typeface="Calibri" pitchFamily="34" charset="0"/>
                <a:cs typeface="Calibri" pitchFamily="34" charset="0"/>
              </a:rPr>
              <a:t>Тело падает с башни, высотой  26 м. В первую секунду проходит 2м, а за каждую следующую секунду – на 3 м больше, чем за предыдущую. Сколько секунд пройдет тело до </a:t>
            </a:r>
            <a:r>
              <a:rPr lang="ru-RU" b="1" dirty="0">
                <a:latin typeface="Calibri" pitchFamily="34" charset="0"/>
                <a:cs typeface="Calibri" pitchFamily="34" charset="0"/>
              </a:rPr>
              <a:t>удара о землю</a:t>
            </a:r>
            <a:r>
              <a:rPr lang="ru-RU" sz="3200" b="1" dirty="0">
                <a:latin typeface="Calibri" pitchFamily="34" charset="0"/>
                <a:cs typeface="Calibri" pitchFamily="34" charset="0"/>
              </a:rPr>
              <a:t>?</a:t>
            </a:r>
            <a:endParaRPr lang="en-US" sz="32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12" y="6000768"/>
            <a:ext cx="2781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Ответ: 4 секунды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Desktop\Новая папка\6f010e98c52b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7166"/>
            <a:ext cx="1643074" cy="207170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285720" y="2428868"/>
            <a:ext cx="8572560" cy="3429024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3600" dirty="0">
                <a:latin typeface="Calibri" pitchFamily="34" charset="0"/>
                <a:cs typeface="Calibri" pitchFamily="34" charset="0"/>
              </a:rPr>
              <a:t>   </a:t>
            </a:r>
            <a:r>
              <a:rPr lang="ru-RU" sz="3600" b="1" dirty="0">
                <a:latin typeface="Calibri" pitchFamily="34" charset="0"/>
                <a:cs typeface="Calibri" pitchFamily="34" charset="0"/>
              </a:rPr>
              <a:t>За первый и последний дни улитка проползла в общей сложности 10 метров. Определите, сколько дней улитка потратила на весь путь, если расстояние между деревьями равно 150 метрам.</a:t>
            </a:r>
            <a:endParaRPr lang="en-US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6446" y="6286520"/>
            <a:ext cx="2438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Ответ: 30 дней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Desktop\Новая папка\car02-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571480"/>
            <a:ext cx="4429156" cy="161925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0" y="2214555"/>
            <a:ext cx="9144000" cy="3857652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/>
              <a:t>    </a:t>
            </a:r>
            <a:r>
              <a:rPr lang="ru-RU" b="1" dirty="0">
                <a:latin typeface="Calibri" pitchFamily="34" charset="0"/>
                <a:cs typeface="Calibri" pitchFamily="34" charset="0"/>
              </a:rPr>
              <a:t>Из пункта А выехал грузовой автомобиль со скоростью 40 км/ч. Одновременно из пункта В навстречу ему отправился второй автомобиль, который в первый час прошел 20 км, а каждый следующий проходил на 5 км больше, чем в предыдущий. Через сколько часов они встретятся, если расстояние от А до В равно 125 км?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7884" y="5929330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Ответ: 2 часа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4357685" y="357166"/>
            <a:ext cx="4572033" cy="5643602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n-US" sz="3200" b="1" dirty="0">
                <a:latin typeface="Calibri" pitchFamily="34" charset="0"/>
              </a:rPr>
              <a:t>   </a:t>
            </a:r>
            <a:r>
              <a:rPr lang="ru-RU" sz="3600" b="1" dirty="0">
                <a:latin typeface="Calibri" pitchFamily="34" charset="0"/>
              </a:rPr>
              <a:t>Амфитеатр состоит из 10 рядов, причем в каждом следующем ряду на 20 мест больше, чем в предыдущем, а в последнем ряду 280 мест. Сколько человек вмещает амфитеатр</a:t>
            </a:r>
            <a:r>
              <a:rPr lang="ru-RU" sz="3200" b="1" dirty="0">
                <a:latin typeface="Calibri" pitchFamily="34" charset="0"/>
              </a:rPr>
              <a:t>?</a:t>
            </a:r>
          </a:p>
        </p:txBody>
      </p:sp>
      <p:pic>
        <p:nvPicPr>
          <p:cNvPr id="1026" name="Picture 2" descr="E:\Новая папка (3)\image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4214813" cy="44291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715140" y="6143644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Ответ:1900</a:t>
            </a:r>
            <a:endParaRPr lang="en-US" sz="28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1046</TotalTime>
  <Words>618</Words>
  <Application>Microsoft Office PowerPoint</Application>
  <PresentationFormat>Экран (4:3)</PresentationFormat>
  <Paragraphs>105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Cambria Math</vt:lpstr>
      <vt:lpstr>Franklin Gothic Book</vt:lpstr>
      <vt:lpstr>Franklin Gothic Demi</vt:lpstr>
      <vt:lpstr>Franklin Gothic Medium</vt:lpstr>
      <vt:lpstr>Times New Roman</vt:lpstr>
      <vt:lpstr>Wingdings 2</vt:lpstr>
      <vt:lpstr>Трек</vt:lpstr>
      <vt:lpstr> «Арифметическая и геометрическая прогрессии»  урок алгебры в 9 классе</vt:lpstr>
      <vt:lpstr>Прогрессии в жизни и быту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кросснамбер</vt:lpstr>
      <vt:lpstr>кросснамбер</vt:lpstr>
      <vt:lpstr>Решение задач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Карина</cp:lastModifiedBy>
  <cp:revision>115</cp:revision>
  <dcterms:modified xsi:type="dcterms:W3CDTF">2020-04-10T18:58:07Z</dcterms:modified>
</cp:coreProperties>
</file>