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9999"/>
    <a:srgbClr val="FFCCFF"/>
    <a:srgbClr val="FF0000"/>
    <a:srgbClr val="000099"/>
    <a:srgbClr val="009900"/>
    <a:srgbClr val="FF00FF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601634-D9C1-45C6-BBE5-469A089E9CB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F8D342-85A4-44CB-9B94-5BFCF0A7623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5CC188-02D9-49A9-87D3-997DAC1CF08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270F28D-9E94-481C-945F-50DAF9D797B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F6DD3C2-A39D-427A-B9D6-03D6F8DD62A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4BF0856-96CA-443F-B9FF-B0CB7AF34FC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90157AF-3537-4F9A-A1EF-5FC7C90208C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B1657E-E4B8-49D1-8A5A-40DCB42B4B6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32E990-0EFB-4594-B657-762AB7333F2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9F99D4-8ED7-4712-8E41-DF958F22B6D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CE3DBB-C0BE-4E3A-8EEE-BF198BC3F20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FA4A75-6767-405D-9BE1-A547D3DF032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E4E378-EC79-41AE-A165-08235CB0FAC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3F055A-767C-4606-94EF-AC340227BA0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1B3E30-37B7-4FA8-B04C-627F1DA86F0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7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A30463E-E366-485A-8A53-3EEF047CBE0A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ransition>
    <p:checker dir="vert"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1258888" y="981075"/>
            <a:ext cx="6697662" cy="30241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Папоротники,</a:t>
            </a:r>
          </a:p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хвощи, плауны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549275"/>
            <a:ext cx="3609975" cy="55768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800">
                <a:solidFill>
                  <a:srgbClr val="FF0000"/>
                </a:solidFill>
              </a:rPr>
              <a:t>Сильно рассеченные листья папоротника называются </a:t>
            </a:r>
            <a:r>
              <a:rPr lang="ru-RU" sz="2800" i="1" u="sng">
                <a:solidFill>
                  <a:srgbClr val="FF0000"/>
                </a:solidFill>
              </a:rPr>
              <a:t>вайями</a:t>
            </a:r>
            <a:r>
              <a:rPr lang="ru-RU" sz="2800">
                <a:solidFill>
                  <a:srgbClr val="FF0000"/>
                </a:solidFill>
              </a:rPr>
              <a:t>. Есть подземные видоизмененные побеги – корневища. Вайи растут прямо от корневища</a:t>
            </a:r>
          </a:p>
        </p:txBody>
      </p:sp>
      <p:pic>
        <p:nvPicPr>
          <p:cNvPr id="23559" name="Picture 7" descr="стр листа пап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311650" y="333375"/>
            <a:ext cx="4618038" cy="5543550"/>
          </a:xfrm>
          <a:ln w="38100">
            <a:solidFill>
              <a:srgbClr val="FF0000"/>
            </a:solidFill>
          </a:ln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5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5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404813"/>
            <a:ext cx="4038600" cy="5721350"/>
          </a:xfrm>
        </p:spPr>
        <p:txBody>
          <a:bodyPr/>
          <a:lstStyle/>
          <a:p>
            <a:r>
              <a:rPr lang="ru-RU" sz="2800">
                <a:solidFill>
                  <a:srgbClr val="0000FF"/>
                </a:solidFill>
              </a:rPr>
              <a:t>На нижней стороне листа можно увидеть бурые бугорки.</a:t>
            </a:r>
          </a:p>
          <a:p>
            <a:pPr>
              <a:buFontTx/>
              <a:buNone/>
            </a:pPr>
            <a:r>
              <a:rPr lang="ru-RU" sz="2800">
                <a:solidFill>
                  <a:srgbClr val="0000FF"/>
                </a:solidFill>
              </a:rPr>
              <a:t> Это группы спорангиев, в которых созревают споры.</a:t>
            </a:r>
          </a:p>
          <a:p>
            <a:pPr>
              <a:buFontTx/>
              <a:buNone/>
            </a:pPr>
            <a:r>
              <a:rPr lang="ru-RU" sz="2800">
                <a:solidFill>
                  <a:srgbClr val="0000FF"/>
                </a:solidFill>
              </a:rPr>
              <a:t>Строение спорангиев можно рассмотреть под микроскопом.</a:t>
            </a:r>
          </a:p>
        </p:txBody>
      </p:sp>
      <p:pic>
        <p:nvPicPr>
          <p:cNvPr id="25608" name="Picture 8" descr="стр листа пап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92725" y="333375"/>
            <a:ext cx="3168650" cy="3168650"/>
          </a:xfrm>
          <a:ln w="38100">
            <a:solidFill>
              <a:srgbClr val="FF0000"/>
            </a:solidFill>
          </a:ln>
        </p:spPr>
      </p:pic>
      <p:pic>
        <p:nvPicPr>
          <p:cNvPr id="25609" name="Picture 9" descr="попер разрез листа папор и заросток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7545" t="9651" r="27980" b="54137"/>
          <a:stretch>
            <a:fillRect/>
          </a:stretch>
        </p:blipFill>
        <p:spPr>
          <a:xfrm>
            <a:off x="5003800" y="3716338"/>
            <a:ext cx="3960813" cy="2419350"/>
          </a:xfrm>
          <a:ln w="38100">
            <a:solidFill>
              <a:srgbClr val="FF0000"/>
            </a:solidFill>
          </a:ln>
        </p:spPr>
      </p:pic>
      <p:sp>
        <p:nvSpPr>
          <p:cNvPr id="25610" name="Line 10"/>
          <p:cNvSpPr>
            <a:spLocks noChangeShapeType="1"/>
          </p:cNvSpPr>
          <p:nvPr/>
        </p:nvSpPr>
        <p:spPr bwMode="auto">
          <a:xfrm>
            <a:off x="2411413" y="1989138"/>
            <a:ext cx="3960812" cy="144462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5611" name="Line 11"/>
          <p:cNvSpPr>
            <a:spLocks noChangeShapeType="1"/>
          </p:cNvSpPr>
          <p:nvPr/>
        </p:nvSpPr>
        <p:spPr bwMode="auto">
          <a:xfrm flipV="1">
            <a:off x="3851275" y="5084763"/>
            <a:ext cx="2089150" cy="73025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56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56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56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10" grpId="0" animBg="1"/>
      <p:bldP spid="256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i="1">
                <a:solidFill>
                  <a:srgbClr val="FF0000"/>
                </a:solidFill>
              </a:rPr>
              <a:t>Значение папоротников, хвощей и плаунов: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341438"/>
            <a:ext cx="4038600" cy="5183187"/>
          </a:xfrm>
        </p:spPr>
        <p:txBody>
          <a:bodyPr/>
          <a:lstStyle/>
          <a:p>
            <a:pPr marL="533400" indent="-533400">
              <a:lnSpc>
                <a:spcPct val="90000"/>
              </a:lnSpc>
              <a:buFontTx/>
              <a:buAutoNum type="arabicPeriod"/>
            </a:pPr>
            <a:r>
              <a:rPr lang="ru-RU" sz="2400">
                <a:solidFill>
                  <a:srgbClr val="0000FF"/>
                </a:solidFill>
              </a:rPr>
              <a:t>Из древних древовидных форм этих растений миллионы лет назад образовались залежи каменного угля, который служит топливом, химическим сырьём.</a:t>
            </a:r>
          </a:p>
          <a:p>
            <a:pPr marL="533400" indent="-533400">
              <a:lnSpc>
                <a:spcPct val="90000"/>
              </a:lnSpc>
              <a:buFontTx/>
              <a:buAutoNum type="arabicPeriod"/>
            </a:pPr>
            <a:r>
              <a:rPr lang="ru-RU" sz="2400">
                <a:solidFill>
                  <a:srgbClr val="0000FF"/>
                </a:solidFill>
              </a:rPr>
              <a:t>Споры плауна раньше широко использовались в аптеках при приготовлении детской присыпки.</a:t>
            </a:r>
          </a:p>
        </p:txBody>
      </p:sp>
      <p:pic>
        <p:nvPicPr>
          <p:cNvPr id="27657" name="Picture 9" descr="Древние пап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148263" y="1412875"/>
            <a:ext cx="3671887" cy="2447925"/>
          </a:xfrm>
          <a:ln w="38100">
            <a:solidFill>
              <a:srgbClr val="FF0000"/>
            </a:solidFill>
          </a:ln>
        </p:spPr>
      </p:pic>
      <p:pic>
        <p:nvPicPr>
          <p:cNvPr id="27658" name="Picture 10" descr="древовид папор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51375" y="3068638"/>
            <a:ext cx="2584450" cy="3600450"/>
          </a:xfrm>
          <a:ln w="28575">
            <a:solidFill>
              <a:srgbClr val="FF0000"/>
            </a:solidFill>
          </a:ln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7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7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76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76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76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76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76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6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  <p:bldP spid="2765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60350"/>
            <a:ext cx="4038600" cy="6409010"/>
          </a:xfrm>
        </p:spPr>
        <p:txBody>
          <a:bodyPr/>
          <a:lstStyle/>
          <a:p>
            <a:pPr marL="533400" indent="-533400">
              <a:buFontTx/>
              <a:buNone/>
            </a:pPr>
            <a:r>
              <a:rPr lang="ru-RU" sz="2000" dirty="0">
                <a:solidFill>
                  <a:srgbClr val="0000FF"/>
                </a:solidFill>
              </a:rPr>
              <a:t>3. В металлургии формы для литья обсыпают порошком из спор, и металлические детали легко отстают от стенок.</a:t>
            </a:r>
          </a:p>
          <a:p>
            <a:pPr marL="533400" indent="-533400">
              <a:buFontTx/>
              <a:buNone/>
            </a:pPr>
            <a:r>
              <a:rPr lang="ru-RU" sz="2000" dirty="0">
                <a:solidFill>
                  <a:srgbClr val="0000FF"/>
                </a:solidFill>
              </a:rPr>
              <a:t>4.Хвощ полевой – трудно выводимый сорняк полей с повышенной кислотностью почв.</a:t>
            </a:r>
          </a:p>
          <a:p>
            <a:pPr marL="533400" indent="-533400">
              <a:buFontTx/>
              <a:buNone/>
            </a:pPr>
            <a:r>
              <a:rPr lang="ru-RU" sz="2000" dirty="0">
                <a:solidFill>
                  <a:srgbClr val="0000FF"/>
                </a:solidFill>
              </a:rPr>
              <a:t>5.В некоторых районах нашей страны весенние побеги хвоща употребляют в </a:t>
            </a:r>
            <a:r>
              <a:rPr lang="ru-RU" sz="2000" dirty="0" smtClean="0">
                <a:solidFill>
                  <a:srgbClr val="0000FF"/>
                </a:solidFill>
              </a:rPr>
              <a:t>пищу</a:t>
            </a:r>
          </a:p>
          <a:p>
            <a:pPr marL="533400" indent="-533400">
              <a:buFontTx/>
              <a:buNone/>
            </a:pPr>
            <a:endParaRPr lang="ru-RU" sz="2000" dirty="0" smtClean="0">
              <a:solidFill>
                <a:srgbClr val="0000FF"/>
              </a:solidFill>
            </a:endParaRPr>
          </a:p>
          <a:p>
            <a:pPr marL="533400" indent="-533400">
              <a:buFontTx/>
              <a:buNone/>
            </a:pPr>
            <a:endParaRPr lang="ru-RU" sz="2000" dirty="0">
              <a:solidFill>
                <a:srgbClr val="0000FF"/>
              </a:solidFill>
            </a:endParaRPr>
          </a:p>
          <a:p>
            <a:pPr marL="533400" indent="-533400">
              <a:buFontTx/>
              <a:buNone/>
            </a:pPr>
            <a:r>
              <a:rPr lang="ru-RU" sz="2000" dirty="0" smtClean="0">
                <a:solidFill>
                  <a:srgbClr val="FF0000"/>
                </a:solidFill>
              </a:rPr>
              <a:t>Д/з параграф18, ответы</a:t>
            </a:r>
          </a:p>
          <a:p>
            <a:pPr marL="533400" indent="-533400">
              <a:buFontTx/>
              <a:buNone/>
            </a:pPr>
            <a:r>
              <a:rPr lang="ru-RU" sz="2000" dirty="0" smtClean="0">
                <a:solidFill>
                  <a:srgbClr val="FF0000"/>
                </a:solidFill>
              </a:rPr>
              <a:t>На вопросы в конце параграфа</a:t>
            </a:r>
          </a:p>
          <a:p>
            <a:pPr marL="533400" indent="-533400">
              <a:buFontTx/>
              <a:buNone/>
            </a:pPr>
            <a:endParaRPr lang="ru-RU" sz="2400" dirty="0">
              <a:solidFill>
                <a:srgbClr val="FF0000"/>
              </a:solidFill>
            </a:endParaRPr>
          </a:p>
          <a:p>
            <a:pPr marL="533400" indent="-533400">
              <a:buFontTx/>
              <a:buNone/>
            </a:pPr>
            <a:endParaRPr lang="ru-RU" sz="2400" dirty="0" smtClean="0">
              <a:solidFill>
                <a:srgbClr val="0000FF"/>
              </a:solidFill>
            </a:endParaRPr>
          </a:p>
          <a:p>
            <a:pPr marL="533400" indent="-533400">
              <a:buFontTx/>
              <a:buNone/>
            </a:pP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30728" name="Picture 8" descr="пап, хвощ, плаун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613650" y="188913"/>
            <a:ext cx="1255713" cy="5545137"/>
          </a:xfrm>
          <a:ln w="38100">
            <a:solidFill>
              <a:srgbClr val="FF0000"/>
            </a:solidFill>
          </a:ln>
        </p:spPr>
      </p:pic>
      <p:pic>
        <p:nvPicPr>
          <p:cNvPr id="30729" name="Picture 9" descr="пап, хвощ, плаун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19713" y="333375"/>
            <a:ext cx="2349500" cy="3671888"/>
          </a:xfrm>
          <a:ln w="38100">
            <a:solidFill>
              <a:srgbClr val="FF0000"/>
            </a:solidFill>
          </a:ln>
        </p:spPr>
      </p:pic>
      <p:pic>
        <p:nvPicPr>
          <p:cNvPr id="30730" name="Picture 10" descr="пап, хвощ, плаун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3716338"/>
            <a:ext cx="3743325" cy="2566987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0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7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07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07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07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07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07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07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07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07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07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07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07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07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07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07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07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07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07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07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07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i="1">
                <a:solidFill>
                  <a:srgbClr val="000099"/>
                </a:solidFill>
              </a:rPr>
              <a:t>Папоротники, хвощи, плауны</a:t>
            </a:r>
          </a:p>
        </p:txBody>
      </p:sp>
      <p:pic>
        <p:nvPicPr>
          <p:cNvPr id="4103" name="Picture 7" descr="пап, хвощ, плаун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11413" y="1268413"/>
            <a:ext cx="4194175" cy="3146425"/>
          </a:xfrm>
          <a:ln w="38100">
            <a:solidFill>
              <a:srgbClr val="FF0000"/>
            </a:solidFill>
          </a:ln>
        </p:spPr>
      </p:pic>
      <p:sp>
        <p:nvSpPr>
          <p:cNvPr id="4101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" y="4508500"/>
            <a:ext cx="8229600" cy="2089150"/>
          </a:xfrm>
        </p:spPr>
        <p:txBody>
          <a:bodyPr/>
          <a:lstStyle/>
          <a:p>
            <a:r>
              <a:rPr lang="ru-RU" sz="2800">
                <a:solidFill>
                  <a:srgbClr val="009999"/>
                </a:solidFill>
              </a:rPr>
              <a:t>Обитают во влажных тенистых местах. Это многолетние, чаще всего травянистые растения. В тропиках встречаются древовидные папоротники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/>
      <p:bldP spid="4101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Rectangle 7"/>
          <p:cNvSpPr>
            <a:spLocks noGrp="1" noChangeArrowheads="1"/>
          </p:cNvSpPr>
          <p:nvPr>
            <p:ph type="title"/>
          </p:nvPr>
        </p:nvSpPr>
        <p:spPr>
          <a:xfrm>
            <a:off x="-684213" y="274638"/>
            <a:ext cx="6551613" cy="1143000"/>
          </a:xfrm>
        </p:spPr>
        <p:txBody>
          <a:bodyPr/>
          <a:lstStyle/>
          <a:p>
            <a:r>
              <a:rPr lang="ru-RU" sz="4000">
                <a:solidFill>
                  <a:srgbClr val="0000FF"/>
                </a:solidFill>
              </a:rPr>
              <a:t>Плауны, хвощи,</a:t>
            </a:r>
            <a:br>
              <a:rPr lang="ru-RU" sz="4000">
                <a:solidFill>
                  <a:srgbClr val="0000FF"/>
                </a:solidFill>
              </a:rPr>
            </a:br>
            <a:r>
              <a:rPr lang="ru-RU" sz="4000">
                <a:solidFill>
                  <a:srgbClr val="0000FF"/>
                </a:solidFill>
              </a:rPr>
              <a:t>папоротники:</a:t>
            </a:r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484313"/>
            <a:ext cx="3754438" cy="4641850"/>
          </a:xfrm>
        </p:spPr>
        <p:txBody>
          <a:bodyPr/>
          <a:lstStyle/>
          <a:p>
            <a:pPr marL="533400" indent="-533400">
              <a:buFontTx/>
              <a:buAutoNum type="arabicPeriod"/>
            </a:pPr>
            <a:r>
              <a:rPr lang="ru-RU" sz="2400">
                <a:solidFill>
                  <a:srgbClr val="CC3300"/>
                </a:solidFill>
              </a:rPr>
              <a:t>Имеют корни, стебли, листья.</a:t>
            </a:r>
          </a:p>
          <a:p>
            <a:pPr marL="533400" indent="-533400">
              <a:buFontTx/>
              <a:buAutoNum type="arabicPeriod"/>
            </a:pPr>
            <a:r>
              <a:rPr lang="ru-RU" sz="2400">
                <a:solidFill>
                  <a:srgbClr val="CC3300"/>
                </a:solidFill>
              </a:rPr>
              <a:t>Имеют хорошо развитые проводящие и механические ткани.</a:t>
            </a:r>
          </a:p>
          <a:p>
            <a:pPr marL="533400" indent="-533400">
              <a:buFontTx/>
              <a:buAutoNum type="arabicPeriod"/>
            </a:pPr>
            <a:r>
              <a:rPr lang="ru-RU" sz="2400">
                <a:solidFill>
                  <a:srgbClr val="CC3300"/>
                </a:solidFill>
              </a:rPr>
              <a:t>Размножаются спорами и относятся к высшим споровым растениям.</a:t>
            </a:r>
          </a:p>
        </p:txBody>
      </p:sp>
      <p:pic>
        <p:nvPicPr>
          <p:cNvPr id="7179" name="Picture 11" descr="папор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0011" t="27669" r="29012" b="26216"/>
          <a:stretch>
            <a:fillRect/>
          </a:stretch>
        </p:blipFill>
        <p:spPr>
          <a:xfrm>
            <a:off x="5940425" y="260350"/>
            <a:ext cx="2879725" cy="2430463"/>
          </a:xfrm>
          <a:ln w="38100">
            <a:solidFill>
              <a:srgbClr val="FF0000"/>
            </a:solidFill>
          </a:ln>
        </p:spPr>
      </p:pic>
      <p:pic>
        <p:nvPicPr>
          <p:cNvPr id="7180" name="Picture 12" descr="Хвощ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0100" t="26053" r="38705" b="24529"/>
          <a:stretch>
            <a:fillRect/>
          </a:stretch>
        </p:blipFill>
        <p:spPr>
          <a:xfrm>
            <a:off x="6958013" y="3284538"/>
            <a:ext cx="1935162" cy="3384550"/>
          </a:xfrm>
          <a:ln w="38100">
            <a:solidFill>
              <a:srgbClr val="FF0000"/>
            </a:solidFill>
          </a:ln>
        </p:spPr>
      </p:pic>
      <p:pic>
        <p:nvPicPr>
          <p:cNvPr id="7182" name="Picture 14" descr="плаун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6100" y="2349500"/>
            <a:ext cx="2879725" cy="287972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1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1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71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1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1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71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5" grpId="0"/>
      <p:bldP spid="717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ru-RU" sz="2400">
                <a:solidFill>
                  <a:srgbClr val="FF0000"/>
                </a:solidFill>
              </a:rPr>
              <a:t>Растут преимущественно в сосновых лесах. Имеют длинный ползучий стебель с множеством веток, покрытых мелкими листьями. Летом у плаунов на прямостоячих побегах развиваются споровые колоски со спорами</a:t>
            </a:r>
          </a:p>
        </p:txBody>
      </p:sp>
      <p:sp>
        <p:nvSpPr>
          <p:cNvPr id="10244" name="WordArt 4"/>
          <p:cNvSpPr>
            <a:spLocks noChangeArrowheads="1" noChangeShapeType="1" noTextEdit="1"/>
          </p:cNvSpPr>
          <p:nvPr/>
        </p:nvSpPr>
        <p:spPr bwMode="auto">
          <a:xfrm>
            <a:off x="1908175" y="260350"/>
            <a:ext cx="4824413" cy="1223963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Плауны</a:t>
            </a:r>
          </a:p>
        </p:txBody>
      </p:sp>
      <p:pic>
        <p:nvPicPr>
          <p:cNvPr id="10248" name="Picture 8" descr="Плаун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0188" t="14308" r="30582" b="16771"/>
          <a:stretch>
            <a:fillRect/>
          </a:stretch>
        </p:blipFill>
        <p:spPr>
          <a:xfrm>
            <a:off x="5046663" y="1700213"/>
            <a:ext cx="3552825" cy="4681537"/>
          </a:xfrm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6" grpId="0" build="p"/>
      <p:bldP spid="1024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6" name="Rectangle 8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620713"/>
            <a:ext cx="4038600" cy="5505450"/>
          </a:xfrm>
        </p:spPr>
        <p:txBody>
          <a:bodyPr/>
          <a:lstStyle/>
          <a:p>
            <a:r>
              <a:rPr lang="ru-RU" sz="2800" b="1">
                <a:solidFill>
                  <a:srgbClr val="000099"/>
                </a:solidFill>
              </a:rPr>
              <a:t>Стелющиеся побеги плауна очень декоративны. Из них делают венки, гирлянды для украшения зданий. В настоящее время плаун стал редким и нуждается в охране.</a:t>
            </a:r>
          </a:p>
        </p:txBody>
      </p:sp>
      <p:pic>
        <p:nvPicPr>
          <p:cNvPr id="12299" name="Picture 11" descr="Плаун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0011" t="30937" r="29538" b="32825"/>
          <a:stretch>
            <a:fillRect/>
          </a:stretch>
        </p:blipFill>
        <p:spPr>
          <a:xfrm>
            <a:off x="4716463" y="404813"/>
            <a:ext cx="4105275" cy="2759075"/>
          </a:xfrm>
          <a:ln w="38100">
            <a:solidFill>
              <a:srgbClr val="FF0000"/>
            </a:solidFill>
          </a:ln>
        </p:spPr>
      </p:pic>
      <p:pic>
        <p:nvPicPr>
          <p:cNvPr id="12300" name="Picture 12" descr="Плаун2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0049" t="29608" r="30484" b="30914"/>
          <a:stretch>
            <a:fillRect/>
          </a:stretch>
        </p:blipFill>
        <p:spPr>
          <a:xfrm>
            <a:off x="4716463" y="3429000"/>
            <a:ext cx="4032250" cy="3025775"/>
          </a:xfrm>
          <a:ln w="38100">
            <a:solidFill>
              <a:srgbClr val="FF0000"/>
            </a:solidFill>
          </a:ln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5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500"/>
                                        <p:tgtEl>
                                          <p:spTgt spid="122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8" name="Rectangle 8"/>
          <p:cNvSpPr>
            <a:spLocks noGrp="1" noChangeArrowheads="1"/>
          </p:cNvSpPr>
          <p:nvPr>
            <p:ph type="body" sz="half" idx="3"/>
          </p:nvPr>
        </p:nvSpPr>
        <p:spPr>
          <a:xfrm>
            <a:off x="5508625" y="1600200"/>
            <a:ext cx="3178175" cy="4525963"/>
          </a:xfrm>
        </p:spPr>
        <p:txBody>
          <a:bodyPr/>
          <a:lstStyle/>
          <a:p>
            <a:r>
              <a:rPr lang="ru-RU" sz="2800" i="1">
                <a:solidFill>
                  <a:srgbClr val="000099"/>
                </a:solidFill>
              </a:rPr>
              <a:t>Многолетнее травянистое растение с длинными корневищами, зимующими в почве</a:t>
            </a:r>
          </a:p>
        </p:txBody>
      </p:sp>
      <p:sp>
        <p:nvSpPr>
          <p:cNvPr id="15364" name="WordArt 4"/>
          <p:cNvSpPr>
            <a:spLocks noChangeArrowheads="1" noChangeShapeType="1" noTextEdit="1"/>
          </p:cNvSpPr>
          <p:nvPr/>
        </p:nvSpPr>
        <p:spPr bwMode="auto">
          <a:xfrm>
            <a:off x="2916238" y="333375"/>
            <a:ext cx="2808287" cy="1008063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Хвощ</a:t>
            </a:r>
          </a:p>
        </p:txBody>
      </p:sp>
      <p:pic>
        <p:nvPicPr>
          <p:cNvPr id="15369" name="Picture 9" descr="Хвощ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0359" t="24400" r="39870" b="26216"/>
          <a:stretch>
            <a:fillRect/>
          </a:stretch>
        </p:blipFill>
        <p:spPr>
          <a:xfrm>
            <a:off x="250825" y="620713"/>
            <a:ext cx="2268538" cy="4248150"/>
          </a:xfrm>
          <a:ln w="38100">
            <a:solidFill>
              <a:srgbClr val="FF0000"/>
            </a:solidFill>
          </a:ln>
        </p:spPr>
      </p:pic>
      <p:pic>
        <p:nvPicPr>
          <p:cNvPr id="15370" name="Picture 10" descr="хвощ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627313" y="2708275"/>
            <a:ext cx="2949575" cy="3716338"/>
          </a:xfrm>
          <a:ln w="38100">
            <a:solidFill>
              <a:srgbClr val="FF0000"/>
            </a:solidFill>
          </a:ln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53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8" grpId="0" build="p"/>
      <p:bldP spid="1536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196975"/>
            <a:ext cx="4038600" cy="4929188"/>
          </a:xfrm>
        </p:spPr>
        <p:txBody>
          <a:bodyPr/>
          <a:lstStyle/>
          <a:p>
            <a:r>
              <a:rPr lang="ru-RU" sz="2800">
                <a:solidFill>
                  <a:srgbClr val="FF00FF"/>
                </a:solidFill>
              </a:rPr>
              <a:t>Весной появляются бурые побеги, на верхушках которых развиваются спороносные колоски. В них созревают споры. Зеленые летние побеги содержат хлорофилл</a:t>
            </a:r>
          </a:p>
        </p:txBody>
      </p:sp>
      <p:pic>
        <p:nvPicPr>
          <p:cNvPr id="17415" name="Picture 7" descr="Хвощ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651" t="9538" r="28773" b="7233"/>
          <a:stretch>
            <a:fillRect/>
          </a:stretch>
        </p:blipFill>
        <p:spPr>
          <a:xfrm>
            <a:off x="4716463" y="476250"/>
            <a:ext cx="4064000" cy="5689600"/>
          </a:xfrm>
          <a:ln w="38100">
            <a:solidFill>
              <a:srgbClr val="FF0000"/>
            </a:solidFill>
          </a:ln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333375"/>
            <a:ext cx="3178175" cy="5792788"/>
          </a:xfrm>
        </p:spPr>
        <p:txBody>
          <a:bodyPr/>
          <a:lstStyle/>
          <a:p>
            <a:r>
              <a:rPr lang="ru-RU" sz="2800">
                <a:solidFill>
                  <a:srgbClr val="000099"/>
                </a:solidFill>
              </a:rPr>
              <a:t>Хвощи растут на полях, в лесах и около водоемов, обычно на участках с влажной и кислой почвой. Если на поле много хвощей, значит, почва нуждается в известковании</a:t>
            </a:r>
          </a:p>
        </p:txBody>
      </p:sp>
      <p:pic>
        <p:nvPicPr>
          <p:cNvPr id="19464" name="Picture 8" descr="Хвощ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9870" t="24400" r="38773" b="26216"/>
          <a:stretch>
            <a:fillRect/>
          </a:stretch>
        </p:blipFill>
        <p:spPr>
          <a:xfrm>
            <a:off x="5561013" y="188913"/>
            <a:ext cx="3114675" cy="5400675"/>
          </a:xfrm>
          <a:ln w="38100">
            <a:solidFill>
              <a:srgbClr val="FF0000"/>
            </a:solidFill>
          </a:ln>
        </p:spPr>
      </p:pic>
      <p:pic>
        <p:nvPicPr>
          <p:cNvPr id="19465" name="Picture 9" descr="хвощзимующий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89"/>
          <a:stretch>
            <a:fillRect/>
          </a:stretch>
        </p:blipFill>
        <p:spPr>
          <a:xfrm>
            <a:off x="3563938" y="2060575"/>
            <a:ext cx="2868612" cy="4392613"/>
          </a:xfrm>
          <a:ln w="38100">
            <a:solidFill>
              <a:srgbClr val="FF0000"/>
            </a:solidFill>
          </a:ln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1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Rectangle 6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533400" indent="-533400">
              <a:buFontTx/>
              <a:buAutoNum type="arabicPeriod"/>
            </a:pPr>
            <a:r>
              <a:rPr lang="ru-RU" sz="2400">
                <a:solidFill>
                  <a:srgbClr val="FF0000"/>
                </a:solidFill>
              </a:rPr>
              <a:t>Насчитывают более 10000 видов;</a:t>
            </a:r>
          </a:p>
          <a:p>
            <a:pPr marL="533400" indent="-533400">
              <a:buFontTx/>
              <a:buAutoNum type="arabicPeriod"/>
            </a:pPr>
            <a:r>
              <a:rPr lang="ru-RU" sz="2400">
                <a:solidFill>
                  <a:srgbClr val="FF0000"/>
                </a:solidFill>
              </a:rPr>
              <a:t>Растут как на суше, так и в воде;</a:t>
            </a:r>
          </a:p>
          <a:p>
            <a:pPr marL="533400" indent="-533400">
              <a:buFontTx/>
              <a:buAutoNum type="arabicPeriod"/>
            </a:pPr>
            <a:r>
              <a:rPr lang="ru-RU" sz="2400">
                <a:solidFill>
                  <a:srgbClr val="FF0000"/>
                </a:solidFill>
              </a:rPr>
              <a:t>Встречаются травянистые и древовидные формы;</a:t>
            </a:r>
          </a:p>
          <a:p>
            <a:pPr marL="533400" indent="-533400">
              <a:buFontTx/>
              <a:buAutoNum type="arabicPeriod"/>
            </a:pPr>
            <a:r>
              <a:rPr lang="ru-RU" sz="2400">
                <a:solidFill>
                  <a:srgbClr val="FF0000"/>
                </a:solidFill>
              </a:rPr>
              <a:t>Размеры варьируют от нескольких миллиметров до 20 метров.</a:t>
            </a:r>
          </a:p>
        </p:txBody>
      </p:sp>
      <p:sp>
        <p:nvSpPr>
          <p:cNvPr id="21508" name="WordArt 4"/>
          <p:cNvSpPr>
            <a:spLocks noChangeArrowheads="1" noChangeShapeType="1" noTextEdit="1"/>
          </p:cNvSpPr>
          <p:nvPr/>
        </p:nvSpPr>
        <p:spPr bwMode="auto">
          <a:xfrm>
            <a:off x="1331913" y="333375"/>
            <a:ext cx="5903912" cy="1008063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Папоротники</a:t>
            </a:r>
          </a:p>
        </p:txBody>
      </p:sp>
      <p:pic>
        <p:nvPicPr>
          <p:cNvPr id="21512" name="Picture 8" descr="папор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0188" t="26205" r="30582" b="26257"/>
          <a:stretch>
            <a:fillRect/>
          </a:stretch>
        </p:blipFill>
        <p:spPr>
          <a:xfrm>
            <a:off x="4643438" y="2028825"/>
            <a:ext cx="4176712" cy="3795713"/>
          </a:xfrm>
          <a:ln w="38100">
            <a:solidFill>
              <a:srgbClr val="FF0000"/>
            </a:solidFill>
          </a:ln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5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5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5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5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15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5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5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5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15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15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15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5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5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5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15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15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0" grpId="0" build="p"/>
      <p:bldP spid="21508" grpId="0" animBg="1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</TotalTime>
  <Words>347</Words>
  <Application>Microsoft Office PowerPoint</Application>
  <PresentationFormat>Экран (4:3)</PresentationFormat>
  <Paragraphs>35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Оформление по умолчанию</vt:lpstr>
      <vt:lpstr>Презентация PowerPoint</vt:lpstr>
      <vt:lpstr>Папоротники, хвощи, плауны</vt:lpstr>
      <vt:lpstr>Плауны, хвощи, папоротники: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Значение папоротников, хвощей и плаунов: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Костя</dc:creator>
  <cp:lastModifiedBy>Windows User</cp:lastModifiedBy>
  <cp:revision>5</cp:revision>
  <dcterms:created xsi:type="dcterms:W3CDTF">2007-08-22T16:41:11Z</dcterms:created>
  <dcterms:modified xsi:type="dcterms:W3CDTF">2020-04-11T17:52:42Z</dcterms:modified>
</cp:coreProperties>
</file>