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8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CC00"/>
    <a:srgbClr val="FFCCFF"/>
    <a:srgbClr val="9021FF"/>
    <a:srgbClr val="6600FF"/>
    <a:srgbClr val="FF0066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2" autoAdjust="0"/>
    <p:restoredTop sz="88501" autoAdjust="0"/>
  </p:normalViewPr>
  <p:slideViewPr>
    <p:cSldViewPr snapToGrid="0">
      <p:cViewPr varScale="1">
        <p:scale>
          <a:sx n="72" d="100"/>
          <a:sy n="72" d="100"/>
        </p:scale>
        <p:origin x="1326" y="78"/>
      </p:cViewPr>
      <p:guideLst>
        <p:guide orient="horz" pos="2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32B4291-B399-4281-8F64-E6E2640DAD85}" type="datetimeFigureOut">
              <a:rPr lang="ru-RU"/>
              <a:pPr>
                <a:defRPr/>
              </a:pPr>
              <a:t>11.04.2020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B818D5A-4F9D-4547-A769-26783066D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2597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20D1C4-FFD6-499C-8545-8BB9263561E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1752CF-1A43-45F0-B625-D955DE540BE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0897F-8B2B-4373-B7FF-69C20DA549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8A65D-EA7C-4FD3-8D8E-F5F6EBF0D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7571B-2078-4686-9384-0C7499C5A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3D2C7-FBAE-42F2-AF01-363863634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666D9-C743-41E2-978A-469F63F6DD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40F41-1EFE-4C97-AC00-762F659AF4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7D78F-83F1-400A-93A8-44C49B74E2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72CE9-84F9-4A0E-9447-057DB7AEA7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B2D4F-E8CA-49FB-B660-2CB0906618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B7110-643B-40D5-8C35-85696FB30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E738E-5E54-4051-A7DD-CD90FD83F0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56BC883-0F6D-4A94-995D-BCE17EE1D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428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428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844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428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8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9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29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846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846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429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29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29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5429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29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29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8473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430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0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0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0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0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0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0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0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844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431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31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8444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844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431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8448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431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1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1" y="329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1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1" y="179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1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2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0" y="894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2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3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2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32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0" y="139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5432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media.sch117nn.edusite.ru/images/tools.gi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media.sch117nn.edusite.ru/images/tools.gi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megadoski.ru/s_images/13009590459229.jpg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media.sch117nn.edusite.ru/images/tools.gif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turmaz.files.wordpress.com/2007/06/einstein.jpeg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allday.ru/uploads/posts/1191269027_c4112.jpg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1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9.wmf"/><Relationship Id="rId1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Презентация по теме: «Треугольники»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21357" y="212035"/>
            <a:ext cx="3922643" cy="129926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ru-RU" sz="1900" dirty="0"/>
              <a:t>Выполнил: ученик 9 «Б» класса МБОУ средней школы №3  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1900" dirty="0"/>
              <a:t>Парамонов Артем</a:t>
            </a:r>
          </a:p>
          <a:p>
            <a:pPr algn="l" eaLnBrk="1" hangingPunct="1">
              <a:lnSpc>
                <a:spcPct val="80000"/>
              </a:lnSpc>
              <a:defRPr/>
            </a:pPr>
            <a:r>
              <a:rPr lang="ru-RU" sz="1800" dirty="0"/>
              <a:t>Учитель: Кислова Светлана Игоревна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ru-RU" sz="190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1136650" y="128588"/>
            <a:ext cx="6870700" cy="657225"/>
          </a:xfrm>
        </p:spPr>
        <p:txBody>
          <a:bodyPr/>
          <a:lstStyle/>
          <a:p>
            <a:pPr eaLnBrk="1" hangingPunct="1"/>
            <a:r>
              <a:rPr lang="ru-RU">
                <a:solidFill>
                  <a:srgbClr val="9021FF"/>
                </a:solidFill>
              </a:rPr>
              <a:t>Высота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1950" y="1123950"/>
            <a:ext cx="8162925" cy="3657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>
                <a:solidFill>
                  <a:srgbClr val="FF0000"/>
                </a:solidFill>
              </a:rPr>
              <a:t>Высотой</a:t>
            </a:r>
            <a:r>
              <a:rPr lang="ru-RU" sz="2000" i="1"/>
              <a:t> </a:t>
            </a:r>
            <a:r>
              <a:rPr lang="ru-RU" sz="2000"/>
              <a:t>треугольника называется перпендикуляр, проведенный из вершины треугольника к прямой, содержащей противоположную сторону этого треугольника.</a:t>
            </a:r>
            <a:endParaRPr lang="ru-RU" sz="2000" b="1"/>
          </a:p>
          <a:p>
            <a:pPr eaLnBrk="1" hangingPunct="1">
              <a:buFontTx/>
              <a:buNone/>
            </a:pPr>
            <a:r>
              <a:rPr lang="ru-RU" sz="2000" b="1">
                <a:solidFill>
                  <a:srgbClr val="FF0000"/>
                </a:solidFill>
              </a:rPr>
              <a:t>Свойства высот треугольника:</a:t>
            </a:r>
          </a:p>
          <a:p>
            <a:pPr eaLnBrk="1" hangingPunct="1"/>
            <a:r>
              <a:rPr lang="ru-RU" sz="2000"/>
              <a:t>В прямоугольном треугольнике высота, проведенная из вершины прямого угла, разбивает его на два треугольника, подобные исходному. </a:t>
            </a:r>
          </a:p>
          <a:p>
            <a:pPr eaLnBrk="1" hangingPunct="1"/>
            <a:r>
              <a:rPr lang="ru-RU" sz="2000"/>
              <a:t>В остроугольном треугольнике две его высоты отсекают от него подобные треугольники. </a:t>
            </a:r>
          </a:p>
        </p:txBody>
      </p:sp>
      <p:pic>
        <p:nvPicPr>
          <p:cNvPr id="26627" name="Picture 6" descr="Картинка 5 из 70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7400" y="5029200"/>
            <a:ext cx="2006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Группа 13"/>
          <p:cNvGrpSpPr/>
          <p:nvPr/>
        </p:nvGrpSpPr>
        <p:grpSpPr>
          <a:xfrm>
            <a:off x="3389312" y="4689475"/>
            <a:ext cx="2365375" cy="1730375"/>
            <a:chOff x="3389312" y="4689475"/>
            <a:chExt cx="2365375" cy="1730375"/>
          </a:xfrm>
        </p:grpSpPr>
        <p:grpSp>
          <p:nvGrpSpPr>
            <p:cNvPr id="26629" name="Group 11"/>
            <p:cNvGrpSpPr>
              <a:grpSpLocks/>
            </p:cNvGrpSpPr>
            <p:nvPr/>
          </p:nvGrpSpPr>
          <p:grpSpPr bwMode="auto">
            <a:xfrm>
              <a:off x="3389312" y="4689475"/>
              <a:ext cx="2365375" cy="1730375"/>
              <a:chOff x="1574" y="3017"/>
              <a:chExt cx="1300" cy="867"/>
            </a:xfrm>
          </p:grpSpPr>
          <p:sp>
            <p:nvSpPr>
              <p:cNvPr id="26632" name="Line 7"/>
              <p:cNvSpPr>
                <a:spLocks noChangeShapeType="1"/>
              </p:cNvSpPr>
              <p:nvPr/>
            </p:nvSpPr>
            <p:spPr bwMode="auto">
              <a:xfrm flipH="1">
                <a:off x="1574" y="3017"/>
                <a:ext cx="867" cy="867"/>
              </a:xfrm>
              <a:prstGeom prst="line">
                <a:avLst/>
              </a:prstGeom>
              <a:noFill/>
              <a:ln w="19050">
                <a:solidFill>
                  <a:srgbClr val="00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33" name="Line 8"/>
              <p:cNvSpPr>
                <a:spLocks noChangeShapeType="1"/>
              </p:cNvSpPr>
              <p:nvPr/>
            </p:nvSpPr>
            <p:spPr bwMode="auto">
              <a:xfrm>
                <a:off x="2441" y="3017"/>
                <a:ext cx="433" cy="867"/>
              </a:xfrm>
              <a:prstGeom prst="line">
                <a:avLst/>
              </a:prstGeom>
              <a:noFill/>
              <a:ln w="19050">
                <a:solidFill>
                  <a:srgbClr val="00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34" name="Line 9"/>
              <p:cNvSpPr>
                <a:spLocks noChangeShapeType="1"/>
              </p:cNvSpPr>
              <p:nvPr/>
            </p:nvSpPr>
            <p:spPr bwMode="auto">
              <a:xfrm flipH="1">
                <a:off x="1580" y="3884"/>
                <a:ext cx="1294" cy="0"/>
              </a:xfrm>
              <a:prstGeom prst="line">
                <a:avLst/>
              </a:prstGeom>
              <a:noFill/>
              <a:ln w="19050">
                <a:solidFill>
                  <a:srgbClr val="00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35" name="Line 10"/>
              <p:cNvSpPr>
                <a:spLocks noChangeShapeType="1"/>
              </p:cNvSpPr>
              <p:nvPr/>
            </p:nvSpPr>
            <p:spPr bwMode="auto">
              <a:xfrm>
                <a:off x="2441" y="3023"/>
                <a:ext cx="0" cy="861"/>
              </a:xfrm>
              <a:prstGeom prst="line">
                <a:avLst/>
              </a:prstGeom>
              <a:noFill/>
              <a:ln w="19050">
                <a:solidFill>
                  <a:srgbClr val="00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" name="Полилиния 12"/>
            <p:cNvSpPr/>
            <p:nvPr/>
          </p:nvSpPr>
          <p:spPr>
            <a:xfrm>
              <a:off x="4791074" y="6219825"/>
              <a:ext cx="180975" cy="190500"/>
            </a:xfrm>
            <a:custGeom>
              <a:avLst/>
              <a:gdLst>
                <a:gd name="connsiteX0" fmla="*/ 152400 w 152400"/>
                <a:gd name="connsiteY0" fmla="*/ 0 h 171450"/>
                <a:gd name="connsiteX1" fmla="*/ 0 w 152400"/>
                <a:gd name="connsiteY1" fmla="*/ 0 h 171450"/>
                <a:gd name="connsiteX2" fmla="*/ 0 w 152400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" h="171450">
                  <a:moveTo>
                    <a:pt x="152400" y="0"/>
                  </a:moveTo>
                  <a:lnTo>
                    <a:pt x="0" y="0"/>
                  </a:lnTo>
                  <a:lnTo>
                    <a:pt x="0" y="171450"/>
                  </a:lnTo>
                </a:path>
              </a:pathLst>
            </a:custGeom>
            <a:ln w="19050">
              <a:solidFill>
                <a:srgbClr val="00C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ru-RU" dirty="0">
                  <a:solidFill>
                    <a:srgbClr val="00CC00"/>
                  </a:solidFill>
                </a:rPr>
                <a:t>                  </a:t>
              </a:r>
            </a:p>
          </p:txBody>
        </p:sp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534400" cy="676275"/>
          </a:xfrm>
        </p:spPr>
        <p:txBody>
          <a:bodyPr/>
          <a:lstStyle/>
          <a:p>
            <a:pPr eaLnBrk="1" hangingPunct="1"/>
            <a:r>
              <a:rPr lang="ru-RU" sz="3600">
                <a:solidFill>
                  <a:srgbClr val="9021FF"/>
                </a:solidFill>
              </a:rPr>
              <a:t>Серединный перпендикуляр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/>
              <a:t>Прямую, проходящую через середину отрезка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/>
              <a:t>Перпендикулярно</a:t>
            </a:r>
            <a:r>
              <a:rPr lang="en-US" sz="2200"/>
              <a:t> </a:t>
            </a:r>
            <a:r>
              <a:rPr lang="ru-RU" sz="2200"/>
              <a:t>к нему, называют </a:t>
            </a:r>
            <a:r>
              <a:rPr lang="ru-RU" sz="2200">
                <a:solidFill>
                  <a:srgbClr val="FF0000"/>
                </a:solidFill>
              </a:rPr>
              <a:t>серединным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>
                <a:solidFill>
                  <a:srgbClr val="FF0000"/>
                </a:solidFill>
              </a:rPr>
              <a:t>перпендикуляром </a:t>
            </a:r>
            <a:r>
              <a:rPr lang="ru-RU" sz="2200"/>
              <a:t>к отрезку</a:t>
            </a:r>
            <a:r>
              <a:rPr lang="ru-RU" sz="2200" i="1"/>
              <a:t>.</a:t>
            </a:r>
            <a:endParaRPr lang="ru-RU" sz="22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200" b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200" b="1">
                <a:solidFill>
                  <a:srgbClr val="FF0000"/>
                </a:solidFill>
              </a:rPr>
              <a:t>Свойства серединных перпендикуляров треугольника:</a:t>
            </a:r>
          </a:p>
          <a:p>
            <a:pPr eaLnBrk="1" hangingPunct="1">
              <a:lnSpc>
                <a:spcPct val="80000"/>
              </a:lnSpc>
            </a:pPr>
            <a:r>
              <a:rPr lang="ru-RU" sz="2200"/>
              <a:t>Каждая точка серединного перпендикуляра к отрезку равноудалена от концов этого отрезка. Верно и обратное утверждение: каждая точка, равноудаленная от концов отрезка, лежит на серединном перпендикуляре к нему. </a:t>
            </a:r>
          </a:p>
          <a:p>
            <a:pPr eaLnBrk="1" hangingPunct="1">
              <a:lnSpc>
                <a:spcPct val="80000"/>
              </a:lnSpc>
            </a:pPr>
            <a:r>
              <a:rPr lang="ru-RU" sz="2200"/>
              <a:t>Точка пересечения серединных перпендикуляров, проведенных к сторонам треугольника, является центром окружности, описанной около этого треугольника.</a:t>
            </a:r>
          </a:p>
        </p:txBody>
      </p:sp>
      <p:pic>
        <p:nvPicPr>
          <p:cNvPr id="27651" name="Picture 6" descr="Картинка 5 из 70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7400" y="5029200"/>
            <a:ext cx="2006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" name="Группа 36"/>
          <p:cNvGrpSpPr/>
          <p:nvPr/>
        </p:nvGrpSpPr>
        <p:grpSpPr>
          <a:xfrm>
            <a:off x="3358356" y="5008563"/>
            <a:ext cx="2063750" cy="1446212"/>
            <a:chOff x="3358356" y="5008563"/>
            <a:chExt cx="2063750" cy="1446212"/>
          </a:xfrm>
        </p:grpSpPr>
        <p:grpSp>
          <p:nvGrpSpPr>
            <p:cNvPr id="27652" name="Group 47"/>
            <p:cNvGrpSpPr>
              <a:grpSpLocks/>
            </p:cNvGrpSpPr>
            <p:nvPr/>
          </p:nvGrpSpPr>
          <p:grpSpPr bwMode="auto">
            <a:xfrm>
              <a:off x="3358356" y="5008563"/>
              <a:ext cx="2063750" cy="1446212"/>
              <a:chOff x="1574" y="3017"/>
              <a:chExt cx="1300" cy="911"/>
            </a:xfrm>
          </p:grpSpPr>
          <p:grpSp>
            <p:nvGrpSpPr>
              <p:cNvPr id="27653" name="Group 31"/>
              <p:cNvGrpSpPr>
                <a:grpSpLocks/>
              </p:cNvGrpSpPr>
              <p:nvPr/>
            </p:nvGrpSpPr>
            <p:grpSpPr bwMode="auto">
              <a:xfrm>
                <a:off x="1574" y="3017"/>
                <a:ext cx="1300" cy="911"/>
                <a:chOff x="1574" y="3017"/>
                <a:chExt cx="1300" cy="911"/>
              </a:xfrm>
            </p:grpSpPr>
            <p:grpSp>
              <p:nvGrpSpPr>
                <p:cNvPr id="27662" name="Group 15"/>
                <p:cNvGrpSpPr>
                  <a:grpSpLocks/>
                </p:cNvGrpSpPr>
                <p:nvPr/>
              </p:nvGrpSpPr>
              <p:grpSpPr bwMode="auto">
                <a:xfrm>
                  <a:off x="1574" y="3017"/>
                  <a:ext cx="1300" cy="867"/>
                  <a:chOff x="1574" y="3017"/>
                  <a:chExt cx="1300" cy="867"/>
                </a:xfrm>
              </p:grpSpPr>
              <p:sp>
                <p:nvSpPr>
                  <p:cNvPr id="27675" name="Line 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574" y="3017"/>
                    <a:ext cx="861" cy="861"/>
                  </a:xfrm>
                  <a:prstGeom prst="line">
                    <a:avLst/>
                  </a:prstGeom>
                  <a:noFill/>
                  <a:ln w="1905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676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2435" y="3017"/>
                    <a:ext cx="439" cy="867"/>
                  </a:xfrm>
                  <a:prstGeom prst="line">
                    <a:avLst/>
                  </a:prstGeom>
                  <a:noFill/>
                  <a:ln w="1905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677" name="Line 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574" y="3884"/>
                    <a:ext cx="1300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678" name="Line 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070" y="3444"/>
                    <a:ext cx="584" cy="29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67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007" y="3450"/>
                    <a:ext cx="377" cy="377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680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2220" y="3450"/>
                    <a:ext cx="0" cy="43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7663" name="Line 19"/>
                <p:cNvSpPr>
                  <a:spLocks noChangeShapeType="1"/>
                </p:cNvSpPr>
                <p:nvPr/>
              </p:nvSpPr>
              <p:spPr bwMode="auto">
                <a:xfrm>
                  <a:off x="1871" y="3838"/>
                  <a:ext cx="0" cy="80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64" name="Line 20"/>
                <p:cNvSpPr>
                  <a:spLocks noChangeShapeType="1"/>
                </p:cNvSpPr>
                <p:nvPr/>
              </p:nvSpPr>
              <p:spPr bwMode="auto">
                <a:xfrm>
                  <a:off x="2588" y="3848"/>
                  <a:ext cx="0" cy="80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65" name="Line 21"/>
                <p:cNvSpPr>
                  <a:spLocks noChangeShapeType="1"/>
                </p:cNvSpPr>
                <p:nvPr/>
              </p:nvSpPr>
              <p:spPr bwMode="auto">
                <a:xfrm flipH="1">
                  <a:off x="2463" y="3137"/>
                  <a:ext cx="75" cy="46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66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2473" y="3159"/>
                  <a:ext cx="75" cy="46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67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2690" y="3581"/>
                  <a:ext cx="75" cy="46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68" name="Line 24"/>
                <p:cNvSpPr>
                  <a:spLocks noChangeShapeType="1"/>
                </p:cNvSpPr>
                <p:nvPr/>
              </p:nvSpPr>
              <p:spPr bwMode="auto">
                <a:xfrm flipH="1">
                  <a:off x="2702" y="3604"/>
                  <a:ext cx="75" cy="46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69" name="Line 25"/>
                <p:cNvSpPr>
                  <a:spLocks noChangeShapeType="1"/>
                </p:cNvSpPr>
                <p:nvPr/>
              </p:nvSpPr>
              <p:spPr bwMode="auto">
                <a:xfrm>
                  <a:off x="2213" y="3159"/>
                  <a:ext cx="74" cy="68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70" name="Line 26"/>
                <p:cNvSpPr>
                  <a:spLocks noChangeShapeType="1"/>
                </p:cNvSpPr>
                <p:nvPr/>
              </p:nvSpPr>
              <p:spPr bwMode="auto">
                <a:xfrm>
                  <a:off x="2189" y="3180"/>
                  <a:ext cx="74" cy="68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71" name="Line 27"/>
                <p:cNvSpPr>
                  <a:spLocks noChangeShapeType="1"/>
                </p:cNvSpPr>
                <p:nvPr/>
              </p:nvSpPr>
              <p:spPr bwMode="auto">
                <a:xfrm>
                  <a:off x="2167" y="3209"/>
                  <a:ext cx="74" cy="68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72" name="Line 28"/>
                <p:cNvSpPr>
                  <a:spLocks noChangeShapeType="1"/>
                </p:cNvSpPr>
                <p:nvPr/>
              </p:nvSpPr>
              <p:spPr bwMode="auto">
                <a:xfrm>
                  <a:off x="1864" y="3511"/>
                  <a:ext cx="74" cy="68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73" name="Line 29"/>
                <p:cNvSpPr>
                  <a:spLocks noChangeShapeType="1"/>
                </p:cNvSpPr>
                <p:nvPr/>
              </p:nvSpPr>
              <p:spPr bwMode="auto">
                <a:xfrm>
                  <a:off x="1841" y="3529"/>
                  <a:ext cx="74" cy="68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74" name="Line 30"/>
                <p:cNvSpPr>
                  <a:spLocks noChangeShapeType="1"/>
                </p:cNvSpPr>
                <p:nvPr/>
              </p:nvSpPr>
              <p:spPr bwMode="auto">
                <a:xfrm>
                  <a:off x="1824" y="3557"/>
                  <a:ext cx="74" cy="68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7656" name="Line 34"/>
              <p:cNvSpPr>
                <a:spLocks noChangeShapeType="1"/>
              </p:cNvSpPr>
              <p:nvPr/>
            </p:nvSpPr>
            <p:spPr bwMode="auto">
              <a:xfrm>
                <a:off x="2042" y="3490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57" name="Line 36"/>
              <p:cNvSpPr>
                <a:spLocks noChangeShapeType="1"/>
              </p:cNvSpPr>
              <p:nvPr/>
            </p:nvSpPr>
            <p:spPr bwMode="auto">
              <a:xfrm>
                <a:off x="2047" y="3485"/>
                <a:ext cx="0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4" name="Полилиния 33"/>
            <p:cNvSpPr/>
            <p:nvPr/>
          </p:nvSpPr>
          <p:spPr>
            <a:xfrm>
              <a:off x="4379119" y="6250781"/>
              <a:ext cx="133349" cy="133350"/>
            </a:xfrm>
            <a:custGeom>
              <a:avLst/>
              <a:gdLst>
                <a:gd name="connsiteX0" fmla="*/ 0 w 119062"/>
                <a:gd name="connsiteY0" fmla="*/ 0 h 145256"/>
                <a:gd name="connsiteX1" fmla="*/ 119062 w 119062"/>
                <a:gd name="connsiteY1" fmla="*/ 0 h 145256"/>
                <a:gd name="connsiteX2" fmla="*/ 119062 w 119062"/>
                <a:gd name="connsiteY2" fmla="*/ 145256 h 145256"/>
                <a:gd name="connsiteX3" fmla="*/ 119062 w 119062"/>
                <a:gd name="connsiteY3" fmla="*/ 145256 h 14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062" h="145256">
                  <a:moveTo>
                    <a:pt x="0" y="0"/>
                  </a:moveTo>
                  <a:lnTo>
                    <a:pt x="119062" y="0"/>
                  </a:lnTo>
                  <a:lnTo>
                    <a:pt x="119062" y="145256"/>
                  </a:lnTo>
                  <a:lnTo>
                    <a:pt x="119062" y="145256"/>
                  </a:ln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олилиния 34"/>
            <p:cNvSpPr/>
            <p:nvPr/>
          </p:nvSpPr>
          <p:spPr>
            <a:xfrm rot="2785729">
              <a:off x="4074319" y="5626893"/>
              <a:ext cx="119062" cy="126206"/>
            </a:xfrm>
            <a:custGeom>
              <a:avLst/>
              <a:gdLst>
                <a:gd name="connsiteX0" fmla="*/ 0 w 119062"/>
                <a:gd name="connsiteY0" fmla="*/ 0 h 145256"/>
                <a:gd name="connsiteX1" fmla="*/ 119062 w 119062"/>
                <a:gd name="connsiteY1" fmla="*/ 0 h 145256"/>
                <a:gd name="connsiteX2" fmla="*/ 119062 w 119062"/>
                <a:gd name="connsiteY2" fmla="*/ 145256 h 145256"/>
                <a:gd name="connsiteX3" fmla="*/ 119062 w 119062"/>
                <a:gd name="connsiteY3" fmla="*/ 145256 h 14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062" h="145256">
                  <a:moveTo>
                    <a:pt x="0" y="0"/>
                  </a:moveTo>
                  <a:lnTo>
                    <a:pt x="119062" y="0"/>
                  </a:lnTo>
                  <a:lnTo>
                    <a:pt x="119062" y="145256"/>
                  </a:lnTo>
                  <a:lnTo>
                    <a:pt x="119062" y="145256"/>
                  </a:ln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олилиния 35"/>
            <p:cNvSpPr/>
            <p:nvPr/>
          </p:nvSpPr>
          <p:spPr>
            <a:xfrm rot="14651398">
              <a:off x="4913681" y="5603486"/>
              <a:ext cx="134034" cy="126206"/>
            </a:xfrm>
            <a:custGeom>
              <a:avLst/>
              <a:gdLst>
                <a:gd name="connsiteX0" fmla="*/ 0 w 119062"/>
                <a:gd name="connsiteY0" fmla="*/ 0 h 145256"/>
                <a:gd name="connsiteX1" fmla="*/ 119062 w 119062"/>
                <a:gd name="connsiteY1" fmla="*/ 0 h 145256"/>
                <a:gd name="connsiteX2" fmla="*/ 119062 w 119062"/>
                <a:gd name="connsiteY2" fmla="*/ 145256 h 145256"/>
                <a:gd name="connsiteX3" fmla="*/ 119062 w 119062"/>
                <a:gd name="connsiteY3" fmla="*/ 145256 h 145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062" h="145256">
                  <a:moveTo>
                    <a:pt x="0" y="0"/>
                  </a:moveTo>
                  <a:lnTo>
                    <a:pt x="119062" y="0"/>
                  </a:lnTo>
                  <a:lnTo>
                    <a:pt x="119062" y="145256"/>
                  </a:lnTo>
                  <a:lnTo>
                    <a:pt x="119062" y="145256"/>
                  </a:ln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1136650" y="152400"/>
            <a:ext cx="6870700" cy="762000"/>
          </a:xfrm>
        </p:spPr>
        <p:txBody>
          <a:bodyPr/>
          <a:lstStyle/>
          <a:p>
            <a:pPr eaLnBrk="1" hangingPunct="1"/>
            <a:r>
              <a:rPr lang="ru-RU">
                <a:solidFill>
                  <a:srgbClr val="9021FF"/>
                </a:solidFill>
              </a:rPr>
              <a:t>Средняя линия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447800"/>
            <a:ext cx="8534400" cy="2133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b="1">
                <a:solidFill>
                  <a:srgbClr val="FF0000"/>
                </a:solidFill>
              </a:rPr>
              <a:t>Средней линией треугольника </a:t>
            </a:r>
            <a:r>
              <a:rPr lang="ru-RU" sz="2000"/>
              <a:t>называется отрезок, </a:t>
            </a:r>
          </a:p>
          <a:p>
            <a:pPr eaLnBrk="1" hangingPunct="1">
              <a:buFontTx/>
              <a:buNone/>
            </a:pPr>
            <a:r>
              <a:rPr lang="ru-RU" sz="2000"/>
              <a:t>соединяющий середины двух его сторон.</a:t>
            </a:r>
            <a:endParaRPr lang="ru-RU" sz="2000" b="1"/>
          </a:p>
          <a:p>
            <a:pPr eaLnBrk="1" hangingPunct="1">
              <a:buFontTx/>
              <a:buNone/>
            </a:pPr>
            <a:endParaRPr lang="ru-RU" sz="2000" b="1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ru-RU" sz="2000" b="1">
                <a:solidFill>
                  <a:srgbClr val="FF0000"/>
                </a:solidFill>
              </a:rPr>
              <a:t>Свойство средней линии треугольника</a:t>
            </a:r>
          </a:p>
          <a:p>
            <a:pPr eaLnBrk="1" hangingPunct="1"/>
            <a:r>
              <a:rPr lang="ru-RU" sz="2000"/>
              <a:t>Средняя линия треугольника параллельна одной из его сторон и равна половине этой стороны.</a:t>
            </a:r>
          </a:p>
          <a:p>
            <a:pPr eaLnBrk="1" hangingPunct="1"/>
            <a:endParaRPr lang="ru-RU" sz="2000"/>
          </a:p>
        </p:txBody>
      </p:sp>
      <p:pic>
        <p:nvPicPr>
          <p:cNvPr id="28675" name="Picture 8" descr="Картинка 6 из 70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3038" y="4648200"/>
            <a:ext cx="262096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6" name="Group 23"/>
          <p:cNvGrpSpPr>
            <a:grpSpLocks/>
          </p:cNvGrpSpPr>
          <p:nvPr/>
        </p:nvGrpSpPr>
        <p:grpSpPr bwMode="auto">
          <a:xfrm>
            <a:off x="3051175" y="4227513"/>
            <a:ext cx="1846263" cy="1557337"/>
            <a:chOff x="1922" y="2663"/>
            <a:chExt cx="1163" cy="981"/>
          </a:xfrm>
        </p:grpSpPr>
        <p:grpSp>
          <p:nvGrpSpPr>
            <p:cNvPr id="28677" name="Group 12"/>
            <p:cNvGrpSpPr>
              <a:grpSpLocks/>
            </p:cNvGrpSpPr>
            <p:nvPr/>
          </p:nvGrpSpPr>
          <p:grpSpPr bwMode="auto">
            <a:xfrm>
              <a:off x="1922" y="2663"/>
              <a:ext cx="1163" cy="981"/>
              <a:chOff x="1141" y="2469"/>
              <a:chExt cx="1163" cy="981"/>
            </a:xfrm>
          </p:grpSpPr>
          <p:sp>
            <p:nvSpPr>
              <p:cNvPr id="28684" name="Line 8"/>
              <p:cNvSpPr>
                <a:spLocks noChangeShapeType="1"/>
              </p:cNvSpPr>
              <p:nvPr/>
            </p:nvSpPr>
            <p:spPr bwMode="auto">
              <a:xfrm flipH="1">
                <a:off x="1146" y="2469"/>
                <a:ext cx="428" cy="981"/>
              </a:xfrm>
              <a:prstGeom prst="line">
                <a:avLst/>
              </a:prstGeom>
              <a:noFill/>
              <a:ln w="19050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85" name="Line 9"/>
              <p:cNvSpPr>
                <a:spLocks noChangeShapeType="1"/>
              </p:cNvSpPr>
              <p:nvPr/>
            </p:nvSpPr>
            <p:spPr bwMode="auto">
              <a:xfrm>
                <a:off x="1580" y="2469"/>
                <a:ext cx="724" cy="981"/>
              </a:xfrm>
              <a:prstGeom prst="line">
                <a:avLst/>
              </a:prstGeom>
              <a:noFill/>
              <a:ln w="19050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86" name="Line 10"/>
              <p:cNvSpPr>
                <a:spLocks noChangeShapeType="1"/>
              </p:cNvSpPr>
              <p:nvPr/>
            </p:nvSpPr>
            <p:spPr bwMode="auto">
              <a:xfrm>
                <a:off x="1141" y="3450"/>
                <a:ext cx="1163" cy="0"/>
              </a:xfrm>
              <a:prstGeom prst="line">
                <a:avLst/>
              </a:prstGeom>
              <a:noFill/>
              <a:ln w="19050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87" name="Line 11"/>
              <p:cNvSpPr>
                <a:spLocks noChangeShapeType="1"/>
              </p:cNvSpPr>
              <p:nvPr/>
            </p:nvSpPr>
            <p:spPr bwMode="auto">
              <a:xfrm>
                <a:off x="1352" y="2983"/>
                <a:ext cx="604" cy="0"/>
              </a:xfrm>
              <a:prstGeom prst="line">
                <a:avLst/>
              </a:prstGeom>
              <a:noFill/>
              <a:ln w="19050">
                <a:solidFill>
                  <a:srgbClr val="66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8678" name="Line 13"/>
            <p:cNvSpPr>
              <a:spLocks noChangeShapeType="1"/>
            </p:cNvSpPr>
            <p:nvPr/>
          </p:nvSpPr>
          <p:spPr bwMode="auto">
            <a:xfrm>
              <a:off x="2218" y="2863"/>
              <a:ext cx="75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79" name="Line 14"/>
            <p:cNvSpPr>
              <a:spLocks noChangeShapeType="1"/>
            </p:cNvSpPr>
            <p:nvPr/>
          </p:nvSpPr>
          <p:spPr bwMode="auto">
            <a:xfrm>
              <a:off x="2006" y="3364"/>
              <a:ext cx="75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0" name="Line 19"/>
            <p:cNvSpPr>
              <a:spLocks noChangeShapeType="1"/>
            </p:cNvSpPr>
            <p:nvPr/>
          </p:nvSpPr>
          <p:spPr bwMode="auto">
            <a:xfrm flipH="1">
              <a:off x="2492" y="2863"/>
              <a:ext cx="74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1" name="Line 20"/>
            <p:cNvSpPr>
              <a:spLocks noChangeShapeType="1"/>
            </p:cNvSpPr>
            <p:nvPr/>
          </p:nvSpPr>
          <p:spPr bwMode="auto">
            <a:xfrm flipH="1">
              <a:off x="2503" y="2891"/>
              <a:ext cx="74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2" name="Line 21"/>
            <p:cNvSpPr>
              <a:spLocks noChangeShapeType="1"/>
            </p:cNvSpPr>
            <p:nvPr/>
          </p:nvSpPr>
          <p:spPr bwMode="auto">
            <a:xfrm flipH="1">
              <a:off x="2799" y="3295"/>
              <a:ext cx="74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3" name="Line 22"/>
            <p:cNvSpPr>
              <a:spLocks noChangeShapeType="1"/>
            </p:cNvSpPr>
            <p:nvPr/>
          </p:nvSpPr>
          <p:spPr bwMode="auto">
            <a:xfrm flipH="1">
              <a:off x="2821" y="3323"/>
              <a:ext cx="74" cy="3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0"/>
            <a:ext cx="8001000" cy="685800"/>
          </a:xfrm>
        </p:spPr>
        <p:txBody>
          <a:bodyPr/>
          <a:lstStyle/>
          <a:p>
            <a:pPr eaLnBrk="1" hangingPunct="1"/>
            <a:r>
              <a:rPr lang="ru-RU" sz="3600">
                <a:solidFill>
                  <a:srgbClr val="9021FF"/>
                </a:solidFill>
              </a:rPr>
              <a:t>Сумма углов треугольника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1475" y="771525"/>
            <a:ext cx="8401050" cy="5895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2000" b="1">
                <a:solidFill>
                  <a:srgbClr val="FF0000"/>
                </a:solidFill>
              </a:rPr>
              <a:t>Теорема:</a:t>
            </a:r>
            <a:r>
              <a:rPr lang="ru-RU" sz="2000">
                <a:solidFill>
                  <a:srgbClr val="000000"/>
                </a:solidFill>
              </a:rPr>
              <a:t> Сумма углов треугольника равна 180°.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1000">
                <a:solidFill>
                  <a:srgbClr val="000000"/>
                </a:solidFill>
              </a:rPr>
              <a:t>							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ru-RU" sz="10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ru-RU" sz="10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ru-RU" sz="6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1300">
                <a:solidFill>
                  <a:srgbClr val="000000"/>
                </a:solidFill>
              </a:rPr>
              <a:t>			                                                 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ru-RU" sz="13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ru-RU" sz="10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1000">
                <a:solidFill>
                  <a:srgbClr val="0000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ru-RU" sz="180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1800">
                <a:solidFill>
                  <a:srgbClr val="000000"/>
                </a:solidFill>
              </a:rPr>
              <a:t>Доказательство: </a:t>
            </a:r>
          </a:p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Tx/>
              <a:buNone/>
            </a:pPr>
            <a:r>
              <a:rPr lang="ru-RU" sz="1800">
                <a:solidFill>
                  <a:srgbClr val="000000"/>
                </a:solidFill>
              </a:rPr>
              <a:t>Рассмотрим треугольник АВС и докажем, что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А +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В +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С = 180°.</a:t>
            </a:r>
          </a:p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1800">
                <a:solidFill>
                  <a:srgbClr val="000000"/>
                </a:solidFill>
              </a:rPr>
              <a:t>Проведем через вершину </a:t>
            </a:r>
            <a:r>
              <a:rPr lang="en-US" sz="1800">
                <a:solidFill>
                  <a:srgbClr val="000000"/>
                </a:solidFill>
              </a:rPr>
              <a:t>B </a:t>
            </a:r>
            <a:r>
              <a:rPr lang="ru-RU" sz="1800">
                <a:solidFill>
                  <a:srgbClr val="000000"/>
                </a:solidFill>
              </a:rPr>
              <a:t>прямую а, параллельную стороне АС.</a:t>
            </a:r>
          </a:p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1800">
                <a:solidFill>
                  <a:srgbClr val="000000"/>
                </a:solidFill>
              </a:rPr>
              <a:t>Углы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1 и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4 являются накрест лежащими углами при пересечении </a:t>
            </a:r>
          </a:p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1800">
                <a:solidFill>
                  <a:srgbClr val="000000"/>
                </a:solidFill>
              </a:rPr>
              <a:t>параллельных прямых а и АС секущей АВ, а углы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3 и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5 – накрест </a:t>
            </a:r>
          </a:p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1800">
                <a:solidFill>
                  <a:srgbClr val="000000"/>
                </a:solidFill>
              </a:rPr>
              <a:t>лежащими углами при пересечении тех же параллельных прямых</a:t>
            </a:r>
          </a:p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1800">
                <a:solidFill>
                  <a:srgbClr val="000000"/>
                </a:solidFill>
              </a:rPr>
              <a:t>секущей ВС. Поэтому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4 =</a:t>
            </a:r>
            <a:r>
              <a:rPr lang="ru-RU" sz="1800">
                <a:sym typeface="Symbol" pitchFamily="18" charset="2"/>
              </a:rPr>
              <a:t> </a:t>
            </a:r>
            <a:r>
              <a:rPr lang="ru-RU" sz="1800">
                <a:solidFill>
                  <a:srgbClr val="000000"/>
                </a:solidFill>
              </a:rPr>
              <a:t>1,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5 =</a:t>
            </a:r>
            <a:r>
              <a:rPr lang="ru-RU" sz="1800">
                <a:sym typeface="Symbol" pitchFamily="18" charset="2"/>
              </a:rPr>
              <a:t> </a:t>
            </a:r>
            <a:r>
              <a:rPr lang="ru-RU" sz="1800">
                <a:solidFill>
                  <a:srgbClr val="000000"/>
                </a:solidFill>
              </a:rPr>
              <a:t>3. Очевидно, сумма углов </a:t>
            </a:r>
          </a:p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4,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2 и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5 равна развернутому углу с вершиной В, т. е. </a:t>
            </a:r>
          </a:p>
          <a:p>
            <a:pPr algn="ctr"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4 +</a:t>
            </a:r>
            <a:r>
              <a:rPr lang="ru-RU" sz="1800">
                <a:sym typeface="Symbol" pitchFamily="18" charset="2"/>
              </a:rPr>
              <a:t> </a:t>
            </a:r>
            <a:r>
              <a:rPr lang="ru-RU" sz="1800">
                <a:solidFill>
                  <a:srgbClr val="000000"/>
                </a:solidFill>
              </a:rPr>
              <a:t>2 +</a:t>
            </a:r>
            <a:r>
              <a:rPr lang="ru-RU" sz="1800">
                <a:sym typeface="Symbol" pitchFamily="18" charset="2"/>
              </a:rPr>
              <a:t> </a:t>
            </a:r>
            <a:r>
              <a:rPr lang="ru-RU" sz="1800">
                <a:solidFill>
                  <a:srgbClr val="000000"/>
                </a:solidFill>
              </a:rPr>
              <a:t>5 = 180°, или </a:t>
            </a:r>
          </a:p>
          <a:p>
            <a:pPr algn="ctr"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А +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В +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>
                <a:solidFill>
                  <a:srgbClr val="000000"/>
                </a:solidFill>
              </a:rPr>
              <a:t>С = 180°.</a:t>
            </a:r>
          </a:p>
          <a:p>
            <a:pPr algn="ctr"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endParaRPr lang="ru-RU" sz="1800">
              <a:solidFill>
                <a:srgbClr val="000000"/>
              </a:solidFill>
            </a:endParaRPr>
          </a:p>
          <a:p>
            <a:pPr algn="ctr" eaLnBrk="1" hangingPunct="1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</a:pPr>
            <a:r>
              <a:rPr lang="ru-RU" sz="1800">
                <a:solidFill>
                  <a:srgbClr val="000000"/>
                </a:solidFill>
              </a:rPr>
              <a:t>Теорема доказана.</a:t>
            </a:r>
          </a:p>
          <a:p>
            <a:pPr eaLnBrk="1" hangingPunct="1">
              <a:lnSpc>
                <a:spcPct val="80000"/>
              </a:lnSpc>
            </a:pPr>
            <a:endParaRPr lang="ru-RU" sz="2000"/>
          </a:p>
        </p:txBody>
      </p:sp>
      <p:pic>
        <p:nvPicPr>
          <p:cNvPr id="29699" name="Picture 6" descr="Картинка 5 из 70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7400" y="5029200"/>
            <a:ext cx="2006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700" name="Группа 19"/>
          <p:cNvGrpSpPr>
            <a:grpSpLocks/>
          </p:cNvGrpSpPr>
          <p:nvPr/>
        </p:nvGrpSpPr>
        <p:grpSpPr bwMode="auto">
          <a:xfrm>
            <a:off x="3376613" y="1209675"/>
            <a:ext cx="2390775" cy="1638300"/>
            <a:chOff x="3376612" y="1343025"/>
            <a:chExt cx="2390775" cy="1638300"/>
          </a:xfrm>
        </p:grpSpPr>
        <p:grpSp>
          <p:nvGrpSpPr>
            <p:cNvPr id="29701" name="Group 4"/>
            <p:cNvGrpSpPr>
              <a:grpSpLocks/>
            </p:cNvGrpSpPr>
            <p:nvPr/>
          </p:nvGrpSpPr>
          <p:grpSpPr bwMode="auto">
            <a:xfrm>
              <a:off x="3376612" y="1343025"/>
              <a:ext cx="2390775" cy="1638300"/>
              <a:chOff x="447" y="1266"/>
              <a:chExt cx="1506" cy="1032"/>
            </a:xfrm>
          </p:grpSpPr>
          <p:sp>
            <p:nvSpPr>
              <p:cNvPr id="6" name="Равнобедренный треугольник 5"/>
              <p:cNvSpPr/>
              <p:nvPr/>
            </p:nvSpPr>
            <p:spPr>
              <a:xfrm>
                <a:off x="642" y="1491"/>
                <a:ext cx="1170" cy="630"/>
              </a:xfrm>
              <a:prstGeom prst="triangle">
                <a:avLst/>
              </a:prstGeom>
              <a:solidFill>
                <a:srgbClr val="FFCCFF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605" name="TextBox 9"/>
              <p:cNvSpPr txBox="1">
                <a:spLocks noChangeArrowheads="1"/>
              </p:cNvSpPr>
              <p:nvPr/>
            </p:nvSpPr>
            <p:spPr bwMode="auto">
              <a:xfrm>
                <a:off x="1121" y="1266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dirty="0">
                    <a:latin typeface="+mn-lt"/>
                  </a:rPr>
                  <a:t>В</a:t>
                </a:r>
              </a:p>
            </p:txBody>
          </p:sp>
          <p:sp>
            <p:nvSpPr>
              <p:cNvPr id="25606" name="TextBox 11"/>
              <p:cNvSpPr txBox="1">
                <a:spLocks noChangeArrowheads="1"/>
              </p:cNvSpPr>
              <p:nvPr/>
            </p:nvSpPr>
            <p:spPr bwMode="auto">
              <a:xfrm>
                <a:off x="1797" y="2055"/>
                <a:ext cx="15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dirty="0">
                    <a:latin typeface="+mn-lt"/>
                  </a:rPr>
                  <a:t>С</a:t>
                </a:r>
              </a:p>
            </p:txBody>
          </p:sp>
          <p:sp>
            <p:nvSpPr>
              <p:cNvPr id="25607" name="TextBox 12"/>
              <p:cNvSpPr txBox="1">
                <a:spLocks noChangeArrowheads="1"/>
              </p:cNvSpPr>
              <p:nvPr/>
            </p:nvSpPr>
            <p:spPr bwMode="auto">
              <a:xfrm>
                <a:off x="447" y="2067"/>
                <a:ext cx="18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dirty="0">
                    <a:latin typeface="+mn-lt"/>
                  </a:rPr>
                  <a:t>А</a:t>
                </a:r>
              </a:p>
            </p:txBody>
          </p:sp>
          <p:sp>
            <p:nvSpPr>
              <p:cNvPr id="25608" name="TextBox 19"/>
              <p:cNvSpPr txBox="1">
                <a:spLocks noChangeArrowheads="1"/>
              </p:cNvSpPr>
              <p:nvPr/>
            </p:nvSpPr>
            <p:spPr bwMode="auto">
              <a:xfrm>
                <a:off x="771" y="1902"/>
                <a:ext cx="16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dirty="0">
                    <a:latin typeface="+mn-lt"/>
                  </a:rPr>
                  <a:t>1</a:t>
                </a:r>
              </a:p>
            </p:txBody>
          </p:sp>
          <p:sp>
            <p:nvSpPr>
              <p:cNvPr id="25609" name="TextBox 20"/>
              <p:cNvSpPr txBox="1">
                <a:spLocks noChangeArrowheads="1"/>
              </p:cNvSpPr>
              <p:nvPr/>
            </p:nvSpPr>
            <p:spPr bwMode="auto">
              <a:xfrm>
                <a:off x="1125" y="1530"/>
                <a:ext cx="16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dirty="0">
                    <a:latin typeface="+mn-lt"/>
                  </a:rPr>
                  <a:t>2</a:t>
                </a:r>
              </a:p>
            </p:txBody>
          </p:sp>
          <p:sp>
            <p:nvSpPr>
              <p:cNvPr id="25610" name="TextBox 21"/>
              <p:cNvSpPr txBox="1">
                <a:spLocks noChangeArrowheads="1"/>
              </p:cNvSpPr>
              <p:nvPr/>
            </p:nvSpPr>
            <p:spPr bwMode="auto">
              <a:xfrm>
                <a:off x="1479" y="1902"/>
                <a:ext cx="20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dirty="0">
                    <a:latin typeface="+mn-lt"/>
                  </a:rPr>
                  <a:t>3</a:t>
                </a:r>
              </a:p>
            </p:txBody>
          </p: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630" y="1485"/>
                <a:ext cx="1215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612" name="TextBox 25"/>
              <p:cNvSpPr txBox="1">
                <a:spLocks noChangeArrowheads="1"/>
              </p:cNvSpPr>
              <p:nvPr/>
            </p:nvSpPr>
            <p:spPr bwMode="auto">
              <a:xfrm>
                <a:off x="903" y="1467"/>
                <a:ext cx="13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dirty="0">
                    <a:latin typeface="+mn-lt"/>
                  </a:rPr>
                  <a:t>4</a:t>
                </a:r>
              </a:p>
            </p:txBody>
          </p:sp>
          <p:sp>
            <p:nvSpPr>
              <p:cNvPr id="25613" name="TextBox 26"/>
              <p:cNvSpPr txBox="1">
                <a:spLocks noChangeArrowheads="1"/>
              </p:cNvSpPr>
              <p:nvPr/>
            </p:nvSpPr>
            <p:spPr bwMode="auto">
              <a:xfrm>
                <a:off x="1347" y="1467"/>
                <a:ext cx="13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dirty="0">
                    <a:latin typeface="+mn-lt"/>
                  </a:rPr>
                  <a:t>5</a:t>
                </a:r>
              </a:p>
            </p:txBody>
          </p:sp>
        </p:grpSp>
        <p:sp>
          <p:nvSpPr>
            <p:cNvPr id="19" name="Прямоугольник 18"/>
            <p:cNvSpPr/>
            <p:nvPr/>
          </p:nvSpPr>
          <p:spPr>
            <a:xfrm>
              <a:off x="5324474" y="1370013"/>
              <a:ext cx="304800" cy="368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kern="0" dirty="0">
                  <a:solidFill>
                    <a:srgbClr val="000000"/>
                  </a:solidFill>
                  <a:latin typeface="Comic Sans MS"/>
                  <a:cs typeface="Arial"/>
                </a:rPr>
                <a:t>а</a:t>
              </a:r>
              <a:endParaRPr lang="ru-RU" dirty="0"/>
            </a:p>
          </p:txBody>
        </p:sp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1136650" y="0"/>
            <a:ext cx="6870700" cy="733425"/>
          </a:xfrm>
        </p:spPr>
        <p:txBody>
          <a:bodyPr/>
          <a:lstStyle/>
          <a:p>
            <a:pPr eaLnBrk="1" hangingPunct="1"/>
            <a:r>
              <a:rPr lang="ru-RU">
                <a:solidFill>
                  <a:srgbClr val="9021FF"/>
                </a:solidFill>
              </a:rPr>
              <a:t>Внешний угол 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4191000"/>
            <a:ext cx="7696200" cy="1447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1800"/>
              <a:t>Доказательство: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1800"/>
              <a:t>угол </a:t>
            </a:r>
            <a:r>
              <a:rPr lang="ru-RU" sz="1800">
                <a:solidFill>
                  <a:srgbClr val="7030A0"/>
                </a:solidFill>
              </a:rPr>
              <a:t>4</a:t>
            </a:r>
            <a:r>
              <a:rPr lang="ru-RU" sz="1800"/>
              <a:t> – внешний угол, смежный с углом 3 данного треугольника.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1800"/>
              <a:t>Т.к.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/>
              <a:t>4 +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/>
              <a:t>3 = 180°, а по теореме о сумме углов треугольника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1800"/>
              <a:t>(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/>
              <a:t>1 +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/>
              <a:t>2) +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/>
              <a:t>3 = 180°, то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/>
              <a:t>4 =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/>
              <a:t>1 + </a:t>
            </a:r>
            <a:r>
              <a:rPr lang="ru-RU" sz="1800">
                <a:sym typeface="Symbol" pitchFamily="18" charset="2"/>
              </a:rPr>
              <a:t></a:t>
            </a:r>
            <a:r>
              <a:rPr lang="ru-RU" sz="1800"/>
              <a:t>2, что и требовалось доказать.  </a:t>
            </a:r>
          </a:p>
          <a:p>
            <a:pPr algn="just" eaLnBrk="1" hangingPunct="1">
              <a:lnSpc>
                <a:spcPct val="90000"/>
              </a:lnSpc>
            </a:pPr>
            <a:endParaRPr lang="ru-RU" sz="2400"/>
          </a:p>
        </p:txBody>
      </p:sp>
      <p:grpSp>
        <p:nvGrpSpPr>
          <p:cNvPr id="30723" name="Группа 22"/>
          <p:cNvGrpSpPr>
            <a:grpSpLocks/>
          </p:cNvGrpSpPr>
          <p:nvPr/>
        </p:nvGrpSpPr>
        <p:grpSpPr bwMode="auto">
          <a:xfrm>
            <a:off x="2689225" y="2781300"/>
            <a:ext cx="3765550" cy="1403350"/>
            <a:chOff x="1265236" y="2667000"/>
            <a:chExt cx="3763964" cy="1403350"/>
          </a:xfrm>
        </p:grpSpPr>
        <p:cxnSp>
          <p:nvCxnSpPr>
            <p:cNvPr id="15" name="Прямая соединительная линия 14"/>
            <p:cNvCxnSpPr>
              <a:stCxn id="6" idx="2"/>
            </p:cNvCxnSpPr>
            <p:nvPr/>
          </p:nvCxnSpPr>
          <p:spPr>
            <a:xfrm rot="16200000" flipH="1">
              <a:off x="3144837" y="2144712"/>
              <a:ext cx="4762" cy="376396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0727" name="Группа 15"/>
            <p:cNvGrpSpPr>
              <a:grpSpLocks/>
            </p:cNvGrpSpPr>
            <p:nvPr/>
          </p:nvGrpSpPr>
          <p:grpSpPr bwMode="auto">
            <a:xfrm>
              <a:off x="1265236" y="2667000"/>
              <a:ext cx="3001964" cy="1403350"/>
              <a:chOff x="1265236" y="2667000"/>
              <a:chExt cx="3001964" cy="1403350"/>
            </a:xfrm>
          </p:grpSpPr>
          <p:sp>
            <p:nvSpPr>
              <p:cNvPr id="6" name="Равнобедренный треугольник 5"/>
              <p:cNvSpPr>
                <a:spLocks noChangeArrowheads="1"/>
              </p:cNvSpPr>
              <p:nvPr/>
            </p:nvSpPr>
            <p:spPr bwMode="auto">
              <a:xfrm>
                <a:off x="1265236" y="2667000"/>
                <a:ext cx="2572254" cy="1357313"/>
              </a:xfrm>
              <a:prstGeom prst="triangle">
                <a:avLst>
                  <a:gd name="adj" fmla="val 50000"/>
                </a:avLst>
              </a:prstGeom>
              <a:solidFill>
                <a:srgbClr val="FFCCFF"/>
              </a:solidFill>
              <a:ln w="38100" cmpd="sng" algn="ctr">
                <a:solidFill>
                  <a:srgbClr val="7030A0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defRPr/>
                </a:pPr>
                <a:endParaRPr lang="ru-RU">
                  <a:solidFill>
                    <a:schemeClr val="dk1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26630" name="Text Box 10"/>
              <p:cNvSpPr txBox="1">
                <a:spLocks noChangeArrowheads="1"/>
              </p:cNvSpPr>
              <p:nvPr/>
            </p:nvSpPr>
            <p:spPr bwMode="auto">
              <a:xfrm>
                <a:off x="3277338" y="3657600"/>
                <a:ext cx="457007" cy="412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ru-RU" sz="2100" dirty="0">
                    <a:latin typeface="+mn-lt"/>
                  </a:rPr>
                  <a:t>3</a:t>
                </a:r>
              </a:p>
            </p:txBody>
          </p:sp>
          <p:sp>
            <p:nvSpPr>
              <p:cNvPr id="26631" name="Text Box 11"/>
              <p:cNvSpPr txBox="1">
                <a:spLocks noChangeArrowheads="1"/>
              </p:cNvSpPr>
              <p:nvPr/>
            </p:nvSpPr>
            <p:spPr bwMode="auto">
              <a:xfrm>
                <a:off x="2361737" y="2743200"/>
                <a:ext cx="380840" cy="412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ru-RU" sz="2100">
                    <a:latin typeface="+mn-lt"/>
                  </a:rPr>
                  <a:t>2</a:t>
                </a:r>
              </a:p>
            </p:txBody>
          </p:sp>
          <p:sp>
            <p:nvSpPr>
              <p:cNvPr id="26632" name="Text Box 12"/>
              <p:cNvSpPr txBox="1">
                <a:spLocks noChangeArrowheads="1"/>
              </p:cNvSpPr>
              <p:nvPr/>
            </p:nvSpPr>
            <p:spPr bwMode="auto">
              <a:xfrm>
                <a:off x="1523890" y="3657600"/>
                <a:ext cx="533175" cy="412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ru-RU" sz="2100" dirty="0">
                    <a:latin typeface="+mn-lt"/>
                  </a:rPr>
                  <a:t>1</a:t>
                </a:r>
              </a:p>
            </p:txBody>
          </p:sp>
          <p:sp>
            <p:nvSpPr>
              <p:cNvPr id="14" name="Text Box 10"/>
              <p:cNvSpPr txBox="1">
                <a:spLocks noChangeArrowheads="1"/>
              </p:cNvSpPr>
              <p:nvPr/>
            </p:nvSpPr>
            <p:spPr bwMode="auto">
              <a:xfrm>
                <a:off x="3810513" y="3581400"/>
                <a:ext cx="457007" cy="412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ru-RU" sz="2100" dirty="0">
                    <a:solidFill>
                      <a:srgbClr val="7030A0"/>
                    </a:solidFill>
                    <a:latin typeface="+mn-lt"/>
                  </a:rPr>
                  <a:t>4</a:t>
                </a:r>
              </a:p>
            </p:txBody>
          </p:sp>
        </p:grpSp>
      </p:grpSp>
      <p:sp>
        <p:nvSpPr>
          <p:cNvPr id="18" name="Прямоугольник 17"/>
          <p:cNvSpPr/>
          <p:nvPr/>
        </p:nvSpPr>
        <p:spPr>
          <a:xfrm>
            <a:off x="762000" y="981075"/>
            <a:ext cx="741997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kern="0" dirty="0">
                <a:solidFill>
                  <a:srgbClr val="FF0000"/>
                </a:solidFill>
                <a:latin typeface="Comic Sans MS"/>
                <a:cs typeface="Arial"/>
              </a:rPr>
              <a:t>Внешним углом </a:t>
            </a:r>
            <a:r>
              <a:rPr lang="ru-RU" kern="0" dirty="0">
                <a:solidFill>
                  <a:srgbClr val="000000"/>
                </a:solidFill>
                <a:latin typeface="Comic Sans MS"/>
                <a:cs typeface="Arial"/>
              </a:rPr>
              <a:t>треугольника называется угол, смежный с каким-нибудь углом этого треугольника.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85813" y="1962150"/>
            <a:ext cx="7572375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b="1" kern="0" dirty="0">
                <a:solidFill>
                  <a:srgbClr val="FF0000"/>
                </a:solidFill>
                <a:latin typeface="Comic Sans MS"/>
                <a:cs typeface="Arial"/>
              </a:rPr>
              <a:t>Теорема:</a:t>
            </a:r>
            <a:r>
              <a:rPr lang="ru-RU" kern="0" dirty="0">
                <a:solidFill>
                  <a:srgbClr val="000000"/>
                </a:solidFill>
                <a:latin typeface="Comic Sans MS"/>
                <a:cs typeface="Arial"/>
              </a:rPr>
              <a:t> внешний угол треугольника равен сумме двух углов треугольника, не смежных с ним</a:t>
            </a:r>
            <a:endParaRPr lang="ru-RU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7924800" cy="1143000"/>
          </a:xfrm>
        </p:spPr>
        <p:txBody>
          <a:bodyPr/>
          <a:lstStyle/>
          <a:p>
            <a:pPr eaLnBrk="1" hangingPunct="1"/>
            <a:r>
              <a:rPr lang="ru-RU" sz="3200">
                <a:solidFill>
                  <a:srgbClr val="9021FF"/>
                </a:solidFill>
              </a:rPr>
              <a:t>Соотношение между сторонами  и углами треугольника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00200"/>
            <a:ext cx="5181600" cy="3657600"/>
          </a:xfrm>
        </p:spPr>
        <p:txBody>
          <a:bodyPr/>
          <a:lstStyle/>
          <a:p>
            <a:pPr eaLnBrk="1" hangingPunct="1"/>
            <a:r>
              <a:rPr lang="ru-RU" sz="2000"/>
              <a:t>В треугольнике против большей стороны лежит больший угол.</a:t>
            </a:r>
          </a:p>
          <a:p>
            <a:pPr eaLnBrk="1" hangingPunct="1"/>
            <a:endParaRPr lang="ru-RU" sz="2000"/>
          </a:p>
          <a:p>
            <a:pPr eaLnBrk="1" hangingPunct="1"/>
            <a:r>
              <a:rPr lang="ru-RU" sz="2000"/>
              <a:t>В треугольнике против большего угла лежит большая сторона.</a:t>
            </a:r>
          </a:p>
          <a:p>
            <a:pPr eaLnBrk="1" hangingPunct="1"/>
            <a:endParaRPr lang="ru-RU" sz="2000"/>
          </a:p>
          <a:p>
            <a:pPr eaLnBrk="1" hangingPunct="1"/>
            <a:r>
              <a:rPr lang="ru-RU" sz="2000"/>
              <a:t>В прямоугольном треугольнике гипотенуза больше катета.</a:t>
            </a:r>
          </a:p>
          <a:p>
            <a:pPr eaLnBrk="1" hangingPunct="1"/>
            <a:endParaRPr lang="ru-RU" sz="2000"/>
          </a:p>
          <a:p>
            <a:pPr eaLnBrk="1" hangingPunct="1"/>
            <a:r>
              <a:rPr lang="ru-RU" sz="2000"/>
              <a:t>Если два угла треугольника равны, то треугольник равнобедренный</a:t>
            </a:r>
          </a:p>
        </p:txBody>
      </p:sp>
      <p:pic>
        <p:nvPicPr>
          <p:cNvPr id="31747" name="Picture 7" descr="Картинка 94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892425"/>
            <a:ext cx="3200400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0"/>
            <a:ext cx="7848600" cy="685800"/>
          </a:xfrm>
        </p:spPr>
        <p:txBody>
          <a:bodyPr/>
          <a:lstStyle/>
          <a:p>
            <a:pPr eaLnBrk="1" hangingPunct="1"/>
            <a:r>
              <a:rPr lang="ru-RU" sz="3600">
                <a:solidFill>
                  <a:srgbClr val="9021FF"/>
                </a:solidFill>
              </a:rPr>
              <a:t>Неравенство треугольника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0500" y="914400"/>
            <a:ext cx="8763000" cy="4495800"/>
          </a:xfrm>
        </p:spPr>
        <p:txBody>
          <a:bodyPr/>
          <a:lstStyle/>
          <a:p>
            <a:pPr eaLnBrk="1" hangingPunct="1"/>
            <a:r>
              <a:rPr lang="ru-RU" sz="2000"/>
              <a:t>Каждая сторона треугольника меньше суммы двух других </a:t>
            </a:r>
          </a:p>
          <a:p>
            <a:pPr eaLnBrk="1" hangingPunct="1">
              <a:buFontTx/>
              <a:buNone/>
            </a:pPr>
            <a:r>
              <a:rPr lang="ru-RU" sz="2000"/>
              <a:t>сторон.</a:t>
            </a:r>
          </a:p>
          <a:p>
            <a:pPr eaLnBrk="1" hangingPunct="1"/>
            <a:endParaRPr lang="ru-RU" sz="1000"/>
          </a:p>
          <a:p>
            <a:pPr eaLnBrk="1" hangingPunct="1"/>
            <a:r>
              <a:rPr lang="ru-RU" sz="2000"/>
              <a:t>Для любых точек  А, В и С, не лежащих на одной прямой, </a:t>
            </a:r>
          </a:p>
          <a:p>
            <a:pPr eaLnBrk="1" hangingPunct="1">
              <a:buFontTx/>
              <a:buNone/>
            </a:pPr>
            <a:r>
              <a:rPr lang="ru-RU" sz="2000"/>
              <a:t>справедливы неравенства:  </a:t>
            </a:r>
          </a:p>
          <a:p>
            <a:pPr algn="ctr" eaLnBrk="1" hangingPunct="1">
              <a:buFontTx/>
              <a:buNone/>
            </a:pPr>
            <a:r>
              <a:rPr lang="ru-RU">
                <a:solidFill>
                  <a:srgbClr val="FF0000"/>
                </a:solidFill>
              </a:rPr>
              <a:t>АВ &lt; АС + СВ</a:t>
            </a:r>
            <a:r>
              <a:rPr lang="ru-RU"/>
              <a:t>  </a:t>
            </a:r>
          </a:p>
          <a:p>
            <a:pPr algn="ctr" eaLnBrk="1" hangingPunct="1">
              <a:buFontTx/>
              <a:buNone/>
            </a:pPr>
            <a:r>
              <a:rPr lang="ru-RU">
                <a:solidFill>
                  <a:srgbClr val="FF0000"/>
                </a:solidFill>
              </a:rPr>
              <a:t>АС &lt; АВ + ВС</a:t>
            </a:r>
            <a:r>
              <a:rPr lang="ru-RU"/>
              <a:t> </a:t>
            </a:r>
          </a:p>
          <a:p>
            <a:pPr algn="ctr" eaLnBrk="1" hangingPunct="1">
              <a:buFontTx/>
              <a:buNone/>
            </a:pPr>
            <a:r>
              <a:rPr lang="ru-RU">
                <a:solidFill>
                  <a:srgbClr val="FF0000"/>
                </a:solidFill>
              </a:rPr>
              <a:t>ВС &lt; ВА + АС</a:t>
            </a:r>
          </a:p>
          <a:p>
            <a:pPr algn="ctr" eaLnBrk="1" hangingPunct="1">
              <a:buFontTx/>
              <a:buNone/>
            </a:pPr>
            <a:endParaRPr lang="ru-RU" sz="1000"/>
          </a:p>
          <a:p>
            <a:pPr algn="ctr" eaLnBrk="1" hangingPunct="1">
              <a:buFontTx/>
              <a:buNone/>
            </a:pPr>
            <a:r>
              <a:rPr lang="ru-RU" sz="1800"/>
              <a:t>Каждое из этих неравенств называется </a:t>
            </a:r>
            <a:r>
              <a:rPr lang="ru-RU" sz="1800">
                <a:solidFill>
                  <a:srgbClr val="FF0000"/>
                </a:solidFill>
              </a:rPr>
              <a:t>неравенством треугольника</a:t>
            </a:r>
            <a:endParaRPr lang="ru-RU" sz="1800"/>
          </a:p>
        </p:txBody>
      </p:sp>
      <p:grpSp>
        <p:nvGrpSpPr>
          <p:cNvPr id="32771" name="Group 10"/>
          <p:cNvGrpSpPr>
            <a:grpSpLocks/>
          </p:cNvGrpSpPr>
          <p:nvPr/>
        </p:nvGrpSpPr>
        <p:grpSpPr bwMode="auto">
          <a:xfrm>
            <a:off x="3105150" y="4648200"/>
            <a:ext cx="2933700" cy="2209800"/>
            <a:chOff x="2208" y="2928"/>
            <a:chExt cx="1920" cy="1416"/>
          </a:xfrm>
        </p:grpSpPr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3024" y="2928"/>
              <a:ext cx="290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500" dirty="0">
                  <a:solidFill>
                    <a:srgbClr val="7030A0"/>
                  </a:solidFill>
                  <a:latin typeface="+mn-lt"/>
                </a:rPr>
                <a:t>B</a:t>
              </a:r>
              <a:endParaRPr lang="ru-RU" sz="2500" dirty="0">
                <a:solidFill>
                  <a:srgbClr val="7030A0"/>
                </a:solidFill>
                <a:latin typeface="+mn-lt"/>
              </a:endParaRPr>
            </a:p>
          </p:txBody>
        </p:sp>
        <p:grpSp>
          <p:nvGrpSpPr>
            <p:cNvPr id="32773" name="Group 9"/>
            <p:cNvGrpSpPr>
              <a:grpSpLocks/>
            </p:cNvGrpSpPr>
            <p:nvPr/>
          </p:nvGrpSpPr>
          <p:grpSpPr bwMode="auto">
            <a:xfrm>
              <a:off x="2208" y="3216"/>
              <a:ext cx="1920" cy="1128"/>
              <a:chOff x="1872" y="3168"/>
              <a:chExt cx="1920" cy="1128"/>
            </a:xfrm>
          </p:grpSpPr>
          <p:sp>
            <p:nvSpPr>
              <p:cNvPr id="8" name="AutoShape 4"/>
              <p:cNvSpPr>
                <a:spLocks noChangeArrowheads="1"/>
              </p:cNvSpPr>
              <p:nvPr/>
            </p:nvSpPr>
            <p:spPr bwMode="auto">
              <a:xfrm>
                <a:off x="2136" y="3168"/>
                <a:ext cx="1392" cy="960"/>
              </a:xfrm>
              <a:prstGeom prst="triangle">
                <a:avLst>
                  <a:gd name="adj" fmla="val 50000"/>
                </a:avLst>
              </a:prstGeom>
              <a:solidFill>
                <a:srgbClr val="FFCCFF"/>
              </a:solidFill>
              <a:ln w="19050">
                <a:solidFill>
                  <a:srgbClr val="7030A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1400">
                  <a:solidFill>
                    <a:srgbClr val="7030A0"/>
                  </a:solidFill>
                  <a:latin typeface="+mn-lt"/>
                </a:endParaRPr>
              </a:p>
            </p:txBody>
          </p:sp>
          <p:sp>
            <p:nvSpPr>
              <p:cNvPr id="9" name="Text Box 6"/>
              <p:cNvSpPr txBox="1">
                <a:spLocks noChangeArrowheads="1"/>
              </p:cNvSpPr>
              <p:nvPr/>
            </p:nvSpPr>
            <p:spPr bwMode="auto">
              <a:xfrm>
                <a:off x="1872" y="3984"/>
                <a:ext cx="528" cy="2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ru-RU" sz="2500" dirty="0">
                    <a:solidFill>
                      <a:srgbClr val="7030A0"/>
                    </a:solidFill>
                    <a:latin typeface="+mn-lt"/>
                  </a:rPr>
                  <a:t>А</a:t>
                </a:r>
              </a:p>
            </p:txBody>
          </p: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3504" y="3744"/>
                <a:ext cx="288" cy="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endParaRPr lang="ru-RU" sz="1400" dirty="0">
                  <a:solidFill>
                    <a:srgbClr val="7030A0"/>
                  </a:solidFill>
                  <a:latin typeface="+mn-lt"/>
                </a:endParaRPr>
              </a:p>
              <a:p>
                <a:pPr>
                  <a:spcBef>
                    <a:spcPct val="50000"/>
                  </a:spcBef>
                  <a:defRPr/>
                </a:pPr>
                <a:r>
                  <a:rPr lang="ru-RU" sz="2500" dirty="0">
                    <a:solidFill>
                      <a:srgbClr val="7030A0"/>
                    </a:solidFill>
                    <a:latin typeface="+mn-lt"/>
                  </a:rPr>
                  <a:t>С</a:t>
                </a:r>
              </a:p>
            </p:txBody>
          </p:sp>
        </p:grp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Группа 5"/>
          <p:cNvGrpSpPr>
            <a:grpSpLocks/>
          </p:cNvGrpSpPr>
          <p:nvPr/>
        </p:nvGrpSpPr>
        <p:grpSpPr bwMode="auto">
          <a:xfrm rot="-953206">
            <a:off x="4843463" y="3495675"/>
            <a:ext cx="3810000" cy="2514600"/>
            <a:chOff x="4419600" y="1600200"/>
            <a:chExt cx="3810000" cy="2514600"/>
          </a:xfrm>
        </p:grpSpPr>
        <p:sp>
          <p:nvSpPr>
            <p:cNvPr id="15369" name="AutoShape 29"/>
            <p:cNvSpPr>
              <a:spLocks noChangeArrowheads="1"/>
            </p:cNvSpPr>
            <p:nvPr/>
          </p:nvSpPr>
          <p:spPr bwMode="auto">
            <a:xfrm>
              <a:off x="4419600" y="1600200"/>
              <a:ext cx="3810000" cy="25146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Text Box 30"/>
            <p:cNvSpPr txBox="1">
              <a:spLocks noChangeArrowheads="1"/>
            </p:cNvSpPr>
            <p:nvPr/>
          </p:nvSpPr>
          <p:spPr bwMode="auto">
            <a:xfrm>
              <a:off x="5029364" y="3426254"/>
              <a:ext cx="259080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 dirty="0">
                  <a:solidFill>
                    <a:srgbClr val="FF0066"/>
                  </a:solidFill>
                  <a:latin typeface="+mn-lt"/>
                </a:rPr>
                <a:t>Треугольники</a:t>
              </a:r>
            </a:p>
          </p:txBody>
        </p:sp>
      </p:grpSp>
      <p:pic>
        <p:nvPicPr>
          <p:cNvPr id="15362" name="Picture 8" descr="Картинка 1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524000"/>
            <a:ext cx="30765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3" name="Группа 4"/>
          <p:cNvGrpSpPr>
            <a:grpSpLocks/>
          </p:cNvGrpSpPr>
          <p:nvPr/>
        </p:nvGrpSpPr>
        <p:grpSpPr bwMode="auto">
          <a:xfrm rot="-953206">
            <a:off x="4391025" y="2019300"/>
            <a:ext cx="3810000" cy="2514600"/>
            <a:chOff x="4419600" y="1600200"/>
            <a:chExt cx="3810000" cy="2514600"/>
          </a:xfrm>
        </p:grpSpPr>
        <p:sp>
          <p:nvSpPr>
            <p:cNvPr id="15367" name="AutoShape 29"/>
            <p:cNvSpPr>
              <a:spLocks noChangeArrowheads="1"/>
            </p:cNvSpPr>
            <p:nvPr/>
          </p:nvSpPr>
          <p:spPr bwMode="auto">
            <a:xfrm>
              <a:off x="4419600" y="1600200"/>
              <a:ext cx="3810000" cy="25146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39" name="Text Box 30"/>
            <p:cNvSpPr txBox="1">
              <a:spLocks noChangeArrowheads="1"/>
            </p:cNvSpPr>
            <p:nvPr/>
          </p:nvSpPr>
          <p:spPr bwMode="auto">
            <a:xfrm>
              <a:off x="5029364" y="3426254"/>
              <a:ext cx="259080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 dirty="0">
                  <a:solidFill>
                    <a:srgbClr val="FF0066"/>
                  </a:solidFill>
                  <a:latin typeface="+mn-lt"/>
                </a:rPr>
                <a:t>Треугольники</a:t>
              </a:r>
            </a:p>
          </p:txBody>
        </p:sp>
      </p:grpSp>
      <p:grpSp>
        <p:nvGrpSpPr>
          <p:cNvPr id="15364" name="Группа 8"/>
          <p:cNvGrpSpPr>
            <a:grpSpLocks/>
          </p:cNvGrpSpPr>
          <p:nvPr/>
        </p:nvGrpSpPr>
        <p:grpSpPr bwMode="auto">
          <a:xfrm rot="-953206">
            <a:off x="3990975" y="473075"/>
            <a:ext cx="3810000" cy="2514600"/>
            <a:chOff x="4419600" y="1600200"/>
            <a:chExt cx="3810000" cy="2514600"/>
          </a:xfrm>
        </p:grpSpPr>
        <p:sp>
          <p:nvSpPr>
            <p:cNvPr id="15365" name="AutoShape 29"/>
            <p:cNvSpPr>
              <a:spLocks noChangeArrowheads="1"/>
            </p:cNvSpPr>
            <p:nvPr/>
          </p:nvSpPr>
          <p:spPr bwMode="auto">
            <a:xfrm>
              <a:off x="4419600" y="1600200"/>
              <a:ext cx="3810000" cy="25146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Text Box 30"/>
            <p:cNvSpPr txBox="1">
              <a:spLocks noChangeArrowheads="1"/>
            </p:cNvSpPr>
            <p:nvPr/>
          </p:nvSpPr>
          <p:spPr bwMode="auto">
            <a:xfrm>
              <a:off x="5029364" y="3426254"/>
              <a:ext cx="259080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sz="2400" b="1" dirty="0">
                  <a:solidFill>
                    <a:srgbClr val="FF0066"/>
                  </a:solidFill>
                  <a:latin typeface="+mn-lt"/>
                </a:rPr>
                <a:t>Треугольники</a:t>
              </a: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eaLnBrk="1" hangingPunct="1"/>
            <a:r>
              <a:rPr lang="ru-RU">
                <a:solidFill>
                  <a:srgbClr val="9021FF"/>
                </a:solidFill>
              </a:rPr>
              <a:t>Треугольники</a:t>
            </a:r>
          </a:p>
        </p:txBody>
      </p:sp>
      <p:grpSp>
        <p:nvGrpSpPr>
          <p:cNvPr id="16386" name="Group 10"/>
          <p:cNvGrpSpPr>
            <a:grpSpLocks/>
          </p:cNvGrpSpPr>
          <p:nvPr/>
        </p:nvGrpSpPr>
        <p:grpSpPr bwMode="auto">
          <a:xfrm>
            <a:off x="3048000" y="4038600"/>
            <a:ext cx="3048000" cy="2247900"/>
            <a:chOff x="2208" y="2928"/>
            <a:chExt cx="1920" cy="1416"/>
          </a:xfrm>
        </p:grpSpPr>
        <p:sp>
          <p:nvSpPr>
            <p:cNvPr id="15364" name="Text Box 7"/>
            <p:cNvSpPr txBox="1">
              <a:spLocks noChangeArrowheads="1"/>
            </p:cNvSpPr>
            <p:nvPr/>
          </p:nvSpPr>
          <p:spPr bwMode="auto">
            <a:xfrm>
              <a:off x="3024" y="2928"/>
              <a:ext cx="288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sz="2500" dirty="0">
                  <a:solidFill>
                    <a:srgbClr val="7030A0"/>
                  </a:solidFill>
                  <a:latin typeface="+mn-lt"/>
                </a:rPr>
                <a:t>B</a:t>
              </a:r>
              <a:endParaRPr lang="ru-RU" sz="2500" dirty="0">
                <a:solidFill>
                  <a:srgbClr val="7030A0"/>
                </a:solidFill>
                <a:latin typeface="+mn-lt"/>
              </a:endParaRPr>
            </a:p>
          </p:txBody>
        </p:sp>
        <p:grpSp>
          <p:nvGrpSpPr>
            <p:cNvPr id="16389" name="Group 9"/>
            <p:cNvGrpSpPr>
              <a:grpSpLocks/>
            </p:cNvGrpSpPr>
            <p:nvPr/>
          </p:nvGrpSpPr>
          <p:grpSpPr bwMode="auto">
            <a:xfrm>
              <a:off x="2208" y="3216"/>
              <a:ext cx="1920" cy="1128"/>
              <a:chOff x="1872" y="3168"/>
              <a:chExt cx="1920" cy="1128"/>
            </a:xfrm>
          </p:grpSpPr>
          <p:sp>
            <p:nvSpPr>
              <p:cNvPr id="15366" name="AutoShape 4"/>
              <p:cNvSpPr>
                <a:spLocks noChangeArrowheads="1"/>
              </p:cNvSpPr>
              <p:nvPr/>
            </p:nvSpPr>
            <p:spPr bwMode="auto">
              <a:xfrm>
                <a:off x="2136" y="3168"/>
                <a:ext cx="1392" cy="960"/>
              </a:xfrm>
              <a:prstGeom prst="triangle">
                <a:avLst>
                  <a:gd name="adj" fmla="val 50000"/>
                </a:avLst>
              </a:prstGeom>
              <a:solidFill>
                <a:srgbClr val="FFCCFF"/>
              </a:solidFill>
              <a:ln w="9525">
                <a:solidFill>
                  <a:srgbClr val="7030A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1400">
                  <a:solidFill>
                    <a:srgbClr val="7030A0"/>
                  </a:solidFill>
                  <a:latin typeface="+mn-lt"/>
                </a:endParaRPr>
              </a:p>
            </p:txBody>
          </p:sp>
          <p:sp>
            <p:nvSpPr>
              <p:cNvPr id="15367" name="Text Box 6"/>
              <p:cNvSpPr txBox="1">
                <a:spLocks noChangeArrowheads="1"/>
              </p:cNvSpPr>
              <p:nvPr/>
            </p:nvSpPr>
            <p:spPr bwMode="auto">
              <a:xfrm>
                <a:off x="1872" y="3984"/>
                <a:ext cx="528" cy="2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ru-RU" sz="2500" dirty="0">
                    <a:solidFill>
                      <a:srgbClr val="7030A0"/>
                    </a:solidFill>
                    <a:latin typeface="+mn-lt"/>
                  </a:rPr>
                  <a:t>А</a:t>
                </a:r>
              </a:p>
            </p:txBody>
          </p:sp>
          <p:sp>
            <p:nvSpPr>
              <p:cNvPr id="15368" name="Text Box 8"/>
              <p:cNvSpPr txBox="1">
                <a:spLocks noChangeArrowheads="1"/>
              </p:cNvSpPr>
              <p:nvPr/>
            </p:nvSpPr>
            <p:spPr bwMode="auto">
              <a:xfrm>
                <a:off x="3504" y="3744"/>
                <a:ext cx="288" cy="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endParaRPr lang="ru-RU" sz="1400" dirty="0">
                  <a:solidFill>
                    <a:srgbClr val="7030A0"/>
                  </a:solidFill>
                  <a:latin typeface="+mn-lt"/>
                </a:endParaRPr>
              </a:p>
              <a:p>
                <a:pPr>
                  <a:spcBef>
                    <a:spcPct val="50000"/>
                  </a:spcBef>
                  <a:defRPr/>
                </a:pPr>
                <a:r>
                  <a:rPr lang="ru-RU" sz="2500" dirty="0">
                    <a:solidFill>
                      <a:srgbClr val="7030A0"/>
                    </a:solidFill>
                    <a:latin typeface="+mn-lt"/>
                  </a:rPr>
                  <a:t>С</a:t>
                </a:r>
              </a:p>
            </p:txBody>
          </p:sp>
        </p:grpSp>
      </p:grpSp>
      <p:sp>
        <p:nvSpPr>
          <p:cNvPr id="10" name="Прямоугольник 9"/>
          <p:cNvSpPr/>
          <p:nvPr/>
        </p:nvSpPr>
        <p:spPr>
          <a:xfrm>
            <a:off x="304800" y="1447800"/>
            <a:ext cx="8229600" cy="22463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kern="0" dirty="0">
                <a:solidFill>
                  <a:srgbClr val="FF0066"/>
                </a:solidFill>
                <a:latin typeface="Comic Sans MS"/>
                <a:cs typeface="Arial"/>
              </a:rPr>
              <a:t>Треугольник</a:t>
            </a:r>
            <a:r>
              <a:rPr lang="ru-RU" sz="2800" kern="0" dirty="0">
                <a:solidFill>
                  <a:srgbClr val="000000"/>
                </a:solidFill>
                <a:latin typeface="Comic Sans MS"/>
                <a:cs typeface="Arial"/>
              </a:rPr>
              <a:t> — простейший многоугольник, имеющий 3 вершины (угла) и 3 стороны; часть плоскости, ограниченная тремя точками, и тремя отрезками, попарно соединяющими эти точки</a:t>
            </a:r>
            <a:endParaRPr lang="ru-RU" sz="28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ru-RU">
                <a:solidFill>
                  <a:srgbClr val="9021FF"/>
                </a:solidFill>
              </a:rPr>
              <a:t>Равносторонний</a:t>
            </a:r>
            <a:r>
              <a:rPr lang="ru-RU"/>
              <a:t> -</a:t>
            </a:r>
          </a:p>
        </p:txBody>
      </p:sp>
      <p:sp>
        <p:nvSpPr>
          <p:cNvPr id="1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153400" cy="49307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dirty="0"/>
              <a:t>это правильный многоугольник с тремя сторонами, первый из</a:t>
            </a:r>
          </a:p>
          <a:p>
            <a:pPr eaLnBrk="1" hangingPunct="1">
              <a:buFontTx/>
              <a:buNone/>
            </a:pPr>
            <a:r>
              <a:rPr lang="ru-RU" sz="2000" dirty="0"/>
              <a:t>правильных многоугольников. </a:t>
            </a:r>
          </a:p>
          <a:p>
            <a:pPr eaLnBrk="1" hangingPunct="1">
              <a:buFontTx/>
              <a:buNone/>
            </a:pPr>
            <a:r>
              <a:rPr lang="ru-RU" sz="2000" dirty="0"/>
              <a:t>Все стороны правильного треугольника равны между собой, </a:t>
            </a:r>
          </a:p>
          <a:p>
            <a:pPr eaLnBrk="1" hangingPunct="1">
              <a:buFontTx/>
              <a:buNone/>
            </a:pPr>
            <a:r>
              <a:rPr lang="ru-RU" sz="2000" dirty="0"/>
              <a:t>а все углы равны 60°.</a:t>
            </a:r>
          </a:p>
          <a:p>
            <a:pPr eaLnBrk="1" hangingPunct="1">
              <a:buFontTx/>
              <a:buNone/>
            </a:pPr>
            <a:endParaRPr lang="ru-RU" sz="2000" dirty="0"/>
          </a:p>
          <a:p>
            <a:pPr eaLnBrk="1" hangingPunct="1">
              <a:buFontTx/>
              <a:buNone/>
            </a:pPr>
            <a:r>
              <a:rPr lang="ru-RU" sz="2000" dirty="0">
                <a:solidFill>
                  <a:srgbClr val="FF0066"/>
                </a:solidFill>
              </a:rPr>
              <a:t>Радиус вписанной окружности </a:t>
            </a:r>
          </a:p>
          <a:p>
            <a:pPr eaLnBrk="1" hangingPunct="1">
              <a:buFontTx/>
              <a:buNone/>
            </a:pPr>
            <a:endParaRPr lang="ru-RU" sz="2000" dirty="0">
              <a:solidFill>
                <a:srgbClr val="FF0066"/>
              </a:solidFill>
            </a:endParaRPr>
          </a:p>
          <a:p>
            <a:pPr eaLnBrk="1" hangingPunct="1">
              <a:buFontTx/>
              <a:buNone/>
            </a:pPr>
            <a:r>
              <a:rPr lang="ru-RU" sz="2000" dirty="0">
                <a:solidFill>
                  <a:srgbClr val="FF0066"/>
                </a:solidFill>
              </a:rPr>
              <a:t>Радиус описанной окружности</a:t>
            </a:r>
          </a:p>
          <a:p>
            <a:pPr eaLnBrk="1" hangingPunct="1">
              <a:buFontTx/>
              <a:buNone/>
            </a:pPr>
            <a:endParaRPr lang="ru-RU" sz="2000" dirty="0">
              <a:solidFill>
                <a:srgbClr val="FF0066"/>
              </a:solidFill>
            </a:endParaRPr>
          </a:p>
          <a:p>
            <a:pPr eaLnBrk="1" hangingPunct="1">
              <a:buFontTx/>
              <a:buNone/>
            </a:pPr>
            <a:r>
              <a:rPr lang="ru-RU" sz="2000" dirty="0">
                <a:solidFill>
                  <a:srgbClr val="FF0066"/>
                </a:solidFill>
              </a:rPr>
              <a:t>Периметр</a:t>
            </a:r>
          </a:p>
          <a:p>
            <a:pPr eaLnBrk="1" hangingPunct="1">
              <a:buFontTx/>
              <a:buNone/>
            </a:pPr>
            <a:endParaRPr lang="ru-RU" sz="2000" dirty="0">
              <a:solidFill>
                <a:srgbClr val="FF0066"/>
              </a:solidFill>
            </a:endParaRPr>
          </a:p>
          <a:p>
            <a:pPr eaLnBrk="1" hangingPunct="1">
              <a:buFontTx/>
              <a:buNone/>
            </a:pPr>
            <a:r>
              <a:rPr lang="ru-RU" sz="2000" dirty="0">
                <a:solidFill>
                  <a:srgbClr val="FF0066"/>
                </a:solidFill>
              </a:rPr>
              <a:t>Высота</a:t>
            </a:r>
          </a:p>
          <a:p>
            <a:pPr eaLnBrk="1" hangingPunct="1">
              <a:buFontTx/>
              <a:buNone/>
            </a:pPr>
            <a:endParaRPr lang="ru-RU" sz="2000" dirty="0">
              <a:solidFill>
                <a:srgbClr val="FF0066"/>
              </a:solidFill>
            </a:endParaRPr>
          </a:p>
          <a:p>
            <a:pPr eaLnBrk="1" hangingPunct="1">
              <a:buFontTx/>
              <a:buNone/>
            </a:pPr>
            <a:r>
              <a:rPr lang="ru-RU" sz="2000" dirty="0">
                <a:solidFill>
                  <a:srgbClr val="FF0066"/>
                </a:solidFill>
              </a:rPr>
              <a:t>                     Площадь </a:t>
            </a:r>
            <a:endParaRPr lang="ru-RU" b="1" dirty="0">
              <a:solidFill>
                <a:srgbClr val="FF0066"/>
              </a:solidFill>
            </a:endParaRPr>
          </a:p>
        </p:txBody>
      </p:sp>
      <p:grpSp>
        <p:nvGrpSpPr>
          <p:cNvPr id="1035" name="Group 23"/>
          <p:cNvGrpSpPr>
            <a:grpSpLocks/>
          </p:cNvGrpSpPr>
          <p:nvPr/>
        </p:nvGrpSpPr>
        <p:grpSpPr bwMode="auto">
          <a:xfrm>
            <a:off x="6257904" y="2724150"/>
            <a:ext cx="2413052" cy="2455863"/>
            <a:chOff x="1606" y="11907"/>
            <a:chExt cx="3798" cy="3868"/>
          </a:xfrm>
        </p:grpSpPr>
        <p:grpSp>
          <p:nvGrpSpPr>
            <p:cNvPr id="1036" name="Group 24"/>
            <p:cNvGrpSpPr>
              <a:grpSpLocks/>
            </p:cNvGrpSpPr>
            <p:nvPr/>
          </p:nvGrpSpPr>
          <p:grpSpPr bwMode="auto">
            <a:xfrm>
              <a:off x="1606" y="11907"/>
              <a:ext cx="3798" cy="3423"/>
              <a:chOff x="1606" y="11856"/>
              <a:chExt cx="3798" cy="3423"/>
            </a:xfrm>
          </p:grpSpPr>
          <p:grpSp>
            <p:nvGrpSpPr>
              <p:cNvPr id="1038" name="Group 25"/>
              <p:cNvGrpSpPr>
                <a:grpSpLocks/>
              </p:cNvGrpSpPr>
              <p:nvPr/>
            </p:nvGrpSpPr>
            <p:grpSpPr bwMode="auto">
              <a:xfrm>
                <a:off x="1606" y="11856"/>
                <a:ext cx="3798" cy="3423"/>
                <a:chOff x="1606" y="11856"/>
                <a:chExt cx="3798" cy="3423"/>
              </a:xfrm>
            </p:grpSpPr>
            <p:grpSp>
              <p:nvGrpSpPr>
                <p:cNvPr id="1040" name="Group 26"/>
                <p:cNvGrpSpPr>
                  <a:grpSpLocks/>
                </p:cNvGrpSpPr>
                <p:nvPr/>
              </p:nvGrpSpPr>
              <p:grpSpPr bwMode="auto">
                <a:xfrm>
                  <a:off x="1606" y="11856"/>
                  <a:ext cx="3798" cy="3423"/>
                  <a:chOff x="1606" y="11856"/>
                  <a:chExt cx="3798" cy="3423"/>
                </a:xfrm>
              </p:grpSpPr>
              <p:grpSp>
                <p:nvGrpSpPr>
                  <p:cNvPr id="1047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1606" y="11856"/>
                    <a:ext cx="3798" cy="3423"/>
                    <a:chOff x="1606" y="11856"/>
                    <a:chExt cx="3798" cy="3423"/>
                  </a:xfrm>
                </p:grpSpPr>
                <p:sp>
                  <p:nvSpPr>
                    <p:cNvPr id="1066" name="Text Box 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06" y="14721"/>
                      <a:ext cx="456" cy="5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 sz="1200" i="1" dirty="0">
                          <a:latin typeface="Palatino Linotype" pitchFamily="18" charset="0"/>
                        </a:rPr>
                        <a:t>A</a:t>
                      </a:r>
                      <a:endParaRPr lang="ru-RU" sz="2100" dirty="0">
                        <a:latin typeface="Arial" charset="0"/>
                      </a:endParaRPr>
                    </a:p>
                  </p:txBody>
                </p:sp>
                <p:sp>
                  <p:nvSpPr>
                    <p:cNvPr id="1067" name="Text Box 2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262" y="11856"/>
                      <a:ext cx="456" cy="5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 sz="1200" i="1">
                          <a:latin typeface="Palatino Linotype" pitchFamily="18" charset="0"/>
                        </a:rPr>
                        <a:t>B</a:t>
                      </a:r>
                      <a:endParaRPr lang="ru-RU" sz="2100">
                        <a:latin typeface="Arial" charset="0"/>
                      </a:endParaRPr>
                    </a:p>
                  </p:txBody>
                </p:sp>
                <p:sp>
                  <p:nvSpPr>
                    <p:cNvPr id="1068" name="Text Box 3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48" y="14706"/>
                      <a:ext cx="456" cy="5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 sz="1200" i="1" dirty="0">
                          <a:latin typeface="Palatino Linotype" pitchFamily="18" charset="0"/>
                        </a:rPr>
                        <a:t>C</a:t>
                      </a:r>
                      <a:endParaRPr lang="ru-RU" sz="2100" dirty="0">
                        <a:latin typeface="Arial" charset="0"/>
                      </a:endParaRPr>
                    </a:p>
                  </p:txBody>
                </p:sp>
                <p:sp>
                  <p:nvSpPr>
                    <p:cNvPr id="1069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90" y="12255"/>
                      <a:ext cx="0" cy="2565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0" name="Freeform 32"/>
                    <p:cNvSpPr>
                      <a:spLocks/>
                    </p:cNvSpPr>
                    <p:nvPr/>
                  </p:nvSpPr>
                  <p:spPr bwMode="auto">
                    <a:xfrm>
                      <a:off x="1951" y="12255"/>
                      <a:ext cx="3078" cy="2565"/>
                    </a:xfrm>
                    <a:custGeom>
                      <a:avLst/>
                      <a:gdLst>
                        <a:gd name="T0" fmla="*/ 0 w 3078"/>
                        <a:gd name="T1" fmla="*/ 2565 h 2565"/>
                        <a:gd name="T2" fmla="*/ 3078 w 3078"/>
                        <a:gd name="T3" fmla="*/ 2565 h 2565"/>
                        <a:gd name="T4" fmla="*/ 1539 w 3078"/>
                        <a:gd name="T5" fmla="*/ 0 h 2565"/>
                        <a:gd name="T6" fmla="*/ 0 w 3078"/>
                        <a:gd name="T7" fmla="*/ 2565 h 256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3078"/>
                        <a:gd name="T13" fmla="*/ 0 h 2565"/>
                        <a:gd name="T14" fmla="*/ 3078 w 3078"/>
                        <a:gd name="T15" fmla="*/ 2565 h 2565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3078" h="2565">
                          <a:moveTo>
                            <a:pt x="0" y="2565"/>
                          </a:moveTo>
                          <a:lnTo>
                            <a:pt x="3078" y="2565"/>
                          </a:lnTo>
                          <a:lnTo>
                            <a:pt x="1539" y="0"/>
                          </a:lnTo>
                          <a:lnTo>
                            <a:pt x="0" y="2565"/>
                          </a:lnTo>
                          <a:close/>
                        </a:path>
                      </a:pathLst>
                    </a:custGeom>
                    <a:noFill/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1" name="Rectangle 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90" y="14535"/>
                      <a:ext cx="285" cy="285"/>
                    </a:xfrm>
                    <a:prstGeom prst="rec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2" name="Line 3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951" y="13509"/>
                      <a:ext cx="2280" cy="131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3" name="Line 35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2749" y="13509"/>
                      <a:ext cx="2280" cy="131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74" name="Text Box 3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174" y="13167"/>
                      <a:ext cx="627" cy="5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 sz="1200" i="1">
                          <a:latin typeface="Palatino Linotype" pitchFamily="18" charset="0"/>
                        </a:rPr>
                        <a:t>A</a:t>
                      </a:r>
                      <a:r>
                        <a:rPr lang="en-US" sz="1200" i="1" baseline="-25000">
                          <a:latin typeface="Palatino Linotype" pitchFamily="18" charset="0"/>
                        </a:rPr>
                        <a:t>1</a:t>
                      </a:r>
                      <a:endParaRPr lang="ru-RU" sz="2100">
                        <a:latin typeface="Arial" charset="0"/>
                      </a:endParaRPr>
                    </a:p>
                  </p:txBody>
                </p:sp>
                <p:sp>
                  <p:nvSpPr>
                    <p:cNvPr id="1075" name="Text Box 3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262" y="14766"/>
                      <a:ext cx="627" cy="5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 sz="1200" i="1" dirty="0">
                          <a:latin typeface="Palatino Linotype" pitchFamily="18" charset="0"/>
                        </a:rPr>
                        <a:t>B</a:t>
                      </a:r>
                      <a:r>
                        <a:rPr lang="en-US" sz="1200" i="1" baseline="-25000" dirty="0">
                          <a:latin typeface="Palatino Linotype" pitchFamily="18" charset="0"/>
                        </a:rPr>
                        <a:t>1</a:t>
                      </a:r>
                      <a:endParaRPr lang="ru-RU" sz="2100" dirty="0">
                        <a:latin typeface="Arial" charset="0"/>
                      </a:endParaRPr>
                    </a:p>
                  </p:txBody>
                </p:sp>
                <p:sp>
                  <p:nvSpPr>
                    <p:cNvPr id="1076" name="Text Box 3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350" y="13167"/>
                      <a:ext cx="627" cy="5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 sz="1200" i="1">
                          <a:latin typeface="Palatino Linotype" pitchFamily="18" charset="0"/>
                        </a:rPr>
                        <a:t>C</a:t>
                      </a:r>
                      <a:r>
                        <a:rPr lang="en-US" sz="1200" i="1" baseline="-25000">
                          <a:latin typeface="Palatino Linotype" pitchFamily="18" charset="0"/>
                        </a:rPr>
                        <a:t>1</a:t>
                      </a:r>
                      <a:endParaRPr lang="ru-RU" sz="2100">
                        <a:latin typeface="Arial" charset="0"/>
                      </a:endParaRPr>
                    </a:p>
                  </p:txBody>
                </p:sp>
                <p:sp>
                  <p:nvSpPr>
                    <p:cNvPr id="1077" name="Text Box 3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376" y="13452"/>
                      <a:ext cx="627" cy="5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 sz="1200" i="1">
                          <a:latin typeface="Palatino Linotype" pitchFamily="18" charset="0"/>
                        </a:rPr>
                        <a:t>O</a:t>
                      </a:r>
                      <a:endParaRPr lang="ru-RU" sz="2100">
                        <a:latin typeface="Arial" charset="0"/>
                      </a:endParaRPr>
                    </a:p>
                  </p:txBody>
                </p:sp>
                <p:sp>
                  <p:nvSpPr>
                    <p:cNvPr id="1078" name="Text Box 4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003" y="12882"/>
                      <a:ext cx="627" cy="5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 sz="1200" i="1">
                          <a:latin typeface="Palatino Linotype" pitchFamily="18" charset="0"/>
                        </a:rPr>
                        <a:t>a</a:t>
                      </a:r>
                      <a:endParaRPr lang="ru-RU" sz="2100">
                        <a:latin typeface="Arial" charset="0"/>
                      </a:endParaRPr>
                    </a:p>
                  </p:txBody>
                </p:sp>
                <p:sp>
                  <p:nvSpPr>
                    <p:cNvPr id="1079" name="Text Box 4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863" y="14649"/>
                      <a:ext cx="627" cy="5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 sz="1200" i="1">
                          <a:latin typeface="Palatino Linotype" pitchFamily="18" charset="0"/>
                        </a:rPr>
                        <a:t>a</a:t>
                      </a:r>
                      <a:endParaRPr lang="ru-RU" sz="2100">
                        <a:latin typeface="Arial" charset="0"/>
                      </a:endParaRPr>
                    </a:p>
                  </p:txBody>
                </p:sp>
                <p:sp>
                  <p:nvSpPr>
                    <p:cNvPr id="1080" name="Text Box 4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635" y="12882"/>
                      <a:ext cx="627" cy="51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r>
                        <a:rPr lang="en-US" sz="1200" i="1">
                          <a:latin typeface="Palatino Linotype" pitchFamily="18" charset="0"/>
                        </a:rPr>
                        <a:t>a</a:t>
                      </a:r>
                      <a:endParaRPr lang="ru-RU" sz="2100">
                        <a:latin typeface="Arial" charset="0"/>
                      </a:endParaRPr>
                    </a:p>
                  </p:txBody>
                </p:sp>
                <p:sp>
                  <p:nvSpPr>
                    <p:cNvPr id="1081" name="Freeform 43"/>
                    <p:cNvSpPr>
                      <a:spLocks/>
                    </p:cNvSpPr>
                    <p:nvPr/>
                  </p:nvSpPr>
                  <p:spPr bwMode="auto">
                    <a:xfrm rot="-299892">
                      <a:off x="4003" y="13623"/>
                      <a:ext cx="342" cy="228"/>
                    </a:xfrm>
                    <a:custGeom>
                      <a:avLst/>
                      <a:gdLst>
                        <a:gd name="T0" fmla="*/ 0 w 342"/>
                        <a:gd name="T1" fmla="*/ 0 h 228"/>
                        <a:gd name="T2" fmla="*/ 114 w 342"/>
                        <a:gd name="T3" fmla="*/ 228 h 228"/>
                        <a:gd name="T4" fmla="*/ 342 w 342"/>
                        <a:gd name="T5" fmla="*/ 114 h 228"/>
                        <a:gd name="T6" fmla="*/ 0 60000 65536"/>
                        <a:gd name="T7" fmla="*/ 0 60000 65536"/>
                        <a:gd name="T8" fmla="*/ 0 60000 65536"/>
                        <a:gd name="T9" fmla="*/ 0 w 342"/>
                        <a:gd name="T10" fmla="*/ 0 h 228"/>
                        <a:gd name="T11" fmla="*/ 342 w 342"/>
                        <a:gd name="T12" fmla="*/ 228 h 22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342" h="228">
                          <a:moveTo>
                            <a:pt x="0" y="0"/>
                          </a:moveTo>
                          <a:lnTo>
                            <a:pt x="114" y="228"/>
                          </a:lnTo>
                          <a:lnTo>
                            <a:pt x="342" y="114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82" name="Freeform 44"/>
                    <p:cNvSpPr>
                      <a:spLocks/>
                    </p:cNvSpPr>
                    <p:nvPr/>
                  </p:nvSpPr>
                  <p:spPr bwMode="auto">
                    <a:xfrm rot="210825">
                      <a:off x="2635" y="13623"/>
                      <a:ext cx="342" cy="228"/>
                    </a:xfrm>
                    <a:custGeom>
                      <a:avLst/>
                      <a:gdLst>
                        <a:gd name="T0" fmla="*/ 0 w 342"/>
                        <a:gd name="T1" fmla="*/ 114 h 228"/>
                        <a:gd name="T2" fmla="*/ 228 w 342"/>
                        <a:gd name="T3" fmla="*/ 228 h 228"/>
                        <a:gd name="T4" fmla="*/ 342 w 342"/>
                        <a:gd name="T5" fmla="*/ 0 h 228"/>
                        <a:gd name="T6" fmla="*/ 0 60000 65536"/>
                        <a:gd name="T7" fmla="*/ 0 60000 65536"/>
                        <a:gd name="T8" fmla="*/ 0 60000 65536"/>
                        <a:gd name="T9" fmla="*/ 0 w 342"/>
                        <a:gd name="T10" fmla="*/ 0 h 228"/>
                        <a:gd name="T11" fmla="*/ 342 w 342"/>
                        <a:gd name="T12" fmla="*/ 228 h 22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342" h="228">
                          <a:moveTo>
                            <a:pt x="0" y="114"/>
                          </a:moveTo>
                          <a:lnTo>
                            <a:pt x="228" y="228"/>
                          </a:lnTo>
                          <a:lnTo>
                            <a:pt x="342" y="0"/>
                          </a:lnTo>
                        </a:path>
                      </a:pathLst>
                    </a:cu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48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2293" y="14022"/>
                    <a:ext cx="171" cy="171"/>
                    <a:chOff x="2293" y="14022"/>
                    <a:chExt cx="171" cy="171"/>
                  </a:xfrm>
                </p:grpSpPr>
                <p:sp>
                  <p:nvSpPr>
                    <p:cNvPr id="1064" name="Line 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93" y="14079"/>
                      <a:ext cx="114" cy="114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65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0" y="14022"/>
                      <a:ext cx="114" cy="114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49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3034" y="12768"/>
                    <a:ext cx="171" cy="171"/>
                    <a:chOff x="2293" y="14022"/>
                    <a:chExt cx="171" cy="171"/>
                  </a:xfrm>
                </p:grpSpPr>
                <p:sp>
                  <p:nvSpPr>
                    <p:cNvPr id="1062" name="Line 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93" y="14079"/>
                      <a:ext cx="114" cy="114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63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0" y="14022"/>
                      <a:ext cx="114" cy="114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50" name="Group 51"/>
                  <p:cNvGrpSpPr>
                    <a:grpSpLocks/>
                  </p:cNvGrpSpPr>
                  <p:nvPr/>
                </p:nvGrpSpPr>
                <p:grpSpPr bwMode="auto">
                  <a:xfrm flipH="1">
                    <a:off x="3832" y="12882"/>
                    <a:ext cx="171" cy="171"/>
                    <a:chOff x="2293" y="14022"/>
                    <a:chExt cx="171" cy="171"/>
                  </a:xfrm>
                </p:grpSpPr>
                <p:sp>
                  <p:nvSpPr>
                    <p:cNvPr id="1060" name="Line 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93" y="14079"/>
                      <a:ext cx="114" cy="114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61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0" y="14022"/>
                      <a:ext cx="114" cy="114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51" name="Group 54"/>
                  <p:cNvGrpSpPr>
                    <a:grpSpLocks/>
                  </p:cNvGrpSpPr>
                  <p:nvPr/>
                </p:nvGrpSpPr>
                <p:grpSpPr bwMode="auto">
                  <a:xfrm flipH="1">
                    <a:off x="4516" y="14022"/>
                    <a:ext cx="171" cy="171"/>
                    <a:chOff x="2293" y="14022"/>
                    <a:chExt cx="171" cy="171"/>
                  </a:xfrm>
                </p:grpSpPr>
                <p:sp>
                  <p:nvSpPr>
                    <p:cNvPr id="1058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293" y="14079"/>
                      <a:ext cx="114" cy="114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9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50" y="14022"/>
                      <a:ext cx="114" cy="114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52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2635" y="14763"/>
                    <a:ext cx="57" cy="171"/>
                    <a:chOff x="2635" y="14763"/>
                    <a:chExt cx="57" cy="171"/>
                  </a:xfrm>
                </p:grpSpPr>
                <p:sp>
                  <p:nvSpPr>
                    <p:cNvPr id="1056" name="Line 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5" y="14763"/>
                      <a:ext cx="0" cy="17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7" name="Line 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92" y="14763"/>
                      <a:ext cx="0" cy="17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1053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4174" y="14763"/>
                    <a:ext cx="57" cy="171"/>
                    <a:chOff x="2635" y="14763"/>
                    <a:chExt cx="57" cy="171"/>
                  </a:xfrm>
                </p:grpSpPr>
                <p:sp>
                  <p:nvSpPr>
                    <p:cNvPr id="1054" name="Line 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35" y="14763"/>
                      <a:ext cx="0" cy="17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055" name="Line 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692" y="14763"/>
                      <a:ext cx="0" cy="171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041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2977" y="13338"/>
                  <a:ext cx="342" cy="4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sz="1200" i="1">
                      <a:latin typeface="Palatino Linotype" pitchFamily="18" charset="0"/>
                    </a:rPr>
                    <a:t>r</a:t>
                  </a:r>
                  <a:endParaRPr lang="ru-RU" sz="2100">
                    <a:latin typeface="Arial" charset="0"/>
                  </a:endParaRPr>
                </a:p>
              </p:txBody>
            </p:sp>
            <p:sp>
              <p:nvSpPr>
                <p:cNvPr id="1042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2611" y="13965"/>
                  <a:ext cx="342" cy="4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sz="1200" i="1" dirty="0">
                      <a:latin typeface="Palatino Linotype" pitchFamily="18" charset="0"/>
                    </a:rPr>
                    <a:t>R</a:t>
                  </a:r>
                  <a:endParaRPr lang="ru-RU" sz="2100" dirty="0">
                    <a:latin typeface="Arial" charset="0"/>
                  </a:endParaRPr>
                </a:p>
              </p:txBody>
            </p:sp>
            <p:sp>
              <p:nvSpPr>
                <p:cNvPr id="1043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3718" y="13338"/>
                  <a:ext cx="342" cy="4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sz="1200" i="1" dirty="0">
                      <a:latin typeface="Palatino Linotype" pitchFamily="18" charset="0"/>
                    </a:rPr>
                    <a:t>r</a:t>
                  </a:r>
                  <a:endParaRPr lang="ru-RU" sz="2100" dirty="0">
                    <a:latin typeface="Arial" charset="0"/>
                  </a:endParaRPr>
                </a:p>
              </p:txBody>
            </p:sp>
            <p:sp>
              <p:nvSpPr>
                <p:cNvPr id="1044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3205" y="14079"/>
                  <a:ext cx="342" cy="4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sz="1200" i="1">
                      <a:latin typeface="Palatino Linotype" pitchFamily="18" charset="0"/>
                    </a:rPr>
                    <a:t>r</a:t>
                  </a:r>
                  <a:endParaRPr lang="ru-RU" sz="2100">
                    <a:latin typeface="Arial" charset="0"/>
                  </a:endParaRPr>
                </a:p>
              </p:txBody>
            </p:sp>
            <p:sp>
              <p:nvSpPr>
                <p:cNvPr id="1045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3178" y="13089"/>
                  <a:ext cx="342" cy="4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sz="1200" i="1" dirty="0">
                      <a:latin typeface="Palatino Linotype" pitchFamily="18" charset="0"/>
                    </a:rPr>
                    <a:t>R</a:t>
                  </a:r>
                  <a:endParaRPr lang="ru-RU" sz="2100" dirty="0">
                    <a:latin typeface="Arial" charset="0"/>
                  </a:endParaRPr>
                </a:p>
              </p:txBody>
            </p:sp>
            <p:sp>
              <p:nvSpPr>
                <p:cNvPr id="1046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3958" y="13950"/>
                  <a:ext cx="342" cy="4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sz="1200" i="1" dirty="0">
                      <a:latin typeface="Palatino Linotype" pitchFamily="18" charset="0"/>
                    </a:rPr>
                    <a:t>R</a:t>
                  </a:r>
                  <a:endParaRPr lang="ru-RU" sz="2100" dirty="0">
                    <a:latin typeface="Arial" charset="0"/>
                  </a:endParaRPr>
                </a:p>
              </p:txBody>
            </p:sp>
          </p:grpSp>
          <p:sp>
            <p:nvSpPr>
              <p:cNvPr id="1039" name="Oval 69"/>
              <p:cNvSpPr>
                <a:spLocks noChangeArrowheads="1"/>
              </p:cNvSpPr>
              <p:nvPr/>
            </p:nvSpPr>
            <p:spPr bwMode="auto">
              <a:xfrm>
                <a:off x="2635" y="13053"/>
                <a:ext cx="1710" cy="1767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37" name="Oval 70"/>
            <p:cNvSpPr>
              <a:spLocks noChangeArrowheads="1"/>
            </p:cNvSpPr>
            <p:nvPr/>
          </p:nvSpPr>
          <p:spPr bwMode="auto">
            <a:xfrm>
              <a:off x="1735" y="12298"/>
              <a:ext cx="3505" cy="347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811338" y="4081463"/>
          <a:ext cx="31432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Формула" r:id="rId3" imgW="1422360" imgH="228600" progId="Equation.3">
                  <p:embed/>
                </p:oleObj>
              </mc:Choice>
              <mc:Fallback>
                <p:oleObj name="Формула" r:id="rId3" imgW="142236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1338" y="4081463"/>
                        <a:ext cx="3143250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419225" y="4540250"/>
          <a:ext cx="1293813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Формула" r:id="rId5" imgW="583920" imgH="431640" progId="Equation.3">
                  <p:embed/>
                </p:oleObj>
              </mc:Choice>
              <mc:Fallback>
                <p:oleObj name="Формула" r:id="rId5" imgW="583920" imgH="431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9225" y="4540250"/>
                        <a:ext cx="1293813" cy="957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4256088" y="2343150"/>
          <a:ext cx="11938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Формула" r:id="rId7" imgW="571320" imgH="431640" progId="Equation.3">
                  <p:embed/>
                </p:oleObj>
              </mc:Choice>
              <mc:Fallback>
                <p:oleObj name="Формула" r:id="rId7" imgW="571320" imgH="431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6088" y="2343150"/>
                        <a:ext cx="1193800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4222750" y="3154363"/>
          <a:ext cx="1293813" cy="91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Формула" r:id="rId9" imgW="609480" imgH="431640" progId="Equation.3">
                  <p:embed/>
                </p:oleObj>
              </mc:Choice>
              <mc:Fallback>
                <p:oleObj name="Формула" r:id="rId9" imgW="609480" imgH="431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0" y="3154363"/>
                        <a:ext cx="1293813" cy="915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3287713" y="5326063"/>
          <a:ext cx="376555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Формула" r:id="rId11" imgW="1803240" imgH="431640" progId="Equation.3">
                  <p:embed/>
                </p:oleObj>
              </mc:Choice>
              <mc:Fallback>
                <p:oleObj name="Формула" r:id="rId11" imgW="1803240" imgH="431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713" y="5326063"/>
                        <a:ext cx="3765550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36650" y="152400"/>
            <a:ext cx="6870700" cy="609600"/>
          </a:xfrm>
        </p:spPr>
        <p:txBody>
          <a:bodyPr/>
          <a:lstStyle/>
          <a:p>
            <a:pPr eaLnBrk="1" hangingPunct="1"/>
            <a:r>
              <a:rPr lang="ru-RU" dirty="0">
                <a:solidFill>
                  <a:srgbClr val="9021FF"/>
                </a:solidFill>
              </a:rPr>
              <a:t>Равнобедренный</a:t>
            </a:r>
          </a:p>
        </p:txBody>
      </p:sp>
      <p:sp>
        <p:nvSpPr>
          <p:cNvPr id="2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350" y="742950"/>
            <a:ext cx="8458200" cy="5943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900" dirty="0"/>
              <a:t>Треугольник, в котором две стороны равны между собой </a:t>
            </a:r>
          </a:p>
          <a:p>
            <a:pPr eaLnBrk="1" hangingPunct="1">
              <a:buFontTx/>
              <a:buNone/>
            </a:pPr>
            <a:r>
              <a:rPr lang="ru-RU" sz="1900" dirty="0"/>
              <a:t>называется </a:t>
            </a:r>
            <a:r>
              <a:rPr lang="ru-RU" sz="1900" dirty="0">
                <a:solidFill>
                  <a:srgbClr val="FF0000"/>
                </a:solidFill>
              </a:rPr>
              <a:t>равнобедренным</a:t>
            </a:r>
            <a:r>
              <a:rPr lang="ru-RU" sz="1900" dirty="0"/>
              <a:t>. </a:t>
            </a:r>
          </a:p>
          <a:p>
            <a:pPr eaLnBrk="1" hangingPunct="1">
              <a:buFontTx/>
              <a:buNone/>
            </a:pPr>
            <a:r>
              <a:rPr lang="ru-RU" sz="1900" dirty="0"/>
              <a:t>Равные стороны называются </a:t>
            </a:r>
            <a:r>
              <a:rPr lang="ru-RU" sz="1900" dirty="0">
                <a:solidFill>
                  <a:srgbClr val="FF0000"/>
                </a:solidFill>
              </a:rPr>
              <a:t>боковыми</a:t>
            </a:r>
            <a:r>
              <a:rPr lang="ru-RU" sz="1900" dirty="0"/>
              <a:t>, а последняя - </a:t>
            </a:r>
            <a:r>
              <a:rPr lang="ru-RU" sz="1900" dirty="0">
                <a:solidFill>
                  <a:srgbClr val="FF0000"/>
                </a:solidFill>
              </a:rPr>
              <a:t>основанием</a:t>
            </a:r>
            <a:r>
              <a:rPr lang="ru-RU" sz="2500" dirty="0"/>
              <a:t> </a:t>
            </a:r>
          </a:p>
          <a:p>
            <a:pPr eaLnBrk="1" hangingPunct="1">
              <a:buFontTx/>
              <a:buNone/>
            </a:pPr>
            <a:endParaRPr lang="ru-RU" sz="1500" dirty="0"/>
          </a:p>
          <a:p>
            <a:pPr eaLnBrk="1" hangingPunct="1">
              <a:buFontTx/>
              <a:buNone/>
            </a:pPr>
            <a:r>
              <a:rPr lang="ru-RU" sz="1900" dirty="0">
                <a:solidFill>
                  <a:srgbClr val="FF0000"/>
                </a:solidFill>
              </a:rPr>
              <a:t>Площадь треугольника</a:t>
            </a:r>
          </a:p>
          <a:p>
            <a:pPr eaLnBrk="1" hangingPunct="1">
              <a:buFontTx/>
              <a:buNone/>
            </a:pPr>
            <a:endParaRPr lang="ru-RU" sz="1900" dirty="0"/>
          </a:p>
          <a:p>
            <a:pPr eaLnBrk="1" hangingPunct="1">
              <a:buFontTx/>
              <a:buNone/>
            </a:pPr>
            <a:endParaRPr lang="ru-RU" sz="1900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ru-RU" sz="1900" dirty="0">
                <a:solidFill>
                  <a:srgbClr val="FF0000"/>
                </a:solidFill>
              </a:rPr>
              <a:t>Теорема косинусов</a:t>
            </a:r>
            <a:endParaRPr lang="ru-RU" sz="1900" dirty="0"/>
          </a:p>
          <a:p>
            <a:pPr eaLnBrk="1" hangingPunct="1">
              <a:buFontTx/>
              <a:buNone/>
            </a:pPr>
            <a:endParaRPr lang="ru-RU" sz="1900" dirty="0"/>
          </a:p>
          <a:p>
            <a:pPr eaLnBrk="1" hangingPunct="1">
              <a:buFontTx/>
              <a:buNone/>
            </a:pPr>
            <a:endParaRPr lang="ru-RU" sz="1900" dirty="0"/>
          </a:p>
          <a:p>
            <a:pPr eaLnBrk="1" hangingPunct="1">
              <a:buFontTx/>
              <a:buNone/>
            </a:pPr>
            <a:r>
              <a:rPr lang="ru-RU" sz="1900" dirty="0">
                <a:solidFill>
                  <a:srgbClr val="FF0000"/>
                </a:solidFill>
              </a:rPr>
              <a:t>Теорема синусов</a:t>
            </a:r>
            <a:endParaRPr lang="ru-RU" sz="2000" dirty="0">
              <a:latin typeface="Arial" charset="0"/>
            </a:endParaRPr>
          </a:p>
          <a:p>
            <a:pPr eaLnBrk="1" hangingPunct="1">
              <a:buFontTx/>
              <a:buNone/>
            </a:pPr>
            <a:endParaRPr lang="ru-RU" sz="1900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ru-RU" sz="1900" dirty="0">
              <a:solidFill>
                <a:srgbClr val="FF00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1900" dirty="0">
                <a:solidFill>
                  <a:srgbClr val="FF0000"/>
                </a:solidFill>
              </a:rPr>
              <a:t>Периметр </a:t>
            </a:r>
            <a:r>
              <a:rPr lang="ru-RU" sz="1900" dirty="0"/>
              <a:t>    P = 2a + </a:t>
            </a:r>
            <a:r>
              <a:rPr lang="ru-RU" sz="1900" dirty="0" err="1"/>
              <a:t>b</a:t>
            </a:r>
            <a:r>
              <a:rPr lang="ru-RU" sz="1900" dirty="0"/>
              <a:t> (по определению); </a:t>
            </a:r>
          </a:p>
          <a:p>
            <a:pPr algn="ctr" eaLnBrk="1" hangingPunct="1">
              <a:buFontTx/>
              <a:buNone/>
            </a:pPr>
            <a:r>
              <a:rPr lang="ru-RU" sz="1900" dirty="0"/>
              <a:t>P = 2R(2sinα + </a:t>
            </a:r>
            <a:r>
              <a:rPr lang="ru-RU" sz="1900" dirty="0" err="1"/>
              <a:t>sinβ</a:t>
            </a:r>
            <a:r>
              <a:rPr lang="ru-RU" sz="1900" dirty="0"/>
              <a:t>) </a:t>
            </a:r>
          </a:p>
          <a:p>
            <a:pPr algn="ctr" eaLnBrk="1" hangingPunct="1">
              <a:buFontTx/>
              <a:buNone/>
            </a:pPr>
            <a:r>
              <a:rPr lang="ru-RU" sz="1900" dirty="0"/>
              <a:t>(следствие теоремы синусов) </a:t>
            </a:r>
          </a:p>
          <a:p>
            <a:pPr eaLnBrk="1" hangingPunct="1">
              <a:buFontTx/>
              <a:buNone/>
            </a:pPr>
            <a:endParaRPr lang="ru-RU" sz="1900" dirty="0"/>
          </a:p>
          <a:p>
            <a:pPr eaLnBrk="1" hangingPunct="1">
              <a:buFontTx/>
              <a:buNone/>
            </a:pPr>
            <a:endParaRPr lang="ru-RU" sz="1900" dirty="0"/>
          </a:p>
          <a:p>
            <a:pPr eaLnBrk="1" hangingPunct="1">
              <a:buFontTx/>
              <a:buNone/>
            </a:pPr>
            <a:endParaRPr lang="ru-RU" sz="1900" dirty="0"/>
          </a:p>
          <a:p>
            <a:pPr eaLnBrk="1" hangingPunct="1">
              <a:buFontTx/>
              <a:buNone/>
            </a:pPr>
            <a:endParaRPr lang="ru-RU" sz="1900" dirty="0"/>
          </a:p>
          <a:p>
            <a:pPr eaLnBrk="1" hangingPunct="1">
              <a:buFontTx/>
              <a:buNone/>
            </a:pPr>
            <a:endParaRPr lang="ru-RU" sz="1900" dirty="0"/>
          </a:p>
          <a:p>
            <a:pPr eaLnBrk="1" hangingPunct="1">
              <a:buFontTx/>
              <a:buNone/>
            </a:pPr>
            <a:endParaRPr lang="ru-RU" sz="1500" dirty="0"/>
          </a:p>
        </p:txBody>
      </p:sp>
      <p:sp>
        <p:nvSpPr>
          <p:cNvPr id="2060" name="Rectangle 4"/>
          <p:cNvSpPr>
            <a:spLocks noChangeArrowheads="1"/>
          </p:cNvSpPr>
          <p:nvPr/>
        </p:nvSpPr>
        <p:spPr bwMode="auto">
          <a:xfrm>
            <a:off x="-63500" y="2797175"/>
            <a:ext cx="69088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100">
                <a:latin typeface="Arial" charset="0"/>
              </a:rPr>
              <a:t> </a:t>
            </a:r>
            <a:r>
              <a:rPr lang="ru-RU" sz="700">
                <a:latin typeface="Arial" charset="0"/>
              </a:rPr>
              <a:t>                         </a:t>
            </a:r>
          </a:p>
          <a:p>
            <a:endParaRPr lang="ru-RU" sz="700">
              <a:latin typeface="Arial" charset="0"/>
            </a:endParaRPr>
          </a:p>
          <a:p>
            <a:r>
              <a:rPr lang="ru-RU" sz="700">
                <a:latin typeface="Arial" charset="0"/>
              </a:rPr>
              <a:t>                                                                                       </a:t>
            </a:r>
          </a:p>
          <a:p>
            <a:pPr lvl="1" eaLnBrk="0" hangingPunct="0"/>
            <a:r>
              <a:rPr lang="ru-RU" sz="2500">
                <a:latin typeface="Arial" charset="0"/>
              </a:rPr>
              <a:t>                                       </a:t>
            </a:r>
            <a:r>
              <a:rPr lang="ru-RU" sz="1600">
                <a:latin typeface="Arial" charset="0"/>
              </a:rPr>
              <a:t>                                             </a:t>
            </a:r>
            <a:r>
              <a:rPr lang="ru-RU" sz="700">
                <a:latin typeface="Arial" charset="0"/>
              </a:rPr>
              <a:t>         </a:t>
            </a:r>
          </a:p>
          <a:p>
            <a:pPr eaLnBrk="0" hangingPunct="0"/>
            <a:endParaRPr lang="ru-RU" sz="700">
              <a:latin typeface="Arial" charset="0"/>
            </a:endParaRPr>
          </a:p>
        </p:txBody>
      </p:sp>
      <p:grpSp>
        <p:nvGrpSpPr>
          <p:cNvPr id="2061" name="Группа 18"/>
          <p:cNvGrpSpPr>
            <a:grpSpLocks/>
          </p:cNvGrpSpPr>
          <p:nvPr/>
        </p:nvGrpSpPr>
        <p:grpSpPr bwMode="auto">
          <a:xfrm>
            <a:off x="6734175" y="4768850"/>
            <a:ext cx="1828800" cy="2089150"/>
            <a:chOff x="5181600" y="4495800"/>
            <a:chExt cx="1828800" cy="2089150"/>
          </a:xfrm>
        </p:grpSpPr>
        <p:sp>
          <p:nvSpPr>
            <p:cNvPr id="17418" name="Text Box 16"/>
            <p:cNvSpPr txBox="1">
              <a:spLocks noChangeArrowheads="1"/>
            </p:cNvSpPr>
            <p:nvPr/>
          </p:nvSpPr>
          <p:spPr bwMode="auto">
            <a:xfrm>
              <a:off x="5943600" y="4495800"/>
              <a:ext cx="381000" cy="412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ru-RU" sz="2100" dirty="0">
                  <a:solidFill>
                    <a:srgbClr val="7030A0"/>
                  </a:solidFill>
                  <a:latin typeface="+mn-lt"/>
                </a:rPr>
                <a:t>М</a:t>
              </a:r>
            </a:p>
          </p:txBody>
        </p:sp>
        <p:grpSp>
          <p:nvGrpSpPr>
            <p:cNvPr id="2063" name="Group 22"/>
            <p:cNvGrpSpPr>
              <a:grpSpLocks/>
            </p:cNvGrpSpPr>
            <p:nvPr/>
          </p:nvGrpSpPr>
          <p:grpSpPr bwMode="auto">
            <a:xfrm>
              <a:off x="5181600" y="4876800"/>
              <a:ext cx="1828800" cy="1708150"/>
              <a:chOff x="3264" y="3120"/>
              <a:chExt cx="1152" cy="1076"/>
            </a:xfrm>
          </p:grpSpPr>
          <p:sp>
            <p:nvSpPr>
              <p:cNvPr id="17422" name="AutoShape 14"/>
              <p:cNvSpPr>
                <a:spLocks noChangeArrowheads="1"/>
              </p:cNvSpPr>
              <p:nvPr/>
            </p:nvSpPr>
            <p:spPr bwMode="auto">
              <a:xfrm>
                <a:off x="3456" y="3120"/>
                <a:ext cx="816" cy="864"/>
              </a:xfrm>
              <a:prstGeom prst="triangle">
                <a:avLst>
                  <a:gd name="adj" fmla="val 50000"/>
                </a:avLst>
              </a:prstGeom>
              <a:solidFill>
                <a:srgbClr val="FFCCFF"/>
              </a:solidFill>
              <a:ln w="9525">
                <a:solidFill>
                  <a:srgbClr val="7030A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solidFill>
                    <a:srgbClr val="7030A0"/>
                  </a:solidFill>
                  <a:latin typeface="+mn-lt"/>
                </a:endParaRPr>
              </a:p>
            </p:txBody>
          </p:sp>
          <p:sp>
            <p:nvSpPr>
              <p:cNvPr id="17423" name="Text Box 15"/>
              <p:cNvSpPr txBox="1">
                <a:spLocks noChangeArrowheads="1"/>
              </p:cNvSpPr>
              <p:nvPr/>
            </p:nvSpPr>
            <p:spPr bwMode="auto">
              <a:xfrm>
                <a:off x="3264" y="3936"/>
                <a:ext cx="192" cy="2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ru-RU" sz="2100" dirty="0">
                    <a:solidFill>
                      <a:srgbClr val="7030A0"/>
                    </a:solidFill>
                    <a:latin typeface="+mn-lt"/>
                  </a:rPr>
                  <a:t>К</a:t>
                </a:r>
              </a:p>
            </p:txBody>
          </p:sp>
          <p:sp>
            <p:nvSpPr>
              <p:cNvPr id="17424" name="Text Box 17"/>
              <p:cNvSpPr txBox="1">
                <a:spLocks noChangeArrowheads="1"/>
              </p:cNvSpPr>
              <p:nvPr/>
            </p:nvSpPr>
            <p:spPr bwMode="auto">
              <a:xfrm>
                <a:off x="4224" y="3936"/>
                <a:ext cx="192" cy="2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ru-RU" sz="2100" dirty="0">
                    <a:solidFill>
                      <a:srgbClr val="7030A0"/>
                    </a:solidFill>
                    <a:latin typeface="+mn-lt"/>
                  </a:rPr>
                  <a:t>О</a:t>
                </a:r>
              </a:p>
            </p:txBody>
          </p:sp>
          <p:sp>
            <p:nvSpPr>
              <p:cNvPr id="17425" name="Text Box 20"/>
              <p:cNvSpPr txBox="1">
                <a:spLocks noChangeArrowheads="1"/>
              </p:cNvSpPr>
              <p:nvPr/>
            </p:nvSpPr>
            <p:spPr bwMode="auto">
              <a:xfrm>
                <a:off x="3456" y="3360"/>
                <a:ext cx="144" cy="2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2100" dirty="0">
                    <a:solidFill>
                      <a:srgbClr val="7030A0"/>
                    </a:solidFill>
                    <a:latin typeface="+mn-lt"/>
                  </a:rPr>
                  <a:t>a</a:t>
                </a:r>
                <a:endParaRPr lang="ru-RU" sz="2100" dirty="0">
                  <a:solidFill>
                    <a:srgbClr val="7030A0"/>
                  </a:solidFill>
                  <a:latin typeface="+mn-lt"/>
                </a:endParaRPr>
              </a:p>
            </p:txBody>
          </p:sp>
        </p:grpSp>
        <p:sp>
          <p:nvSpPr>
            <p:cNvPr id="17421" name="Text Box 21"/>
            <p:cNvSpPr txBox="1">
              <a:spLocks noChangeArrowheads="1"/>
            </p:cNvSpPr>
            <p:nvPr/>
          </p:nvSpPr>
          <p:spPr bwMode="auto">
            <a:xfrm>
              <a:off x="6019800" y="6172200"/>
              <a:ext cx="381000" cy="412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100">
                  <a:solidFill>
                    <a:srgbClr val="7030A0"/>
                  </a:solidFill>
                  <a:latin typeface="+mn-lt"/>
                </a:rPr>
                <a:t>b</a:t>
              </a:r>
              <a:endParaRPr lang="ru-RU" sz="2100">
                <a:solidFill>
                  <a:srgbClr val="7030A0"/>
                </a:solidFill>
                <a:latin typeface="+mn-lt"/>
              </a:endParaRPr>
            </a:p>
          </p:txBody>
        </p:sp>
      </p:grp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030538" y="2017713"/>
          <a:ext cx="5751512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Формула" r:id="rId4" imgW="4381200" imgH="698400" progId="Equation.3">
                  <p:embed/>
                </p:oleObj>
              </mc:Choice>
              <mc:Fallback>
                <p:oleObj name="Формула" r:id="rId4" imgW="4381200" imgH="6984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0538" y="2017713"/>
                        <a:ext cx="5751512" cy="938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2727325" y="3028950"/>
          <a:ext cx="126365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Формула" r:id="rId6" imgW="825480" imgH="457200" progId="Equation.3">
                  <p:embed/>
                </p:oleObj>
              </mc:Choice>
              <mc:Fallback>
                <p:oleObj name="Формула" r:id="rId6" imgW="82548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7325" y="3028950"/>
                        <a:ext cx="1263650" cy="698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4257676" y="3151189"/>
          <a:ext cx="2060105" cy="430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Формула" r:id="rId8" imgW="1333440" imgH="279360" progId="Equation.3">
                  <p:embed/>
                </p:oleObj>
              </mc:Choice>
              <mc:Fallback>
                <p:oleObj name="Формула" r:id="rId8" imgW="1333440" imgH="2793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57676" y="3151189"/>
                        <a:ext cx="2060105" cy="43021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2490788" y="4138613"/>
          <a:ext cx="1338262" cy="669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Формула" r:id="rId10" imgW="888840" imgH="444240" progId="Equation.3">
                  <p:embed/>
                </p:oleObj>
              </mc:Choice>
              <mc:Fallback>
                <p:oleObj name="Формула" r:id="rId10" imgW="888840" imgH="4442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0788" y="4138613"/>
                        <a:ext cx="1338262" cy="6699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4013200" y="4117975"/>
          <a:ext cx="164352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Формула" r:id="rId12" imgW="1041120" imgH="444240" progId="Equation.3">
                  <p:embed/>
                </p:oleObj>
              </mc:Choice>
              <mc:Fallback>
                <p:oleObj name="Формула" r:id="rId12" imgW="1041120" imgH="4442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3200" y="4117975"/>
                        <a:ext cx="1643520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5895975" y="4152900"/>
          <a:ext cx="1543050" cy="658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Формула" r:id="rId14" imgW="1041120" imgH="444240" progId="Equation.3">
                  <p:embed/>
                </p:oleObj>
              </mc:Choice>
              <mc:Fallback>
                <p:oleObj name="Формула" r:id="rId14" imgW="1041120" imgH="4442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5975" y="4152900"/>
                        <a:ext cx="1543050" cy="6582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ru-RU">
                <a:solidFill>
                  <a:srgbClr val="9021FF"/>
                </a:solidFill>
              </a:rPr>
              <a:t>Прямоугольный</a:t>
            </a:r>
            <a:r>
              <a:rPr lang="ru-RU"/>
              <a:t> 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5725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500" b="1">
                <a:solidFill>
                  <a:srgbClr val="FF0000"/>
                </a:solidFill>
              </a:rPr>
              <a:t>Свойства:</a:t>
            </a:r>
          </a:p>
          <a:p>
            <a:pPr eaLnBrk="1" hangingPunct="1"/>
            <a:r>
              <a:rPr lang="ru-RU" sz="1500"/>
              <a:t>Сумма двух острых углов п</a:t>
            </a:r>
            <a:r>
              <a:rPr lang="en-US" sz="1500"/>
              <a:t>/</a:t>
            </a:r>
            <a:r>
              <a:rPr lang="ru-RU" sz="1500"/>
              <a:t>у треугольника равна 90°.</a:t>
            </a:r>
          </a:p>
          <a:p>
            <a:pPr eaLnBrk="1" hangingPunct="1"/>
            <a:r>
              <a:rPr lang="ru-RU" sz="1500"/>
              <a:t>Катет п</a:t>
            </a:r>
            <a:r>
              <a:rPr lang="en-US" sz="1500"/>
              <a:t>/</a:t>
            </a:r>
            <a:r>
              <a:rPr lang="ru-RU" sz="1500"/>
              <a:t>у треугольника, лежащий против угла в 30°, равен половине гипотенузы.</a:t>
            </a:r>
          </a:p>
          <a:p>
            <a:pPr eaLnBrk="1" hangingPunct="1"/>
            <a:r>
              <a:rPr lang="ru-RU" sz="1500"/>
              <a:t>Если катет п</a:t>
            </a:r>
            <a:r>
              <a:rPr lang="en-US" sz="1500"/>
              <a:t>/</a:t>
            </a:r>
            <a:r>
              <a:rPr lang="ru-RU" sz="1500"/>
              <a:t>у треугольника равен половине гипотенузы, то угол, лежащий против этого катета, равен 30°.</a:t>
            </a:r>
          </a:p>
          <a:p>
            <a:pPr eaLnBrk="1" hangingPunct="1">
              <a:buFontTx/>
              <a:buNone/>
            </a:pPr>
            <a:r>
              <a:rPr lang="ru-RU" sz="1500" b="1">
                <a:solidFill>
                  <a:srgbClr val="FF0000"/>
                </a:solidFill>
              </a:rPr>
              <a:t>Признаки равенства п/у треугольников:</a:t>
            </a:r>
          </a:p>
          <a:p>
            <a:pPr eaLnBrk="1" hangingPunct="1"/>
            <a:r>
              <a:rPr lang="ru-RU" sz="1500"/>
              <a:t>Если катеты одного п</a:t>
            </a:r>
            <a:r>
              <a:rPr lang="en-US" sz="1500"/>
              <a:t>/</a:t>
            </a:r>
            <a:r>
              <a:rPr lang="ru-RU" sz="1500"/>
              <a:t>у треугольника соответственно равны катетам другого, то такие треугольники равны.</a:t>
            </a:r>
          </a:p>
          <a:p>
            <a:pPr eaLnBrk="1" hangingPunct="1"/>
            <a:r>
              <a:rPr lang="ru-RU" sz="1500"/>
              <a:t>Если катет и прилежащий к нему острый угол одного п</a:t>
            </a:r>
            <a:r>
              <a:rPr lang="en-US" sz="1500"/>
              <a:t>/</a:t>
            </a:r>
            <a:r>
              <a:rPr lang="ru-RU" sz="1500"/>
              <a:t>у треугольника соответственно равны катету и прилежащему  к нему острому углу другого, то такие треугольники равны.</a:t>
            </a:r>
          </a:p>
          <a:p>
            <a:pPr eaLnBrk="1" hangingPunct="1"/>
            <a:r>
              <a:rPr lang="ru-RU" sz="1500"/>
              <a:t>Если гипотенуза и острый угол одного п</a:t>
            </a:r>
            <a:r>
              <a:rPr lang="en-US" sz="1500"/>
              <a:t>/</a:t>
            </a:r>
            <a:r>
              <a:rPr lang="ru-RU" sz="1500"/>
              <a:t>у треугольника соответственно равны гипотенузе и острому углу другого треугольника, то такие треугольники равны.</a:t>
            </a:r>
          </a:p>
          <a:p>
            <a:pPr eaLnBrk="1" hangingPunct="1"/>
            <a:r>
              <a:rPr lang="ru-RU" sz="1500"/>
              <a:t>Если гипотенуза и катет одного п</a:t>
            </a:r>
            <a:r>
              <a:rPr lang="en-US" sz="1500"/>
              <a:t>/</a:t>
            </a:r>
            <a:r>
              <a:rPr lang="ru-RU" sz="1500"/>
              <a:t>у треугольника соответственно равны гипотенузе и катету другого, то такие треугольники равны. </a:t>
            </a:r>
          </a:p>
          <a:p>
            <a:pPr eaLnBrk="1" hangingPunct="1">
              <a:buFontTx/>
              <a:buNone/>
            </a:pPr>
            <a:endParaRPr lang="ru-RU" sz="1500"/>
          </a:p>
          <a:p>
            <a:pPr eaLnBrk="1" hangingPunct="1"/>
            <a:endParaRPr lang="ru-RU" sz="2000"/>
          </a:p>
          <a:p>
            <a:pPr eaLnBrk="1" hangingPunct="1"/>
            <a:endParaRPr lang="ru-RU" sz="2000"/>
          </a:p>
        </p:txBody>
      </p:sp>
      <p:grpSp>
        <p:nvGrpSpPr>
          <p:cNvPr id="22531" name="Группа 13"/>
          <p:cNvGrpSpPr>
            <a:grpSpLocks/>
          </p:cNvGrpSpPr>
          <p:nvPr/>
        </p:nvGrpSpPr>
        <p:grpSpPr bwMode="auto">
          <a:xfrm>
            <a:off x="3429000" y="4876800"/>
            <a:ext cx="2895600" cy="1831975"/>
            <a:chOff x="5638800" y="5026025"/>
            <a:chExt cx="2895600" cy="1831975"/>
          </a:xfrm>
        </p:grpSpPr>
        <p:sp>
          <p:nvSpPr>
            <p:cNvPr id="22533" name="Text Box 8"/>
            <p:cNvSpPr txBox="1">
              <a:spLocks noChangeArrowheads="1"/>
            </p:cNvSpPr>
            <p:nvPr/>
          </p:nvSpPr>
          <p:spPr bwMode="auto">
            <a:xfrm>
              <a:off x="5638800" y="6445250"/>
              <a:ext cx="304800" cy="412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100">
                  <a:latin typeface="Arial" charset="0"/>
                </a:rPr>
                <a:t>К</a:t>
              </a:r>
            </a:p>
          </p:txBody>
        </p:sp>
        <p:grpSp>
          <p:nvGrpSpPr>
            <p:cNvPr id="22534" name="Group 11"/>
            <p:cNvGrpSpPr>
              <a:grpSpLocks/>
            </p:cNvGrpSpPr>
            <p:nvPr/>
          </p:nvGrpSpPr>
          <p:grpSpPr bwMode="auto">
            <a:xfrm>
              <a:off x="5791200" y="5026025"/>
              <a:ext cx="2743200" cy="1831975"/>
              <a:chOff x="2784" y="2880"/>
              <a:chExt cx="1536" cy="1426"/>
            </a:xfrm>
          </p:grpSpPr>
          <p:sp>
            <p:nvSpPr>
              <p:cNvPr id="18441" name="AutoShape 4"/>
              <p:cNvSpPr>
                <a:spLocks noChangeArrowheads="1"/>
              </p:cNvSpPr>
              <p:nvPr/>
            </p:nvSpPr>
            <p:spPr bwMode="auto">
              <a:xfrm>
                <a:off x="2880" y="3168"/>
                <a:ext cx="1104" cy="960"/>
              </a:xfrm>
              <a:prstGeom prst="rtTriangle">
                <a:avLst/>
              </a:prstGeom>
              <a:solidFill>
                <a:schemeClr val="accent1"/>
              </a:solidFill>
              <a:ln w="9525">
                <a:solidFill>
                  <a:srgbClr val="FF0066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18439" name="Text Box 9"/>
              <p:cNvSpPr txBox="1">
                <a:spLocks noChangeArrowheads="1"/>
              </p:cNvSpPr>
              <p:nvPr/>
            </p:nvSpPr>
            <p:spPr bwMode="auto">
              <a:xfrm>
                <a:off x="2784" y="2880"/>
                <a:ext cx="337" cy="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2100" dirty="0">
                    <a:latin typeface="+mn-lt"/>
                  </a:rPr>
                  <a:t>R</a:t>
                </a:r>
                <a:endParaRPr lang="ru-RU" sz="2100" dirty="0">
                  <a:latin typeface="+mn-lt"/>
                </a:endParaRPr>
              </a:p>
            </p:txBody>
          </p:sp>
          <p:sp>
            <p:nvSpPr>
              <p:cNvPr id="18440" name="Text Box 10"/>
              <p:cNvSpPr txBox="1">
                <a:spLocks noChangeArrowheads="1"/>
              </p:cNvSpPr>
              <p:nvPr/>
            </p:nvSpPr>
            <p:spPr bwMode="auto">
              <a:xfrm>
                <a:off x="3985" y="3985"/>
                <a:ext cx="335" cy="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ru-RU" sz="2100">
                    <a:latin typeface="+mn-lt"/>
                  </a:rPr>
                  <a:t>Р</a:t>
                </a:r>
              </a:p>
            </p:txBody>
          </p:sp>
        </p:grpSp>
        <p:sp>
          <p:nvSpPr>
            <p:cNvPr id="13" name="Полилиния 12"/>
            <p:cNvSpPr/>
            <p:nvPr/>
          </p:nvSpPr>
          <p:spPr>
            <a:xfrm>
              <a:off x="5972175" y="6438900"/>
              <a:ext cx="190500" cy="180975"/>
            </a:xfrm>
            <a:custGeom>
              <a:avLst/>
              <a:gdLst>
                <a:gd name="connsiteX0" fmla="*/ 0 w 190500"/>
                <a:gd name="connsiteY0" fmla="*/ 0 h 180975"/>
                <a:gd name="connsiteX1" fmla="*/ 190500 w 190500"/>
                <a:gd name="connsiteY1" fmla="*/ 0 h 180975"/>
                <a:gd name="connsiteX2" fmla="*/ 190500 w 190500"/>
                <a:gd name="connsiteY2" fmla="*/ 180975 h 180975"/>
                <a:gd name="connsiteX3" fmla="*/ 190500 w 190500"/>
                <a:gd name="connsiteY3" fmla="*/ 180975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180975">
                  <a:moveTo>
                    <a:pt x="0" y="0"/>
                  </a:moveTo>
                  <a:lnTo>
                    <a:pt x="190500" y="0"/>
                  </a:lnTo>
                  <a:lnTo>
                    <a:pt x="190500" y="180975"/>
                  </a:lnTo>
                  <a:lnTo>
                    <a:pt x="190500" y="180975"/>
                  </a:ln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8437" name="Rectangle 24"/>
          <p:cNvSpPr>
            <a:spLocks noChangeArrowheads="1"/>
          </p:cNvSpPr>
          <p:nvPr/>
        </p:nvSpPr>
        <p:spPr bwMode="auto">
          <a:xfrm>
            <a:off x="4572000" y="5105291"/>
            <a:ext cx="3657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100" dirty="0">
                <a:solidFill>
                  <a:srgbClr val="FF0000"/>
                </a:solidFill>
                <a:latin typeface="+mn-lt"/>
              </a:rPr>
              <a:t>a</a:t>
            </a:r>
            <a:r>
              <a:rPr lang="ru-RU" sz="2100" baseline="30000" dirty="0">
                <a:solidFill>
                  <a:srgbClr val="FF0000"/>
                </a:solidFill>
                <a:latin typeface="+mn-lt"/>
              </a:rPr>
              <a:t>2</a:t>
            </a:r>
            <a:r>
              <a:rPr lang="ru-RU" sz="2100" dirty="0">
                <a:solidFill>
                  <a:srgbClr val="FF0000"/>
                </a:solidFill>
                <a:latin typeface="+mn-lt"/>
              </a:rPr>
              <a:t> + b</a:t>
            </a:r>
            <a:r>
              <a:rPr lang="ru-RU" sz="2100" baseline="30000" dirty="0">
                <a:solidFill>
                  <a:srgbClr val="FF0000"/>
                </a:solidFill>
                <a:latin typeface="+mn-lt"/>
              </a:rPr>
              <a:t>2</a:t>
            </a:r>
            <a:r>
              <a:rPr lang="ru-RU" sz="2100" dirty="0">
                <a:solidFill>
                  <a:srgbClr val="FF0000"/>
                </a:solidFill>
                <a:latin typeface="+mn-lt"/>
              </a:rPr>
              <a:t> = c</a:t>
            </a:r>
            <a:r>
              <a:rPr lang="ru-RU" sz="2100" baseline="30000" dirty="0">
                <a:solidFill>
                  <a:srgbClr val="FF0000"/>
                </a:solidFill>
                <a:latin typeface="+mn-lt"/>
              </a:rPr>
              <a:t>2</a:t>
            </a:r>
            <a:r>
              <a:rPr lang="ru-RU" sz="2100" dirty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1500" dirty="0">
                <a:latin typeface="+mn-lt"/>
                <a:cs typeface="+mn-cs"/>
              </a:rPr>
              <a:t>– теорема Пифагора </a:t>
            </a:r>
          </a:p>
          <a:p>
            <a:pPr algn="ctr">
              <a:defRPr/>
            </a:pPr>
            <a:r>
              <a:rPr lang="ru-RU" sz="1500" dirty="0">
                <a:latin typeface="+mn-lt"/>
                <a:cs typeface="+mn-cs"/>
              </a:rPr>
              <a:t>для п/у треугольника 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7772400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rgbClr val="FF0000"/>
                </a:solidFill>
              </a:rPr>
              <a:t>Тупоугольный</a:t>
            </a:r>
            <a:r>
              <a:rPr lang="ru-RU" sz="2400"/>
              <a:t> – это треугольник у которого один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/>
              <a:t>из углов тупой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/>
          </a:p>
          <a:p>
            <a:pPr eaLnBrk="1" hangingPunct="1">
              <a:lnSpc>
                <a:spcPct val="90000"/>
              </a:lnSpc>
            </a:pPr>
            <a:endParaRPr lang="ru-RU" sz="240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rgbClr val="FF0000"/>
                </a:solidFill>
              </a:rPr>
              <a:t>Остроугольный</a:t>
            </a:r>
            <a:r>
              <a:rPr lang="ru-RU" sz="2400"/>
              <a:t> – треугольник у которого все углы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/>
              <a:t>острые.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rgbClr val="FF0000"/>
                </a:solidFill>
              </a:rPr>
              <a:t>Прямоугольный</a:t>
            </a:r>
            <a:r>
              <a:rPr lang="ru-RU" sz="2400"/>
              <a:t> – треугольник у которого один из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/>
              <a:t>углов равен 90°</a:t>
            </a:r>
          </a:p>
        </p:txBody>
      </p:sp>
      <p:grpSp>
        <p:nvGrpSpPr>
          <p:cNvPr id="23554" name="Группа 13"/>
          <p:cNvGrpSpPr>
            <a:grpSpLocks/>
          </p:cNvGrpSpPr>
          <p:nvPr/>
        </p:nvGrpSpPr>
        <p:grpSpPr bwMode="auto">
          <a:xfrm>
            <a:off x="3124200" y="1066800"/>
            <a:ext cx="2895600" cy="990600"/>
            <a:chOff x="3124200" y="1066800"/>
            <a:chExt cx="2895600" cy="990600"/>
          </a:xfrm>
        </p:grpSpPr>
        <p:sp>
          <p:nvSpPr>
            <p:cNvPr id="23562" name="AutoShape 6"/>
            <p:cNvSpPr>
              <a:spLocks noChangeArrowheads="1"/>
            </p:cNvSpPr>
            <p:nvPr/>
          </p:nvSpPr>
          <p:spPr bwMode="auto">
            <a:xfrm>
              <a:off x="3124200" y="1066800"/>
              <a:ext cx="2895600" cy="9906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8" name="Rectangle 5"/>
            <p:cNvSpPr>
              <a:spLocks noChangeArrowheads="1"/>
            </p:cNvSpPr>
            <p:nvPr/>
          </p:nvSpPr>
          <p:spPr bwMode="auto">
            <a:xfrm>
              <a:off x="3825875" y="1600200"/>
              <a:ext cx="14922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ru-RU" sz="2000" dirty="0">
                  <a:latin typeface="+mn-lt"/>
                </a:rPr>
                <a:t>a</a:t>
              </a:r>
              <a:r>
                <a:rPr lang="ru-RU" sz="2000" baseline="30000" dirty="0">
                  <a:latin typeface="+mn-lt"/>
                </a:rPr>
                <a:t>2</a:t>
              </a:r>
              <a:r>
                <a:rPr lang="ru-RU" sz="2000" dirty="0">
                  <a:latin typeface="+mn-lt"/>
                </a:rPr>
                <a:t> + b</a:t>
              </a:r>
              <a:r>
                <a:rPr lang="ru-RU" sz="2000" baseline="30000" dirty="0">
                  <a:latin typeface="+mn-lt"/>
                </a:rPr>
                <a:t>2 </a:t>
              </a:r>
              <a:r>
                <a:rPr lang="en-US" sz="2000" dirty="0">
                  <a:latin typeface="+mn-lt"/>
                </a:rPr>
                <a:t>&lt;</a:t>
              </a:r>
              <a:r>
                <a:rPr lang="ru-RU" sz="2000" dirty="0">
                  <a:latin typeface="+mn-lt"/>
                </a:rPr>
                <a:t> c</a:t>
              </a:r>
              <a:r>
                <a:rPr lang="ru-RU" sz="2000" baseline="30000" dirty="0">
                  <a:latin typeface="+mn-lt"/>
                </a:rPr>
                <a:t>2</a:t>
              </a:r>
              <a:r>
                <a:rPr lang="ru-RU" sz="2000" dirty="0">
                  <a:latin typeface="+mn-lt"/>
                </a:rPr>
                <a:t> </a:t>
              </a:r>
            </a:p>
          </p:txBody>
        </p:sp>
      </p:grpSp>
      <p:grpSp>
        <p:nvGrpSpPr>
          <p:cNvPr id="23555" name="Группа 14"/>
          <p:cNvGrpSpPr>
            <a:grpSpLocks/>
          </p:cNvGrpSpPr>
          <p:nvPr/>
        </p:nvGrpSpPr>
        <p:grpSpPr bwMode="auto">
          <a:xfrm>
            <a:off x="3619500" y="2895600"/>
            <a:ext cx="1905000" cy="1600200"/>
            <a:chOff x="3619500" y="2895600"/>
            <a:chExt cx="1905000" cy="1600200"/>
          </a:xfrm>
        </p:grpSpPr>
        <p:sp>
          <p:nvSpPr>
            <p:cNvPr id="23560" name="AutoShape 14"/>
            <p:cNvSpPr>
              <a:spLocks noChangeArrowheads="1"/>
            </p:cNvSpPr>
            <p:nvPr/>
          </p:nvSpPr>
          <p:spPr bwMode="auto">
            <a:xfrm>
              <a:off x="3619500" y="2895600"/>
              <a:ext cx="1905000" cy="16002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1" name="Rectangle 15"/>
            <p:cNvSpPr>
              <a:spLocks noChangeArrowheads="1"/>
            </p:cNvSpPr>
            <p:nvPr/>
          </p:nvSpPr>
          <p:spPr bwMode="auto">
            <a:xfrm>
              <a:off x="3825875" y="4038600"/>
              <a:ext cx="14922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defRPr/>
              </a:pPr>
              <a:r>
                <a:rPr lang="ru-RU" sz="2000" dirty="0">
                  <a:latin typeface="+mn-lt"/>
                </a:rPr>
                <a:t>a</a:t>
              </a:r>
              <a:r>
                <a:rPr lang="ru-RU" sz="2000" baseline="30000" dirty="0">
                  <a:latin typeface="+mn-lt"/>
                </a:rPr>
                <a:t>2</a:t>
              </a:r>
              <a:r>
                <a:rPr lang="ru-RU" sz="2000" dirty="0">
                  <a:latin typeface="+mn-lt"/>
                </a:rPr>
                <a:t> + b</a:t>
              </a:r>
              <a:r>
                <a:rPr lang="ru-RU" sz="2000" baseline="30000" dirty="0">
                  <a:latin typeface="+mn-lt"/>
                </a:rPr>
                <a:t>2 </a:t>
              </a:r>
              <a:r>
                <a:rPr lang="en-US" sz="2000" dirty="0">
                  <a:latin typeface="+mn-lt"/>
                </a:rPr>
                <a:t>&gt;</a:t>
              </a:r>
              <a:r>
                <a:rPr lang="ru-RU" sz="2000" dirty="0">
                  <a:latin typeface="+mn-lt"/>
                </a:rPr>
                <a:t> c</a:t>
              </a:r>
              <a:r>
                <a:rPr lang="ru-RU" sz="2000" baseline="30000" dirty="0">
                  <a:latin typeface="+mn-lt"/>
                </a:rPr>
                <a:t>2</a:t>
              </a:r>
              <a:r>
                <a:rPr lang="ru-RU" sz="2000" dirty="0">
                  <a:latin typeface="+mn-lt"/>
                </a:rPr>
                <a:t> </a:t>
              </a:r>
            </a:p>
          </p:txBody>
        </p:sp>
      </p:grpSp>
      <p:sp>
        <p:nvSpPr>
          <p:cNvPr id="23556" name="Line 19"/>
          <p:cNvSpPr>
            <a:spLocks noChangeShapeType="1"/>
          </p:cNvSpPr>
          <p:nvPr/>
        </p:nvSpPr>
        <p:spPr bwMode="auto">
          <a:xfrm>
            <a:off x="1600200" y="7086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3557" name="Группа 15"/>
          <p:cNvGrpSpPr>
            <a:grpSpLocks/>
          </p:cNvGrpSpPr>
          <p:nvPr/>
        </p:nvGrpSpPr>
        <p:grpSpPr bwMode="auto">
          <a:xfrm>
            <a:off x="3781425" y="5410200"/>
            <a:ext cx="2085975" cy="1219200"/>
            <a:chOff x="3781559" y="5410200"/>
            <a:chExt cx="2085841" cy="1219200"/>
          </a:xfrm>
        </p:grpSpPr>
        <p:sp>
          <p:nvSpPr>
            <p:cNvPr id="23558" name="AutoShape 20"/>
            <p:cNvSpPr>
              <a:spLocks noChangeArrowheads="1"/>
            </p:cNvSpPr>
            <p:nvPr/>
          </p:nvSpPr>
          <p:spPr bwMode="auto">
            <a:xfrm>
              <a:off x="3810000" y="5410200"/>
              <a:ext cx="2057400" cy="1219200"/>
            </a:xfrm>
            <a:prstGeom prst="rtTriangl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4" name="Rectangle 21"/>
            <p:cNvSpPr>
              <a:spLocks noChangeArrowheads="1"/>
            </p:cNvSpPr>
            <p:nvPr/>
          </p:nvSpPr>
          <p:spPr bwMode="auto">
            <a:xfrm>
              <a:off x="3781559" y="6172200"/>
              <a:ext cx="1581048" cy="415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ru-RU" sz="2000" dirty="0">
                  <a:latin typeface="+mn-lt"/>
                </a:rPr>
                <a:t>a</a:t>
              </a:r>
              <a:r>
                <a:rPr lang="ru-RU" sz="2000" baseline="30000" dirty="0">
                  <a:latin typeface="+mn-lt"/>
                </a:rPr>
                <a:t>2</a:t>
              </a:r>
              <a:r>
                <a:rPr lang="ru-RU" sz="2000" dirty="0">
                  <a:latin typeface="+mn-lt"/>
                </a:rPr>
                <a:t> + b</a:t>
              </a:r>
              <a:r>
                <a:rPr lang="ru-RU" sz="2000" baseline="30000" dirty="0">
                  <a:latin typeface="+mn-lt"/>
                </a:rPr>
                <a:t>2 </a:t>
              </a:r>
              <a:r>
                <a:rPr lang="ru-RU" sz="2000" dirty="0">
                  <a:latin typeface="+mn-lt"/>
                </a:rPr>
                <a:t>= c</a:t>
              </a:r>
              <a:r>
                <a:rPr lang="ru-RU" sz="2000" baseline="30000" dirty="0">
                  <a:latin typeface="+mn-lt"/>
                </a:rPr>
                <a:t>2</a:t>
              </a:r>
              <a:r>
                <a:rPr lang="ru-RU" sz="2000" dirty="0">
                  <a:latin typeface="+mn-lt"/>
                </a:rPr>
                <a:t> </a:t>
              </a: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1136650" y="0"/>
            <a:ext cx="6870700" cy="914400"/>
          </a:xfrm>
        </p:spPr>
        <p:txBody>
          <a:bodyPr/>
          <a:lstStyle/>
          <a:p>
            <a:pPr eaLnBrk="1" hangingPunct="1"/>
            <a:r>
              <a:rPr lang="ru-RU">
                <a:solidFill>
                  <a:srgbClr val="9021FF"/>
                </a:solidFill>
              </a:rPr>
              <a:t>Медиана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1066800"/>
            <a:ext cx="769620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>
                <a:solidFill>
                  <a:srgbClr val="FF0066"/>
                </a:solidFill>
              </a:rPr>
              <a:t>Медиана</a:t>
            </a:r>
            <a:r>
              <a:rPr lang="ru-RU" sz="2000" i="1"/>
              <a:t> </a:t>
            </a:r>
            <a:r>
              <a:rPr lang="ru-RU" sz="2000"/>
              <a:t>треугольника — это отрезок, соединяющий вер</a:t>
            </a:r>
            <a:r>
              <a:rPr lang="ru-RU" sz="2000">
                <a:latin typeface="Arial" charset="0"/>
              </a:rPr>
              <a:t>ш</a:t>
            </a:r>
            <a:r>
              <a:rPr lang="ru-RU" sz="2000"/>
              <a:t>ину треугольника с серединой противолежащей стороны этого треугольника. </a:t>
            </a:r>
            <a:endParaRPr lang="ru-RU" sz="20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>
                <a:solidFill>
                  <a:srgbClr val="FF0066"/>
                </a:solidFill>
              </a:rPr>
              <a:t>Свойства медиан треугольника:</a:t>
            </a:r>
          </a:p>
          <a:p>
            <a:pPr eaLnBrk="1" hangingPunct="1">
              <a:lnSpc>
                <a:spcPct val="90000"/>
              </a:lnSpc>
            </a:pPr>
            <a:r>
              <a:rPr lang="ru-RU" sz="2000"/>
              <a:t>Медиана разбивает треугольник на два треугольника одинаковой площади.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/>
              <a:t>Медианы треугольника пересекаются в одной точке, которая делит каждую из них в отношении 2:1, считая от вершины. Эта точка называется </a:t>
            </a:r>
            <a:r>
              <a:rPr lang="ru-RU" sz="2000" i="1">
                <a:solidFill>
                  <a:srgbClr val="FF0066"/>
                </a:solidFill>
              </a:rPr>
              <a:t>центром тяжести </a:t>
            </a:r>
            <a:r>
              <a:rPr lang="ru-RU" sz="2000"/>
              <a:t>треугольника.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/>
              <a:t>Весь треугольник разделяется своими медианами на шесть равновеликих треугольников. </a:t>
            </a:r>
          </a:p>
        </p:txBody>
      </p:sp>
      <p:grpSp>
        <p:nvGrpSpPr>
          <p:cNvPr id="24579" name="Group 13"/>
          <p:cNvGrpSpPr>
            <a:grpSpLocks/>
          </p:cNvGrpSpPr>
          <p:nvPr/>
        </p:nvGrpSpPr>
        <p:grpSpPr bwMode="auto">
          <a:xfrm>
            <a:off x="3711575" y="4951413"/>
            <a:ext cx="1720850" cy="1439862"/>
            <a:chOff x="2332" y="3017"/>
            <a:chExt cx="1084" cy="907"/>
          </a:xfrm>
        </p:grpSpPr>
        <p:grpSp>
          <p:nvGrpSpPr>
            <p:cNvPr id="24580" name="Group 9"/>
            <p:cNvGrpSpPr>
              <a:grpSpLocks/>
            </p:cNvGrpSpPr>
            <p:nvPr/>
          </p:nvGrpSpPr>
          <p:grpSpPr bwMode="auto">
            <a:xfrm>
              <a:off x="2332" y="3017"/>
              <a:ext cx="1084" cy="867"/>
              <a:chOff x="1157" y="3017"/>
              <a:chExt cx="1084" cy="867"/>
            </a:xfrm>
          </p:grpSpPr>
          <p:sp>
            <p:nvSpPr>
              <p:cNvPr id="24584" name="Line 5"/>
              <p:cNvSpPr>
                <a:spLocks noChangeShapeType="1"/>
              </p:cNvSpPr>
              <p:nvPr/>
            </p:nvSpPr>
            <p:spPr bwMode="auto">
              <a:xfrm flipH="1">
                <a:off x="1157" y="3017"/>
                <a:ext cx="856" cy="861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85" name="Line 7"/>
              <p:cNvSpPr>
                <a:spLocks noChangeShapeType="1"/>
              </p:cNvSpPr>
              <p:nvPr/>
            </p:nvSpPr>
            <p:spPr bwMode="auto">
              <a:xfrm>
                <a:off x="2013" y="3017"/>
                <a:ext cx="228" cy="867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86" name="Line 8"/>
              <p:cNvSpPr>
                <a:spLocks noChangeShapeType="1"/>
              </p:cNvSpPr>
              <p:nvPr/>
            </p:nvSpPr>
            <p:spPr bwMode="auto">
              <a:xfrm flipH="1">
                <a:off x="1163" y="3884"/>
                <a:ext cx="1078" cy="0"/>
              </a:xfrm>
              <a:prstGeom prst="line">
                <a:avLst/>
              </a:prstGeom>
              <a:noFill/>
              <a:ln w="19050">
                <a:solidFill>
                  <a:srgbClr val="FF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4581" name="Line 10"/>
            <p:cNvSpPr>
              <a:spLocks noChangeShapeType="1"/>
            </p:cNvSpPr>
            <p:nvPr/>
          </p:nvSpPr>
          <p:spPr bwMode="auto">
            <a:xfrm flipH="1">
              <a:off x="2874" y="3017"/>
              <a:ext cx="314" cy="867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2" name="Line 11"/>
            <p:cNvSpPr>
              <a:spLocks noChangeShapeType="1"/>
            </p:cNvSpPr>
            <p:nvPr/>
          </p:nvSpPr>
          <p:spPr bwMode="auto">
            <a:xfrm flipH="1">
              <a:off x="2572" y="3838"/>
              <a:ext cx="29" cy="8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3" name="Line 12"/>
            <p:cNvSpPr>
              <a:spLocks noChangeShapeType="1"/>
            </p:cNvSpPr>
            <p:nvPr/>
          </p:nvSpPr>
          <p:spPr bwMode="auto">
            <a:xfrm flipH="1">
              <a:off x="3136" y="3844"/>
              <a:ext cx="29" cy="8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1136650" y="76200"/>
            <a:ext cx="6870700" cy="762000"/>
          </a:xfrm>
        </p:spPr>
        <p:txBody>
          <a:bodyPr/>
          <a:lstStyle/>
          <a:p>
            <a:pPr eaLnBrk="1" hangingPunct="1"/>
            <a:r>
              <a:rPr lang="ru-RU">
                <a:solidFill>
                  <a:srgbClr val="9021FF"/>
                </a:solidFill>
              </a:rPr>
              <a:t>Биссектриса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7650" y="1000125"/>
            <a:ext cx="8172450" cy="44402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>
                <a:solidFill>
                  <a:srgbClr val="FF0066"/>
                </a:solidFill>
              </a:rPr>
              <a:t>Биссектриса угла </a:t>
            </a:r>
            <a:r>
              <a:rPr lang="ru-RU" sz="2000"/>
              <a:t>— это луч, который исходит из его вершины, проходит между его сторонами и делит данный угол пополам. </a:t>
            </a:r>
            <a:r>
              <a:rPr lang="ru-RU" sz="2000">
                <a:solidFill>
                  <a:srgbClr val="FF0000"/>
                </a:solidFill>
              </a:rPr>
              <a:t>Биссектрисой треугольника </a:t>
            </a:r>
            <a:r>
              <a:rPr lang="ru-RU" sz="2000"/>
              <a:t>называется отрезок биссектрисы угла треугольника, соединяющий вершину с точкой на противолежащей стороне этого треугольника.</a:t>
            </a:r>
            <a:endParaRPr lang="ru-RU" sz="2000" b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>
                <a:solidFill>
                  <a:srgbClr val="FF0066"/>
                </a:solidFill>
              </a:rPr>
              <a:t>Свойства биссектрис треугольника:</a:t>
            </a:r>
          </a:p>
          <a:p>
            <a:pPr eaLnBrk="1" hangingPunct="1">
              <a:lnSpc>
                <a:spcPct val="80000"/>
              </a:lnSpc>
            </a:pPr>
            <a:r>
              <a:rPr lang="ru-RU" sz="2000"/>
              <a:t>Биссектриса угла — это геометрическое место точек, равноудаленных от сторон этого угла.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/>
              <a:t>Биссектриса внутреннего угла треугольника делит противолежащую сторону на отрезки, пропорциональные прилежащим сторонам.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/>
              <a:t>Точка пересечения биссектрис треугольника является центром окружности, вписанной в этот треугольник. </a:t>
            </a:r>
          </a:p>
          <a:p>
            <a:pPr eaLnBrk="1" hangingPunct="1">
              <a:lnSpc>
                <a:spcPct val="80000"/>
              </a:lnSpc>
            </a:pPr>
            <a:endParaRPr lang="ru-RU" sz="200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47650" y="1000125"/>
            <a:ext cx="8172450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FF0066"/>
                </a:solidFill>
              </a:rPr>
              <a:t>Биссектриса угла </a:t>
            </a:r>
            <a:r>
              <a:rPr lang="ru-RU" sz="2000"/>
              <a:t>— это луч, который исходит из его вершины, проходит между его сторонами и делит данный угол пополам. </a:t>
            </a:r>
            <a:r>
              <a:rPr lang="ru-RU" sz="2000">
                <a:solidFill>
                  <a:srgbClr val="FF0000"/>
                </a:solidFill>
              </a:rPr>
              <a:t>Биссектрисой треугольника </a:t>
            </a:r>
            <a:r>
              <a:rPr lang="ru-RU" sz="2000"/>
              <a:t>называется отрезок биссектрисы угла треугольника, соединяющий вершину с точкой на противолежащей стороне этого треугольника.</a:t>
            </a:r>
            <a:endParaRPr lang="ru-RU" sz="2000" b="1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solidFill>
                  <a:srgbClr val="FF0066"/>
                </a:solidFill>
              </a:rPr>
              <a:t>Свойства биссектрис треугольника: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000"/>
              <a:t>Биссектриса угла — это геометрическое место точек, равноудаленных от сторон этого угла.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000"/>
              <a:t>Биссектриса внутреннего угла треугольника делит противолежащую сторону на отрезки, пропорциональные прилежащим сторонам.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000"/>
              <a:t>Точка пересечения биссектрис треугольника является центром окружности, вписанной в этот треугольник.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2000"/>
          </a:p>
        </p:txBody>
      </p:sp>
      <p:grpSp>
        <p:nvGrpSpPr>
          <p:cNvPr id="25604" name="Group 25"/>
          <p:cNvGrpSpPr>
            <a:grpSpLocks/>
          </p:cNvGrpSpPr>
          <p:nvPr/>
        </p:nvGrpSpPr>
        <p:grpSpPr bwMode="auto">
          <a:xfrm>
            <a:off x="3186113" y="4799013"/>
            <a:ext cx="2228850" cy="1398587"/>
            <a:chOff x="2007" y="3023"/>
            <a:chExt cx="1404" cy="881"/>
          </a:xfrm>
        </p:grpSpPr>
        <p:grpSp>
          <p:nvGrpSpPr>
            <p:cNvPr id="25605" name="Group 16"/>
            <p:cNvGrpSpPr>
              <a:grpSpLocks/>
            </p:cNvGrpSpPr>
            <p:nvPr/>
          </p:nvGrpSpPr>
          <p:grpSpPr bwMode="auto">
            <a:xfrm>
              <a:off x="2007" y="3023"/>
              <a:ext cx="1301" cy="866"/>
              <a:chOff x="2007" y="3023"/>
              <a:chExt cx="1301" cy="866"/>
            </a:xfrm>
          </p:grpSpPr>
          <p:grpSp>
            <p:nvGrpSpPr>
              <p:cNvPr id="25610" name="Group 9"/>
              <p:cNvGrpSpPr>
                <a:grpSpLocks/>
              </p:cNvGrpSpPr>
              <p:nvPr/>
            </p:nvGrpSpPr>
            <p:grpSpPr bwMode="auto">
              <a:xfrm>
                <a:off x="2007" y="3023"/>
                <a:ext cx="1301" cy="866"/>
                <a:chOff x="2007" y="3023"/>
                <a:chExt cx="1301" cy="866"/>
              </a:xfrm>
            </p:grpSpPr>
            <p:sp>
              <p:nvSpPr>
                <p:cNvPr id="25615" name="Line 5"/>
                <p:cNvSpPr>
                  <a:spLocks noChangeShapeType="1"/>
                </p:cNvSpPr>
                <p:nvPr/>
              </p:nvSpPr>
              <p:spPr bwMode="auto">
                <a:xfrm flipH="1">
                  <a:off x="2007" y="3023"/>
                  <a:ext cx="867" cy="866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616" name="Line 6"/>
                <p:cNvSpPr>
                  <a:spLocks noChangeShapeType="1"/>
                </p:cNvSpPr>
                <p:nvPr/>
              </p:nvSpPr>
              <p:spPr bwMode="auto">
                <a:xfrm>
                  <a:off x="2874" y="3023"/>
                  <a:ext cx="434" cy="866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617" name="Line 7"/>
                <p:cNvSpPr>
                  <a:spLocks noChangeShapeType="1"/>
                </p:cNvSpPr>
                <p:nvPr/>
              </p:nvSpPr>
              <p:spPr bwMode="auto">
                <a:xfrm>
                  <a:off x="2013" y="3884"/>
                  <a:ext cx="1295" cy="0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618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2013" y="3439"/>
                  <a:ext cx="1072" cy="445"/>
                </a:xfrm>
                <a:prstGeom prst="line">
                  <a:avLst/>
                </a:prstGeom>
                <a:noFill/>
                <a:ln w="19050">
                  <a:solidFill>
                    <a:schemeClr val="tx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5611" name="Line 12"/>
              <p:cNvSpPr>
                <a:spLocks noChangeShapeType="1"/>
              </p:cNvSpPr>
              <p:nvPr/>
            </p:nvSpPr>
            <p:spPr bwMode="auto">
              <a:xfrm>
                <a:off x="2093" y="3798"/>
                <a:ext cx="17" cy="46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12" name="Line 13"/>
              <p:cNvSpPr>
                <a:spLocks noChangeShapeType="1"/>
              </p:cNvSpPr>
              <p:nvPr/>
            </p:nvSpPr>
            <p:spPr bwMode="auto">
              <a:xfrm>
                <a:off x="2104" y="3787"/>
                <a:ext cx="23" cy="45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13" name="Line 14"/>
              <p:cNvSpPr>
                <a:spLocks noChangeShapeType="1"/>
              </p:cNvSpPr>
              <p:nvPr/>
            </p:nvSpPr>
            <p:spPr bwMode="auto">
              <a:xfrm>
                <a:off x="2093" y="3850"/>
                <a:ext cx="11" cy="34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14" name="Line 15"/>
              <p:cNvSpPr>
                <a:spLocks noChangeShapeType="1"/>
              </p:cNvSpPr>
              <p:nvPr/>
            </p:nvSpPr>
            <p:spPr bwMode="auto">
              <a:xfrm>
                <a:off x="2110" y="3844"/>
                <a:ext cx="17" cy="4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5606" name="Text Box 18"/>
            <p:cNvSpPr txBox="1">
              <a:spLocks noChangeArrowheads="1"/>
            </p:cNvSpPr>
            <p:nvPr/>
          </p:nvSpPr>
          <p:spPr bwMode="auto">
            <a:xfrm>
              <a:off x="2308" y="3255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FF"/>
                  </a:solidFill>
                </a:rPr>
                <a:t>b</a:t>
              </a:r>
              <a:endParaRPr lang="ru-RU">
                <a:solidFill>
                  <a:srgbClr val="0000FF"/>
                </a:solidFill>
              </a:endParaRPr>
            </a:p>
          </p:txBody>
        </p:sp>
        <p:sp>
          <p:nvSpPr>
            <p:cNvPr id="25607" name="Text Box 22"/>
            <p:cNvSpPr txBox="1">
              <a:spLocks noChangeArrowheads="1"/>
            </p:cNvSpPr>
            <p:nvPr/>
          </p:nvSpPr>
          <p:spPr bwMode="auto">
            <a:xfrm>
              <a:off x="2686" y="3673"/>
              <a:ext cx="21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FF"/>
                  </a:solidFill>
                </a:rPr>
                <a:t>a</a:t>
              </a:r>
              <a:endParaRPr lang="ru-RU">
                <a:solidFill>
                  <a:srgbClr val="0000FF"/>
                </a:solidFill>
              </a:endParaRPr>
            </a:p>
          </p:txBody>
        </p:sp>
        <p:sp>
          <p:nvSpPr>
            <p:cNvPr id="25608" name="Text Box 23"/>
            <p:cNvSpPr txBox="1">
              <a:spLocks noChangeArrowheads="1"/>
            </p:cNvSpPr>
            <p:nvPr/>
          </p:nvSpPr>
          <p:spPr bwMode="auto">
            <a:xfrm>
              <a:off x="3177" y="3502"/>
              <a:ext cx="23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FF"/>
                  </a:solidFill>
                </a:rPr>
                <a:t>x</a:t>
              </a:r>
              <a:endParaRPr lang="ru-RU">
                <a:solidFill>
                  <a:srgbClr val="0000FF"/>
                </a:solidFill>
              </a:endParaRPr>
            </a:p>
          </p:txBody>
        </p:sp>
        <p:sp>
          <p:nvSpPr>
            <p:cNvPr id="25609" name="Text Box 24"/>
            <p:cNvSpPr txBox="1">
              <a:spLocks noChangeArrowheads="1"/>
            </p:cNvSpPr>
            <p:nvPr/>
          </p:nvSpPr>
          <p:spPr bwMode="auto">
            <a:xfrm>
              <a:off x="2977" y="3062"/>
              <a:ext cx="20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FF"/>
                  </a:solidFill>
                </a:rPr>
                <a:t>y</a:t>
              </a:r>
              <a:endParaRPr lang="ru-RU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452</TotalTime>
  <Words>1259</Words>
  <Application>Microsoft Office PowerPoint</Application>
  <PresentationFormat>Экран (4:3)</PresentationFormat>
  <Paragraphs>215</Paragraphs>
  <Slides>16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Comic Sans MS</vt:lpstr>
      <vt:lpstr>Palatino Linotype</vt:lpstr>
      <vt:lpstr>Wingdings 3</vt:lpstr>
      <vt:lpstr>Пастель</vt:lpstr>
      <vt:lpstr>Формула</vt:lpstr>
      <vt:lpstr>Презентация по теме: «Треугольники»</vt:lpstr>
      <vt:lpstr>Презентация PowerPoint</vt:lpstr>
      <vt:lpstr>Треугольники</vt:lpstr>
      <vt:lpstr>Равносторонний -</vt:lpstr>
      <vt:lpstr>Равнобедренный</vt:lpstr>
      <vt:lpstr>Прямоугольный </vt:lpstr>
      <vt:lpstr>Презентация PowerPoint</vt:lpstr>
      <vt:lpstr>Медиана</vt:lpstr>
      <vt:lpstr>Биссектриса</vt:lpstr>
      <vt:lpstr>Высота</vt:lpstr>
      <vt:lpstr>Серединный перпендикуляр</vt:lpstr>
      <vt:lpstr>Средняя линия</vt:lpstr>
      <vt:lpstr>Сумма углов треугольника</vt:lpstr>
      <vt:lpstr>Внешний угол </vt:lpstr>
      <vt:lpstr>Соотношение между сторонами  и углами треугольника</vt:lpstr>
      <vt:lpstr>Неравенство треугольника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теме: «Треугольники»</dc:title>
  <dc:creator>Games</dc:creator>
  <cp:lastModifiedBy>Карина</cp:lastModifiedBy>
  <cp:revision>51</cp:revision>
  <cp:lastPrinted>1601-01-01T00:00:00Z</cp:lastPrinted>
  <dcterms:created xsi:type="dcterms:W3CDTF">2011-05-12T08:45:03Z</dcterms:created>
  <dcterms:modified xsi:type="dcterms:W3CDTF">2020-04-11T11:41:26Z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