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11.04.2020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11.04.2020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11.04.2020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11.04.2020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11.04.2020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s://mirznanii.com/a/313804-4/teoriya-veroyatnostey-ot-paskalya-do-kolmogorova-4/"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79712" y="2359705"/>
            <a:ext cx="5616624" cy="1077218"/>
          </a:xfrm>
          <a:prstGeom prst="rect">
            <a:avLst/>
          </a:prstGeom>
          <a:noFill/>
        </p:spPr>
        <p:txBody>
          <a:bodyPr wrap="square" rtlCol="0">
            <a:spAutoFit/>
          </a:bodyPr>
          <a:lstStyle/>
          <a:p>
            <a:pPr algn="ctr"/>
            <a:r>
              <a:rPr lang="ru-RU" sz="3200" b="1" dirty="0">
                <a:solidFill>
                  <a:schemeClr val="bg1"/>
                </a:solidFill>
              </a:rPr>
              <a:t>Презентация на тему:</a:t>
            </a:r>
            <a:r>
              <a:rPr lang="en-US" sz="3200" b="1" dirty="0">
                <a:solidFill>
                  <a:schemeClr val="bg1"/>
                </a:solidFill>
              </a:rPr>
              <a:t> </a:t>
            </a:r>
            <a:r>
              <a:rPr lang="ru-RU" sz="3200" b="1" dirty="0">
                <a:solidFill>
                  <a:schemeClr val="bg1"/>
                </a:solidFill>
              </a:rPr>
              <a:t>Теория вероятностей</a:t>
            </a:r>
            <a:r>
              <a:rPr lang="en-US" sz="3200" b="1" dirty="0">
                <a:solidFill>
                  <a:schemeClr val="bg1"/>
                </a:solidFill>
              </a:rPr>
              <a:t>.</a:t>
            </a:r>
            <a:endParaRPr lang="ru-RU" sz="3200" b="1" dirty="0">
              <a:solidFill>
                <a:schemeClr val="bg1"/>
              </a:solidFill>
            </a:endParaRPr>
          </a:p>
        </p:txBody>
      </p:sp>
      <p:sp>
        <p:nvSpPr>
          <p:cNvPr id="3" name="TextBox 2"/>
          <p:cNvSpPr txBox="1"/>
          <p:nvPr/>
        </p:nvSpPr>
        <p:spPr>
          <a:xfrm>
            <a:off x="5436096" y="5157192"/>
            <a:ext cx="3600400" cy="1200329"/>
          </a:xfrm>
          <a:prstGeom prst="rect">
            <a:avLst/>
          </a:prstGeom>
          <a:noFill/>
        </p:spPr>
        <p:txBody>
          <a:bodyPr wrap="square" rtlCol="0">
            <a:spAutoFit/>
          </a:bodyPr>
          <a:lstStyle/>
          <a:p>
            <a:r>
              <a:rPr lang="ru-RU" b="1" dirty="0">
                <a:solidFill>
                  <a:schemeClr val="bg1"/>
                </a:solidFill>
              </a:rPr>
              <a:t>Выполнил ученик 9б класса: Пегасов Роман</a:t>
            </a:r>
          </a:p>
          <a:p>
            <a:r>
              <a:rPr lang="ru-RU" b="1" dirty="0">
                <a:solidFill>
                  <a:schemeClr val="bg1"/>
                </a:solidFill>
              </a:rPr>
              <a:t>Проверил учитель математики: Кислова С</a:t>
            </a:r>
            <a:r>
              <a:rPr lang="en-US" b="1" dirty="0">
                <a:solidFill>
                  <a:schemeClr val="bg1"/>
                </a:solidFill>
              </a:rPr>
              <a:t>.</a:t>
            </a:r>
            <a:r>
              <a:rPr lang="ru-RU" b="1" dirty="0">
                <a:solidFill>
                  <a:schemeClr val="bg1"/>
                </a:solidFill>
              </a:rPr>
              <a:t>И</a:t>
            </a:r>
            <a:r>
              <a:rPr lang="en-US" b="1" dirty="0">
                <a:solidFill>
                  <a:schemeClr val="bg1"/>
                </a:solidFill>
              </a:rPr>
              <a:t>.</a:t>
            </a:r>
            <a:endParaRPr lang="ru-RU" b="1" dirty="0">
              <a:solidFill>
                <a:schemeClr val="bg1"/>
              </a:solidFill>
            </a:endParaRPr>
          </a:p>
        </p:txBody>
      </p:sp>
      <p:sp>
        <p:nvSpPr>
          <p:cNvPr id="5" name="TextBox 4">
            <a:extLst>
              <a:ext uri="{FF2B5EF4-FFF2-40B4-BE49-F238E27FC236}">
                <a16:creationId xmlns:a16="http://schemas.microsoft.com/office/drawing/2014/main" id="{8BAB2499-B229-463F-9A9D-DD3338692861}"/>
              </a:ext>
            </a:extLst>
          </p:cNvPr>
          <p:cNvSpPr txBox="1"/>
          <p:nvPr/>
        </p:nvSpPr>
        <p:spPr>
          <a:xfrm>
            <a:off x="2195736" y="439381"/>
            <a:ext cx="5616624" cy="400110"/>
          </a:xfrm>
          <a:prstGeom prst="rect">
            <a:avLst/>
          </a:prstGeom>
          <a:noFill/>
        </p:spPr>
        <p:txBody>
          <a:bodyPr wrap="square" rtlCol="0">
            <a:spAutoFit/>
          </a:bodyPr>
          <a:lstStyle/>
          <a:p>
            <a:r>
              <a:rPr lang="ru-RU" sz="2000" b="1" dirty="0">
                <a:solidFill>
                  <a:schemeClr val="bg1"/>
                </a:solidFill>
              </a:rPr>
              <a:t>МБОУ средняя школа №3 г. Лысково</a:t>
            </a:r>
          </a:p>
        </p:txBody>
      </p:sp>
    </p:spTree>
    <p:extLst>
      <p:ext uri="{BB962C8B-B14F-4D97-AF65-F5344CB8AC3E}">
        <p14:creationId xmlns:p14="http://schemas.microsoft.com/office/powerpoint/2010/main" val="1543421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4624"/>
            <a:ext cx="6858000" cy="400110"/>
          </a:xfrm>
          <a:prstGeom prst="rect">
            <a:avLst/>
          </a:prstGeom>
        </p:spPr>
        <p:txBody>
          <a:bodyPr wrap="square">
            <a:spAutoFit/>
          </a:bodyPr>
          <a:lstStyle/>
          <a:p>
            <a:pPr algn="just"/>
            <a:r>
              <a:rPr lang="ru-RU" sz="2000" b="1" dirty="0">
                <a:solidFill>
                  <a:schemeClr val="bg1"/>
                </a:solidFill>
              </a:rPr>
              <a:t>Формирование понятия геометрической вероятности</a:t>
            </a:r>
          </a:p>
        </p:txBody>
      </p:sp>
      <p:sp>
        <p:nvSpPr>
          <p:cNvPr id="3" name="Прямоугольник 2"/>
          <p:cNvSpPr/>
          <p:nvPr/>
        </p:nvSpPr>
        <p:spPr>
          <a:xfrm>
            <a:off x="6463" y="428647"/>
            <a:ext cx="9144000" cy="3416320"/>
          </a:xfrm>
          <a:prstGeom prst="rect">
            <a:avLst/>
          </a:prstGeom>
        </p:spPr>
        <p:txBody>
          <a:bodyPr wrap="square">
            <a:spAutoFit/>
          </a:bodyPr>
          <a:lstStyle/>
          <a:p>
            <a:pPr algn="just"/>
            <a:r>
              <a:rPr lang="ru-RU" b="1" dirty="0">
                <a:solidFill>
                  <a:schemeClr val="bg1"/>
                </a:solidFill>
              </a:rPr>
              <a:t>   До конца 17 в. наука так и не подошла к введению классического определения вероятности. Однако в 30-х годах 18-го столетия классическое определение вероятности стало общеупотребительным, и никто из ученых этих лет не мог бы ограничиться только подсчетом числа благоприятствующих событию шансов. Введение классического определения вероятности произошло не в результате однократного действия, а заняло длительный промежуток времени, на протяжении которого происходило непрерывное совершенствование формулировки, переход от частных задач к общему случаю. Еще в книге Гюйгенса «О расчетах в азартных играх» (1657) нет понятия вероятности как числа, заключенного между 0 и 1 и равного отношению числа благоприятствующих событию шансов к числу всех возможных. А в трактате Я. Бернулли «Искусство предположений» (1713) понятие это введено, хотя и в несовершенной форме. </a:t>
            </a:r>
          </a:p>
        </p:txBody>
      </p:sp>
    </p:spTree>
    <p:extLst>
      <p:ext uri="{BB962C8B-B14F-4D97-AF65-F5344CB8AC3E}">
        <p14:creationId xmlns:p14="http://schemas.microsoft.com/office/powerpoint/2010/main" val="2375798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50" y="20721"/>
            <a:ext cx="6402971" cy="400110"/>
          </a:xfrm>
          <a:prstGeom prst="rect">
            <a:avLst/>
          </a:prstGeom>
        </p:spPr>
        <p:txBody>
          <a:bodyPr wrap="none">
            <a:spAutoFit/>
          </a:bodyPr>
          <a:lstStyle/>
          <a:p>
            <a:pPr algn="just"/>
            <a:r>
              <a:rPr lang="ru-RU" sz="2000" b="1" dirty="0">
                <a:solidFill>
                  <a:schemeClr val="bg1"/>
                </a:solidFill>
              </a:rPr>
              <a:t>Формирование понятия геометрической вероятности</a:t>
            </a:r>
          </a:p>
        </p:txBody>
      </p:sp>
      <p:sp>
        <p:nvSpPr>
          <p:cNvPr id="3" name="Прямоугольник 2"/>
          <p:cNvSpPr/>
          <p:nvPr/>
        </p:nvSpPr>
        <p:spPr>
          <a:xfrm>
            <a:off x="0" y="332656"/>
            <a:ext cx="9144000" cy="4247317"/>
          </a:xfrm>
          <a:prstGeom prst="rect">
            <a:avLst/>
          </a:prstGeom>
        </p:spPr>
        <p:txBody>
          <a:bodyPr wrap="square">
            <a:spAutoFit/>
          </a:bodyPr>
          <a:lstStyle/>
          <a:p>
            <a:pPr algn="just"/>
            <a:r>
              <a:rPr lang="ru-RU" b="1" dirty="0">
                <a:solidFill>
                  <a:schemeClr val="bg1"/>
                </a:solidFill>
              </a:rPr>
              <a:t>   Уже в первой половине 18 века выяснилось, что классическое понятие вероятности имеет ограниченную область применений и возникают ситуации, когда оно не действует, а потому необходимо какое-то естественное его расширение. </a:t>
            </a:r>
          </a:p>
          <a:p>
            <a:pPr algn="just"/>
            <a:r>
              <a:rPr lang="ru-RU" b="1" dirty="0">
                <a:solidFill>
                  <a:schemeClr val="bg1"/>
                </a:solidFill>
              </a:rPr>
              <a:t>   Обычно считают, что таким толчком послужили работы французского естествоиспытателя Ж. Бюффона (1707–1788), в которых он сформулировал знаменитую задачу о бросании иглы на разграфленную плоскость и предложил ее решение. Однако, задолго до рождения Бюффона появилась работа, в которой фактически уже был поставлен вопрос о нахождении геометрической вероятности. В 1692 г. в Лондоне был опубликован английский перевод книги Х. Гюйгенса «О расчетах в азартных играх», выполненный Д. </a:t>
            </a:r>
            <a:r>
              <a:rPr lang="ru-RU" b="1" dirty="0" err="1">
                <a:solidFill>
                  <a:schemeClr val="bg1"/>
                </a:solidFill>
              </a:rPr>
              <a:t>Арбутнотом</a:t>
            </a:r>
            <a:r>
              <a:rPr lang="ru-RU" b="1" dirty="0">
                <a:solidFill>
                  <a:schemeClr val="bg1"/>
                </a:solidFill>
              </a:rPr>
              <a:t> (1667–1735).</a:t>
            </a:r>
          </a:p>
          <a:p>
            <a:pPr algn="just"/>
            <a:r>
              <a:rPr lang="ru-RU" b="1" dirty="0">
                <a:solidFill>
                  <a:schemeClr val="bg1"/>
                </a:solidFill>
              </a:rPr>
              <a:t>    В конце первой части переводчик добавил несколько задач, среди которых была сформулирована задача совсем иной природы, по сравнению с теми, которые были рассмотрены великим автором. Он назвал эту задачу трудной и поместил ее в дополнении «для того, чтобы она была решена теми, кто считает такого рода проблемы достойными внимания».</a:t>
            </a:r>
          </a:p>
        </p:txBody>
      </p:sp>
    </p:spTree>
    <p:extLst>
      <p:ext uri="{BB962C8B-B14F-4D97-AF65-F5344CB8AC3E}">
        <p14:creationId xmlns:p14="http://schemas.microsoft.com/office/powerpoint/2010/main" val="1888096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88" y="44624"/>
            <a:ext cx="6858000" cy="400110"/>
          </a:xfrm>
          <a:prstGeom prst="rect">
            <a:avLst/>
          </a:prstGeom>
        </p:spPr>
        <p:txBody>
          <a:bodyPr wrap="square">
            <a:spAutoFit/>
          </a:bodyPr>
          <a:lstStyle/>
          <a:p>
            <a:pPr algn="just"/>
            <a:r>
              <a:rPr lang="ru-RU" sz="2000" b="1" dirty="0">
                <a:solidFill>
                  <a:schemeClr val="bg1"/>
                </a:solidFill>
              </a:rPr>
              <a:t>Основные теоремы теории вероятностей</a:t>
            </a:r>
          </a:p>
        </p:txBody>
      </p:sp>
      <p:sp>
        <p:nvSpPr>
          <p:cNvPr id="3" name="Прямоугольник 2"/>
          <p:cNvSpPr/>
          <p:nvPr/>
        </p:nvSpPr>
        <p:spPr>
          <a:xfrm>
            <a:off x="0" y="438897"/>
            <a:ext cx="9147588" cy="3693319"/>
          </a:xfrm>
          <a:prstGeom prst="rect">
            <a:avLst/>
          </a:prstGeom>
        </p:spPr>
        <p:txBody>
          <a:bodyPr wrap="square">
            <a:spAutoFit/>
          </a:bodyPr>
          <a:lstStyle/>
          <a:p>
            <a:pPr algn="just"/>
            <a:r>
              <a:rPr lang="ru-RU" b="1" dirty="0">
                <a:solidFill>
                  <a:schemeClr val="bg1"/>
                </a:solidFill>
              </a:rPr>
              <a:t>    Я. Бернулли и Н. Бернулли дается отчетливая формулировка правило </a:t>
            </a:r>
            <a:r>
              <a:rPr lang="ru-RU" b="1" dirty="0" err="1">
                <a:solidFill>
                  <a:schemeClr val="bg1"/>
                </a:solidFill>
              </a:rPr>
              <a:t>числения</a:t>
            </a:r>
            <a:r>
              <a:rPr lang="ru-RU" b="1" dirty="0">
                <a:solidFill>
                  <a:schemeClr val="bg1"/>
                </a:solidFill>
              </a:rPr>
              <a:t> вероятности противоположного события, если известна вероятность </a:t>
            </a:r>
            <a:r>
              <a:rPr lang="ru-RU" b="1" dirty="0" err="1">
                <a:solidFill>
                  <a:schemeClr val="bg1"/>
                </a:solidFill>
              </a:rPr>
              <a:t>прямого.Первая</a:t>
            </a:r>
            <a:r>
              <a:rPr lang="ru-RU" b="1" dirty="0">
                <a:solidFill>
                  <a:schemeClr val="bg1"/>
                </a:solidFill>
              </a:rPr>
              <a:t> четкая и окончательная формулировка теорема сложения вероятностей находится в работе Т. Байеса (1702–1761), носящей название «Опыт решения задач по теории вероятностей покойного достопочтенного мистера Байеса, члена Королевского общества. Сообщено мистером Прайсом в письме Джону </a:t>
            </a:r>
            <a:r>
              <a:rPr lang="ru-RU" b="1" dirty="0" err="1">
                <a:solidFill>
                  <a:schemeClr val="bg1"/>
                </a:solidFill>
              </a:rPr>
              <a:t>Кентону</a:t>
            </a:r>
            <a:r>
              <a:rPr lang="ru-RU" b="1" dirty="0">
                <a:solidFill>
                  <a:schemeClr val="bg1"/>
                </a:solidFill>
              </a:rPr>
              <a:t>, магистру искусств, члену Королевского общества».</a:t>
            </a:r>
          </a:p>
          <a:p>
            <a:pPr algn="just"/>
            <a:r>
              <a:rPr lang="ru-RU" b="1" dirty="0">
                <a:solidFill>
                  <a:schemeClr val="bg1"/>
                </a:solidFill>
              </a:rPr>
              <a:t>     В этой работе содержится определение несовместимых событий. Байес употребляет другой термин «неплотные события». По Байесу «несколько событий являются неплотными, если наступление одного из них исключает наступление других». Байес сформулировал теорему сложения в следующем виде: «Если несколько событий являются неплотными, то вероятность того, что наступит какое-то из них, равно сумме вероятностей каждого из них».</a:t>
            </a:r>
          </a:p>
        </p:txBody>
      </p:sp>
    </p:spTree>
    <p:extLst>
      <p:ext uri="{BB962C8B-B14F-4D97-AF65-F5344CB8AC3E}">
        <p14:creationId xmlns:p14="http://schemas.microsoft.com/office/powerpoint/2010/main" val="2531034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649613" cy="400110"/>
          </a:xfrm>
          <a:prstGeom prst="rect">
            <a:avLst/>
          </a:prstGeom>
        </p:spPr>
        <p:txBody>
          <a:bodyPr wrap="square">
            <a:spAutoFit/>
          </a:bodyPr>
          <a:lstStyle/>
          <a:p>
            <a:pPr algn="just"/>
            <a:r>
              <a:rPr lang="ru-RU" sz="2000" b="1" dirty="0">
                <a:solidFill>
                  <a:schemeClr val="bg1"/>
                </a:solidFill>
              </a:rPr>
              <a:t>Список использованной литературы</a:t>
            </a:r>
          </a:p>
        </p:txBody>
      </p:sp>
      <p:sp>
        <p:nvSpPr>
          <p:cNvPr id="3" name="Прямоугольник 2"/>
          <p:cNvSpPr/>
          <p:nvPr/>
        </p:nvSpPr>
        <p:spPr>
          <a:xfrm>
            <a:off x="0" y="400110"/>
            <a:ext cx="8964488" cy="923330"/>
          </a:xfrm>
          <a:prstGeom prst="rect">
            <a:avLst/>
          </a:prstGeom>
        </p:spPr>
        <p:txBody>
          <a:bodyPr wrap="square">
            <a:spAutoFit/>
          </a:bodyPr>
          <a:lstStyle/>
          <a:p>
            <a:r>
              <a:rPr lang="en-US" dirty="0">
                <a:hlinkClick r:id="rId2"/>
              </a:rPr>
              <a:t>https://mirznanii.com/a/313804-4/teoriya-veroyatnostey-ot-paskalya-do-kolmogorova-4/</a:t>
            </a:r>
            <a:endParaRPr lang="ru-RU" dirty="0"/>
          </a:p>
          <a:p>
            <a:endParaRPr lang="ru-RU" dirty="0"/>
          </a:p>
        </p:txBody>
      </p:sp>
    </p:spTree>
    <p:extLst>
      <p:ext uri="{BB962C8B-B14F-4D97-AF65-F5344CB8AC3E}">
        <p14:creationId xmlns:p14="http://schemas.microsoft.com/office/powerpoint/2010/main" val="2896914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344" y="-1"/>
            <a:ext cx="9108504" cy="3477875"/>
          </a:xfrm>
          <a:prstGeom prst="rect">
            <a:avLst/>
          </a:prstGeom>
          <a:noFill/>
        </p:spPr>
        <p:txBody>
          <a:bodyPr wrap="square" rtlCol="0">
            <a:spAutoFit/>
          </a:bodyPr>
          <a:lstStyle/>
          <a:p>
            <a:pPr algn="just"/>
            <a:r>
              <a:rPr lang="ru-RU" sz="2000" b="1" dirty="0">
                <a:solidFill>
                  <a:schemeClr val="bg1"/>
                </a:solidFill>
              </a:rPr>
              <a:t>Содержание:</a:t>
            </a:r>
          </a:p>
          <a:p>
            <a:pPr marL="342900" indent="-342900" algn="just">
              <a:buFont typeface="Arial" pitchFamily="34" charset="0"/>
              <a:buChar char="•"/>
            </a:pPr>
            <a:r>
              <a:rPr lang="ru-RU" sz="2000" b="1" dirty="0">
                <a:solidFill>
                  <a:schemeClr val="bg1"/>
                </a:solidFill>
              </a:rPr>
              <a:t>Введение </a:t>
            </a:r>
          </a:p>
          <a:p>
            <a:pPr marL="342900" indent="-342900" algn="just">
              <a:buFont typeface="Arial" pitchFamily="34" charset="0"/>
              <a:buChar char="•"/>
            </a:pPr>
            <a:r>
              <a:rPr lang="ru-RU" sz="2000" b="1" dirty="0">
                <a:solidFill>
                  <a:schemeClr val="bg1"/>
                </a:solidFill>
              </a:rPr>
              <a:t>Основные понятия</a:t>
            </a:r>
          </a:p>
          <a:p>
            <a:pPr marL="342900" indent="-342900" algn="just">
              <a:buFont typeface="Arial" pitchFamily="34" charset="0"/>
              <a:buChar char="•"/>
            </a:pPr>
            <a:r>
              <a:rPr lang="ru-RU" sz="2000" b="1" dirty="0">
                <a:solidFill>
                  <a:schemeClr val="bg1"/>
                </a:solidFill>
              </a:rPr>
              <a:t>Исследования Дж. </a:t>
            </a:r>
            <a:r>
              <a:rPr lang="ru-RU" sz="2000" b="1" dirty="0" err="1">
                <a:solidFill>
                  <a:schemeClr val="bg1"/>
                </a:solidFill>
              </a:rPr>
              <a:t>Кардано</a:t>
            </a:r>
            <a:r>
              <a:rPr lang="ru-RU" sz="2000" b="1" dirty="0">
                <a:solidFill>
                  <a:schemeClr val="bg1"/>
                </a:solidFill>
              </a:rPr>
              <a:t> и Н. Тарталья</a:t>
            </a:r>
          </a:p>
          <a:p>
            <a:pPr marL="342900" indent="-342900" algn="just">
              <a:buFont typeface="Arial" pitchFamily="34" charset="0"/>
              <a:buChar char="•"/>
            </a:pPr>
            <a:r>
              <a:rPr lang="ru-RU" sz="2000" b="1" dirty="0">
                <a:solidFill>
                  <a:schemeClr val="bg1"/>
                </a:solidFill>
              </a:rPr>
              <a:t>Исследования Галилео Галилея</a:t>
            </a:r>
          </a:p>
          <a:p>
            <a:pPr marL="342900" indent="-342900" algn="just">
              <a:buFont typeface="Arial" pitchFamily="34" charset="0"/>
              <a:buChar char="•"/>
            </a:pPr>
            <a:r>
              <a:rPr lang="ru-RU" sz="2000" b="1" dirty="0">
                <a:solidFill>
                  <a:schemeClr val="bg1"/>
                </a:solidFill>
              </a:rPr>
              <a:t>Вклад Паскаля и Ферма в развитие теории вероятностей</a:t>
            </a:r>
          </a:p>
          <a:p>
            <a:pPr marL="342900" indent="-342900" algn="just">
              <a:buFont typeface="Arial" pitchFamily="34" charset="0"/>
              <a:buChar char="•"/>
            </a:pPr>
            <a:r>
              <a:rPr lang="ru-RU" sz="2000" b="1" dirty="0">
                <a:solidFill>
                  <a:schemeClr val="bg1"/>
                </a:solidFill>
              </a:rPr>
              <a:t>Работа Х. Гюйгенса</a:t>
            </a:r>
          </a:p>
          <a:p>
            <a:pPr marL="342900" indent="-342900" algn="just">
              <a:buFont typeface="Arial" pitchFamily="34" charset="0"/>
              <a:buChar char="•"/>
            </a:pPr>
            <a:r>
              <a:rPr lang="ru-RU" sz="2000" b="1" dirty="0">
                <a:solidFill>
                  <a:schemeClr val="bg1"/>
                </a:solidFill>
              </a:rPr>
              <a:t>Первые исследования по демографии</a:t>
            </a:r>
          </a:p>
          <a:p>
            <a:pPr marL="342900" indent="-342900" algn="just">
              <a:buFont typeface="Arial" pitchFamily="34" charset="0"/>
              <a:buChar char="•"/>
            </a:pPr>
            <a:r>
              <a:rPr lang="ru-RU" sz="2000" b="1" dirty="0">
                <a:solidFill>
                  <a:schemeClr val="bg1"/>
                </a:solidFill>
              </a:rPr>
              <a:t>Формирование понятия геометрической вероятности</a:t>
            </a:r>
          </a:p>
          <a:p>
            <a:pPr marL="342900" indent="-342900" algn="just">
              <a:buFont typeface="Arial" pitchFamily="34" charset="0"/>
              <a:buChar char="•"/>
            </a:pPr>
            <a:r>
              <a:rPr lang="ru-RU" sz="2000" b="1" dirty="0">
                <a:solidFill>
                  <a:schemeClr val="bg1"/>
                </a:solidFill>
              </a:rPr>
              <a:t>Основные теоремы теории вероятностей</a:t>
            </a:r>
          </a:p>
          <a:p>
            <a:pPr marL="342900" indent="-342900" algn="just">
              <a:buFont typeface="Arial" pitchFamily="34" charset="0"/>
              <a:buChar char="•"/>
            </a:pPr>
            <a:r>
              <a:rPr lang="ru-RU" sz="2000" b="1" dirty="0">
                <a:solidFill>
                  <a:schemeClr val="bg1"/>
                </a:solidFill>
              </a:rPr>
              <a:t>Список использованной литературы</a:t>
            </a:r>
          </a:p>
        </p:txBody>
      </p:sp>
    </p:spTree>
    <p:extLst>
      <p:ext uri="{BB962C8B-B14F-4D97-AF65-F5344CB8AC3E}">
        <p14:creationId xmlns:p14="http://schemas.microsoft.com/office/powerpoint/2010/main" val="419298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5982"/>
            <a:ext cx="8064896" cy="400110"/>
          </a:xfrm>
          <a:prstGeom prst="rect">
            <a:avLst/>
          </a:prstGeom>
          <a:noFill/>
        </p:spPr>
        <p:txBody>
          <a:bodyPr wrap="square" rtlCol="0">
            <a:spAutoFit/>
          </a:bodyPr>
          <a:lstStyle/>
          <a:p>
            <a:pPr algn="just"/>
            <a:r>
              <a:rPr lang="ru-RU" sz="2000" b="1" dirty="0">
                <a:solidFill>
                  <a:schemeClr val="bg1"/>
                </a:solidFill>
              </a:rPr>
              <a:t>Введение</a:t>
            </a:r>
          </a:p>
        </p:txBody>
      </p:sp>
      <p:sp>
        <p:nvSpPr>
          <p:cNvPr id="3" name="Прямоугольник 2"/>
          <p:cNvSpPr/>
          <p:nvPr/>
        </p:nvSpPr>
        <p:spPr>
          <a:xfrm>
            <a:off x="34172" y="404664"/>
            <a:ext cx="8928992" cy="3416320"/>
          </a:xfrm>
          <a:prstGeom prst="rect">
            <a:avLst/>
          </a:prstGeom>
        </p:spPr>
        <p:txBody>
          <a:bodyPr wrap="square">
            <a:spAutoFit/>
          </a:bodyPr>
          <a:lstStyle/>
          <a:p>
            <a:pPr algn="just"/>
            <a:r>
              <a:rPr lang="ru-RU" b="1" dirty="0">
                <a:solidFill>
                  <a:schemeClr val="bg1"/>
                </a:solidFill>
              </a:rPr>
              <a:t>   Сейчас уже трудно установить, кто впервые поставил вопрос, пусть и в несовершенной форме, о возможности количественного измерения возможности появления случайного события. Мало-мальски удовлетворительный ответ на этот вопрос потребовал длительного времени и значительных усилий ряда поколений выдающихся исследователей</a:t>
            </a:r>
          </a:p>
          <a:p>
            <a:pPr algn="just"/>
            <a:r>
              <a:rPr lang="ru-RU" b="1" dirty="0">
                <a:solidFill>
                  <a:schemeClr val="bg1"/>
                </a:solidFill>
              </a:rPr>
              <a:t>   В течение долгого периода исследователи ограничивались рассмотрением разного рода игр, особенно игр в кости, поскольку их изучение позволяет ограничиваться простыми и прозрачными математическими моделями. Однако следует заметить, что многие отлично понимали то, что позднее было прекрасно сформулировано </a:t>
            </a:r>
            <a:r>
              <a:rPr lang="ru-RU" b="1" dirty="0" err="1">
                <a:solidFill>
                  <a:schemeClr val="bg1"/>
                </a:solidFill>
              </a:rPr>
              <a:t>Христианом</a:t>
            </a:r>
            <a:r>
              <a:rPr lang="ru-RU" b="1" dirty="0">
                <a:solidFill>
                  <a:schemeClr val="bg1"/>
                </a:solidFill>
              </a:rPr>
              <a:t> Гюйгенсом: «…я полагаю, что при внимательном изучении предмета читатель заметит, что имеет дело не только с игрой, но что здесь закладываются основы очень интересной и глубокой теории». </a:t>
            </a:r>
          </a:p>
        </p:txBody>
      </p:sp>
    </p:spTree>
    <p:extLst>
      <p:ext uri="{BB962C8B-B14F-4D97-AF65-F5344CB8AC3E}">
        <p14:creationId xmlns:p14="http://schemas.microsoft.com/office/powerpoint/2010/main" val="1610907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5184576" cy="400110"/>
          </a:xfrm>
          <a:prstGeom prst="rect">
            <a:avLst/>
          </a:prstGeom>
          <a:noFill/>
        </p:spPr>
        <p:txBody>
          <a:bodyPr wrap="square" rtlCol="0">
            <a:spAutoFit/>
          </a:bodyPr>
          <a:lstStyle/>
          <a:p>
            <a:r>
              <a:rPr lang="ru-RU" sz="2000" b="1" dirty="0">
                <a:solidFill>
                  <a:schemeClr val="bg1"/>
                </a:solidFill>
              </a:rPr>
              <a:t>Основная часть </a:t>
            </a:r>
          </a:p>
        </p:txBody>
      </p:sp>
      <p:sp>
        <p:nvSpPr>
          <p:cNvPr id="3" name="Прямоугольник 2"/>
          <p:cNvSpPr/>
          <p:nvPr/>
        </p:nvSpPr>
        <p:spPr>
          <a:xfrm>
            <a:off x="-30305" y="370301"/>
            <a:ext cx="9036496" cy="3416320"/>
          </a:xfrm>
          <a:prstGeom prst="rect">
            <a:avLst/>
          </a:prstGeom>
        </p:spPr>
        <p:txBody>
          <a:bodyPr wrap="square">
            <a:spAutoFit/>
          </a:bodyPr>
          <a:lstStyle/>
          <a:p>
            <a:r>
              <a:rPr lang="ru-RU" b="1" dirty="0">
                <a:solidFill>
                  <a:schemeClr val="bg1"/>
                </a:solidFill>
              </a:rPr>
              <a:t>   Теория вероятностей – это раздел математики, изучающий закономерности случайных явлений: случайные события, случайные величины, их свойства и операции над ними.</a:t>
            </a:r>
          </a:p>
          <a:p>
            <a:r>
              <a:rPr lang="ru-RU" b="1" dirty="0">
                <a:solidFill>
                  <a:schemeClr val="bg1"/>
                </a:solidFill>
              </a:rPr>
              <a:t>   Основные понятия теории</a:t>
            </a:r>
          </a:p>
          <a:p>
            <a:pPr algn="just"/>
            <a:r>
              <a:rPr lang="ru-RU" b="1" i="1" dirty="0">
                <a:solidFill>
                  <a:schemeClr val="bg1"/>
                </a:solidFill>
              </a:rPr>
              <a:t>Вероятност</a:t>
            </a:r>
            <a:r>
              <a:rPr lang="ru-RU" b="1" dirty="0">
                <a:solidFill>
                  <a:schemeClr val="bg1"/>
                </a:solidFill>
              </a:rPr>
              <a:t>ь — степень возможности происхождения события. Когда основания для того, чтобы какое-нибудь возможное событие произошло в действительности, перевешивают противоположные основания, то это событие называют вероятным, в противном случае — маловероятным или невероятным.</a:t>
            </a:r>
          </a:p>
          <a:p>
            <a:pPr algn="just"/>
            <a:r>
              <a:rPr lang="ru-RU" b="1" i="1" dirty="0">
                <a:solidFill>
                  <a:schemeClr val="bg1"/>
                </a:solidFill>
              </a:rPr>
              <a:t>Случайная величина</a:t>
            </a:r>
            <a:r>
              <a:rPr lang="ru-RU" b="1" dirty="0">
                <a:solidFill>
                  <a:schemeClr val="bg1"/>
                </a:solidFill>
              </a:rPr>
              <a:t> — это величина, которая в результате испытания может принять то или иное значение, причем неизвестно заранее, какое именно. Например: число на пожарную станцию за сутки, число попадания при 10 выстрелах и т.д.</a:t>
            </a:r>
          </a:p>
          <a:p>
            <a:pPr algn="just"/>
            <a:endParaRPr lang="ru-RU" b="1" dirty="0">
              <a:solidFill>
                <a:schemeClr val="bg1"/>
              </a:solidFill>
            </a:endParaRPr>
          </a:p>
        </p:txBody>
      </p:sp>
    </p:spTree>
    <p:extLst>
      <p:ext uri="{BB962C8B-B14F-4D97-AF65-F5344CB8AC3E}">
        <p14:creationId xmlns:p14="http://schemas.microsoft.com/office/powerpoint/2010/main" val="948900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239" y="11531"/>
            <a:ext cx="8964488" cy="400110"/>
          </a:xfrm>
          <a:prstGeom prst="rect">
            <a:avLst/>
          </a:prstGeom>
        </p:spPr>
        <p:txBody>
          <a:bodyPr wrap="square">
            <a:spAutoFit/>
          </a:bodyPr>
          <a:lstStyle/>
          <a:p>
            <a:pPr algn="just"/>
            <a:r>
              <a:rPr lang="ru-RU" sz="2000" b="1" dirty="0">
                <a:solidFill>
                  <a:schemeClr val="bg1"/>
                </a:solidFill>
              </a:rPr>
              <a:t>Исследования Дж. </a:t>
            </a:r>
            <a:r>
              <a:rPr lang="ru-RU" sz="2000" b="1" dirty="0" err="1">
                <a:solidFill>
                  <a:schemeClr val="bg1"/>
                </a:solidFill>
              </a:rPr>
              <a:t>Кардано</a:t>
            </a:r>
            <a:r>
              <a:rPr lang="ru-RU" sz="2000" b="1" dirty="0">
                <a:solidFill>
                  <a:schemeClr val="bg1"/>
                </a:solidFill>
              </a:rPr>
              <a:t> и Н. Тарталья</a:t>
            </a:r>
          </a:p>
        </p:txBody>
      </p:sp>
      <p:sp>
        <p:nvSpPr>
          <p:cNvPr id="3" name="Прямоугольник 2"/>
          <p:cNvSpPr/>
          <p:nvPr/>
        </p:nvSpPr>
        <p:spPr>
          <a:xfrm>
            <a:off x="0" y="402436"/>
            <a:ext cx="9144000" cy="3693319"/>
          </a:xfrm>
          <a:prstGeom prst="rect">
            <a:avLst/>
          </a:prstGeom>
        </p:spPr>
        <p:txBody>
          <a:bodyPr wrap="square">
            <a:spAutoFit/>
          </a:bodyPr>
          <a:lstStyle/>
          <a:p>
            <a:pPr algn="just"/>
            <a:r>
              <a:rPr lang="ru-RU" b="1" dirty="0">
                <a:solidFill>
                  <a:schemeClr val="bg1"/>
                </a:solidFill>
              </a:rPr>
              <a:t>    Существенное продвижение в решении первичных задач теории вероятностей связано с именами итальянских ученых </a:t>
            </a:r>
            <a:r>
              <a:rPr lang="ru-RU" b="1" dirty="0" err="1">
                <a:solidFill>
                  <a:schemeClr val="bg1"/>
                </a:solidFill>
              </a:rPr>
              <a:t>Кардано</a:t>
            </a:r>
            <a:r>
              <a:rPr lang="ru-RU" b="1" dirty="0">
                <a:solidFill>
                  <a:schemeClr val="bg1"/>
                </a:solidFill>
              </a:rPr>
              <a:t> (1501–1575) и Тарталья (1499–1557).              </a:t>
            </a:r>
          </a:p>
          <a:p>
            <a:pPr algn="just"/>
            <a:r>
              <a:rPr lang="ru-RU" b="1" dirty="0">
                <a:solidFill>
                  <a:schemeClr val="bg1"/>
                </a:solidFill>
              </a:rPr>
              <a:t>  </a:t>
            </a:r>
            <a:r>
              <a:rPr lang="ru-RU" b="1" dirty="0" err="1">
                <a:solidFill>
                  <a:schemeClr val="bg1"/>
                </a:solidFill>
              </a:rPr>
              <a:t>Кардано</a:t>
            </a:r>
            <a:r>
              <a:rPr lang="ru-RU" b="1" dirty="0">
                <a:solidFill>
                  <a:schemeClr val="bg1"/>
                </a:solidFill>
              </a:rPr>
              <a:t> указал число возможных случаев появления хотя бы на одной из двух костей определенного числа очков. </a:t>
            </a:r>
            <a:r>
              <a:rPr lang="ru-RU" b="1" dirty="0" err="1">
                <a:solidFill>
                  <a:schemeClr val="bg1"/>
                </a:solidFill>
              </a:rPr>
              <a:t>Кардано</a:t>
            </a:r>
            <a:r>
              <a:rPr lang="ru-RU" b="1" dirty="0">
                <a:solidFill>
                  <a:schemeClr val="bg1"/>
                </a:solidFill>
              </a:rPr>
              <a:t> предложил рассматривать отношение 1/6 (вероятность выбрасывания заданного числа очков при бросании одной кости), 11/36 (вероятность получить хотя бы на одной из двух костей грань с заданным числом очков) которое мы теперь называем классическим определением вероятности. </a:t>
            </a:r>
            <a:r>
              <a:rPr lang="ru-RU" b="1" dirty="0" err="1">
                <a:solidFill>
                  <a:schemeClr val="bg1"/>
                </a:solidFill>
              </a:rPr>
              <a:t>Кардано</a:t>
            </a:r>
            <a:r>
              <a:rPr lang="ru-RU" b="1" dirty="0">
                <a:solidFill>
                  <a:schemeClr val="bg1"/>
                </a:solidFill>
              </a:rPr>
              <a:t> не заметил, что стоял на пороге введения важного понятия для всего дальнейшего развития большой главы математики, да и всего количественного естествознания. Рассматриваемые им отношения воспринимаются им скорее чисто арифметически, как доля случаев, чем как характеристика возможности появления случайного события при испытании. </a:t>
            </a:r>
            <a:r>
              <a:rPr lang="ru-RU" b="1" dirty="0" err="1">
                <a:solidFill>
                  <a:schemeClr val="bg1"/>
                </a:solidFill>
              </a:rPr>
              <a:t>Кардано</a:t>
            </a:r>
            <a:r>
              <a:rPr lang="ru-RU" b="1" dirty="0">
                <a:solidFill>
                  <a:schemeClr val="bg1"/>
                </a:solidFill>
              </a:rPr>
              <a:t> и Тарталья предложили новое решение задачи </a:t>
            </a:r>
            <a:r>
              <a:rPr lang="ru-RU" b="1" i="1" dirty="0" err="1">
                <a:solidFill>
                  <a:schemeClr val="bg1"/>
                </a:solidFill>
              </a:rPr>
              <a:t>Пачоли</a:t>
            </a:r>
            <a:r>
              <a:rPr lang="ru-RU" b="1" i="1" dirty="0">
                <a:solidFill>
                  <a:schemeClr val="bg1"/>
                </a:solidFill>
              </a:rPr>
              <a:t> </a:t>
            </a:r>
            <a:r>
              <a:rPr lang="ru-RU" b="1" dirty="0">
                <a:solidFill>
                  <a:schemeClr val="bg1"/>
                </a:solidFill>
              </a:rPr>
              <a:t>о разделе ставки, однако и их решения были ошибочными.</a:t>
            </a:r>
          </a:p>
        </p:txBody>
      </p:sp>
      <p:pic>
        <p:nvPicPr>
          <p:cNvPr id="1026" name="Picture 2" descr="https://ds03.infourok.ru/uploads/ex/105a/0001e519-39697f65/2/img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4082823"/>
            <a:ext cx="3599384" cy="26995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2711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27" y="-6989"/>
            <a:ext cx="6384092" cy="400110"/>
          </a:xfrm>
          <a:prstGeom prst="rect">
            <a:avLst/>
          </a:prstGeom>
        </p:spPr>
        <p:txBody>
          <a:bodyPr wrap="square">
            <a:spAutoFit/>
          </a:bodyPr>
          <a:lstStyle/>
          <a:p>
            <a:pPr algn="just"/>
            <a:r>
              <a:rPr lang="ru-RU" sz="2000" b="1" dirty="0">
                <a:solidFill>
                  <a:schemeClr val="bg1"/>
                </a:solidFill>
              </a:rPr>
              <a:t>Исследования Галилео Галилея</a:t>
            </a:r>
          </a:p>
        </p:txBody>
      </p:sp>
      <p:sp>
        <p:nvSpPr>
          <p:cNvPr id="3" name="Прямоугольник 2"/>
          <p:cNvSpPr/>
          <p:nvPr/>
        </p:nvSpPr>
        <p:spPr>
          <a:xfrm>
            <a:off x="0" y="260648"/>
            <a:ext cx="9144000" cy="4524315"/>
          </a:xfrm>
          <a:prstGeom prst="rect">
            <a:avLst/>
          </a:prstGeom>
        </p:spPr>
        <p:txBody>
          <a:bodyPr wrap="square">
            <a:spAutoFit/>
          </a:bodyPr>
          <a:lstStyle/>
          <a:p>
            <a:pPr algn="just"/>
            <a:r>
              <a:rPr lang="ru-RU" b="1" dirty="0">
                <a:solidFill>
                  <a:schemeClr val="bg1"/>
                </a:solidFill>
              </a:rPr>
              <a:t>   Таким образом, уже в 16 веке возникли задачи вероятностного характера и разыскивались подходы к их решению. Постепенно вырабатывались подходы, которые позднее становились основой новой теории и позволяли решать отдельные задачи. Значимый вклад в этот прогресс внес Галилео Галилей (1564–1642). Его работа «О выходе очков при игре в кости» была посвящена подсчету возможных случаев при бросании трех костей. Число всех возможных случаев Галилей подсчитал простым и естественным путем, возвел 6 (число различных возможностей при бросании одной кости) в 3 степень и получил 216. Далее он подсчитал число различных способов, которыми может быть получено то или другое значение суммы выпавших на костях очков. </a:t>
            </a:r>
          </a:p>
          <a:p>
            <a:pPr algn="just"/>
            <a:r>
              <a:rPr lang="ru-RU" b="1" dirty="0">
                <a:solidFill>
                  <a:schemeClr val="bg1"/>
                </a:solidFill>
              </a:rPr>
              <a:t>    Для теории вероятностей и математической статистики большое значение имеют соображения Галилея по поводу теории ошибок наблюдений. До него никто этим не занимался. Таким образом, все, что он написал ан эту тему ново для его времени и важно даже в наши дни. Свои мысли и выводы он достаточно подробно изложил в одном из основных своих произведений: «Диалог о двух главнейших системах мира птолемеевой и </a:t>
            </a:r>
            <a:r>
              <a:rPr lang="ru-RU" b="1" dirty="0" err="1">
                <a:solidFill>
                  <a:schemeClr val="bg1"/>
                </a:solidFill>
              </a:rPr>
              <a:t>коперниковой</a:t>
            </a:r>
            <a:r>
              <a:rPr lang="ru-RU" b="1" dirty="0">
                <a:solidFill>
                  <a:schemeClr val="bg1"/>
                </a:solidFill>
              </a:rPr>
              <a:t>».</a:t>
            </a:r>
          </a:p>
        </p:txBody>
      </p:sp>
      <p:pic>
        <p:nvPicPr>
          <p:cNvPr id="2050" name="Picture 2" descr="https://cdn.gdz4you.com/files/slides/6e3/acd1bb8f6da1757b4f0a33de53575ed6.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4581128"/>
            <a:ext cx="2822804" cy="211710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6216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8" y="11531"/>
            <a:ext cx="9144000" cy="400110"/>
          </a:xfrm>
          <a:prstGeom prst="rect">
            <a:avLst/>
          </a:prstGeom>
        </p:spPr>
        <p:txBody>
          <a:bodyPr wrap="square">
            <a:spAutoFit/>
          </a:bodyPr>
          <a:lstStyle/>
          <a:p>
            <a:pPr algn="just"/>
            <a:r>
              <a:rPr lang="ru-RU" sz="2000" b="1" dirty="0">
                <a:solidFill>
                  <a:schemeClr val="bg1"/>
                </a:solidFill>
              </a:rPr>
              <a:t>Вклад Паскаля и Ферма в развитие теории вероятностей</a:t>
            </a:r>
          </a:p>
        </p:txBody>
      </p:sp>
      <p:sp>
        <p:nvSpPr>
          <p:cNvPr id="3" name="Прямоугольник 2"/>
          <p:cNvSpPr/>
          <p:nvPr/>
        </p:nvSpPr>
        <p:spPr>
          <a:xfrm>
            <a:off x="-53612" y="374682"/>
            <a:ext cx="9144000" cy="4524315"/>
          </a:xfrm>
          <a:prstGeom prst="rect">
            <a:avLst/>
          </a:prstGeom>
        </p:spPr>
        <p:txBody>
          <a:bodyPr wrap="square">
            <a:spAutoFit/>
          </a:bodyPr>
          <a:lstStyle/>
          <a:p>
            <a:pPr algn="just"/>
            <a:r>
              <a:rPr lang="ru-RU" b="1" dirty="0">
                <a:solidFill>
                  <a:schemeClr val="bg1"/>
                </a:solidFill>
              </a:rPr>
              <a:t>   Обычно считают, что теория вероятностей зародилась в переписке двух великих ученых Б. Паскаля (1623–1662) и П. Ферма (1601–1665). От этой переписки сохранились лишь три письма Паскаля и четыре письма Ферма. В этой переписке еще отсутствует понятие вероятности, и оба ученых ограничиваются рассмотрением числа благоприятствующих событию шансов. У этих авторов впервые в истории имеется правильное решение задачи о разделе ставки, которая отняла много усилий у исследователей в течение длительного времени. Оба они исходили из одной и той же идеи: раздела ставки в отношении, пропорциональном вероятностям окончательного выигрыша каждого игрока</a:t>
            </a:r>
            <a:r>
              <a:rPr lang="en-US" b="1" dirty="0">
                <a:solidFill>
                  <a:schemeClr val="bg1"/>
                </a:solidFill>
              </a:rPr>
              <a:t>.</a:t>
            </a:r>
            <a:r>
              <a:rPr lang="ru-RU" b="1" dirty="0">
                <a:solidFill>
                  <a:schemeClr val="bg1"/>
                </a:solidFill>
              </a:rPr>
              <a:t> Это был серьезный шаг в создании предпосылок и интересов к задачам теоретико-вероятностного характера. Второй шаг был сделан также Паскалем, когда он существенно продвинул развитие комбинаторики и указал на ее значение для зарождающейся теории вероятностей. Толчком к появлению интересов Паскаля к задачам, приведшим к теории вероятностей, послужили встречи и беседы с придворным французского королевского двора шевалье де Мере, который интересовался литературой, философией и одновременно был страстным игроком. В этой страсти были истоки тех задач, которые он предложил Паскалю</a:t>
            </a:r>
          </a:p>
        </p:txBody>
      </p:sp>
      <p:sp>
        <p:nvSpPr>
          <p:cNvPr id="4" name="AutoShape 2" descr="https://econet.ru/uploads/pictures/429453/content_paskal_1.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9160" y="4653136"/>
            <a:ext cx="1655032" cy="2021653"/>
          </a:xfrm>
          <a:prstGeom prst="rect">
            <a:avLst/>
          </a:prstGeom>
          <a:ln>
            <a:noFill/>
          </a:ln>
          <a:effectLst>
            <a:softEdge rad="112500"/>
          </a:effectLst>
        </p:spPr>
      </p:pic>
    </p:spTree>
    <p:extLst>
      <p:ext uri="{BB962C8B-B14F-4D97-AF65-F5344CB8AC3E}">
        <p14:creationId xmlns:p14="http://schemas.microsoft.com/office/powerpoint/2010/main" val="3089784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060" y="0"/>
            <a:ext cx="2469907" cy="400110"/>
          </a:xfrm>
          <a:prstGeom prst="rect">
            <a:avLst/>
          </a:prstGeom>
        </p:spPr>
        <p:txBody>
          <a:bodyPr wrap="none">
            <a:spAutoFit/>
          </a:bodyPr>
          <a:lstStyle/>
          <a:p>
            <a:r>
              <a:rPr lang="ru-RU" sz="2000" b="1" dirty="0">
                <a:solidFill>
                  <a:schemeClr val="bg1"/>
                </a:solidFill>
              </a:rPr>
              <a:t>Работа Х. Гюйгенса</a:t>
            </a:r>
            <a:endParaRPr lang="ru-RU" sz="2000" dirty="0">
              <a:solidFill>
                <a:schemeClr val="bg1"/>
              </a:solidFill>
            </a:endParaRPr>
          </a:p>
        </p:txBody>
      </p:sp>
      <p:sp>
        <p:nvSpPr>
          <p:cNvPr id="3" name="Прямоугольник 2"/>
          <p:cNvSpPr/>
          <p:nvPr/>
        </p:nvSpPr>
        <p:spPr>
          <a:xfrm>
            <a:off x="-24122" y="372377"/>
            <a:ext cx="9121940" cy="2585323"/>
          </a:xfrm>
          <a:prstGeom prst="rect">
            <a:avLst/>
          </a:prstGeom>
        </p:spPr>
        <p:txBody>
          <a:bodyPr wrap="square">
            <a:spAutoFit/>
          </a:bodyPr>
          <a:lstStyle/>
          <a:p>
            <a:pPr algn="just"/>
            <a:r>
              <a:rPr lang="ru-RU" dirty="0"/>
              <a:t>  </a:t>
            </a:r>
            <a:r>
              <a:rPr lang="ru-RU" b="1" dirty="0">
                <a:solidFill>
                  <a:schemeClr val="bg1"/>
                </a:solidFill>
              </a:rPr>
              <a:t>Значительное влияние на развитие теории вероятностей оказала работа Х. Гюйгенса (1629–1695). Интерес Гюйгенса к этим вопросам был вызван его поездкой в Париж в 1655 г., где он познакомился с рядом видных ученых и услышал от них сведения относительно задач о разделе ставки в азартных играх, которые разрабатывались Паскалем и Ферма. Результатом явилась его работа, опубликованная в 1656 г. в виде дополнения к книге его учителя Ф. </a:t>
            </a:r>
            <a:r>
              <a:rPr lang="ru-RU" b="1" dirty="0" err="1">
                <a:solidFill>
                  <a:schemeClr val="bg1"/>
                </a:solidFill>
              </a:rPr>
              <a:t>ван</a:t>
            </a:r>
            <a:r>
              <a:rPr lang="ru-RU" b="1" dirty="0">
                <a:solidFill>
                  <a:schemeClr val="bg1"/>
                </a:solidFill>
              </a:rPr>
              <a:t> </a:t>
            </a:r>
            <a:r>
              <a:rPr lang="ru-RU" b="1" dirty="0" err="1">
                <a:solidFill>
                  <a:schemeClr val="bg1"/>
                </a:solidFill>
              </a:rPr>
              <a:t>Схоутена</a:t>
            </a:r>
            <a:r>
              <a:rPr lang="ru-RU" b="1" dirty="0">
                <a:solidFill>
                  <a:schemeClr val="bg1"/>
                </a:solidFill>
              </a:rPr>
              <a:t> «Математические этюды».</a:t>
            </a:r>
          </a:p>
          <a:p>
            <a:pPr algn="just"/>
            <a:r>
              <a:rPr lang="ru-RU" b="1" dirty="0">
                <a:solidFill>
                  <a:schemeClr val="bg1"/>
                </a:solidFill>
              </a:rPr>
              <a:t>   Понятие вероятности у Гюйгенса еще не выделено, и он все время оперирует числами шансов, благоприятствующих тому или другому событию. </a:t>
            </a:r>
            <a:endParaRPr lang="ru-RU" dirty="0"/>
          </a:p>
        </p:txBody>
      </p:sp>
      <p:pic>
        <p:nvPicPr>
          <p:cNvPr id="4098" name="Picture 2" descr="https://images.fineartamerica.com/images-medium-large/1-christiaan-huygens-dutch-physicis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2957700"/>
            <a:ext cx="2852949" cy="37484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6467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177" y="11484"/>
            <a:ext cx="6838161" cy="400110"/>
          </a:xfrm>
          <a:prstGeom prst="rect">
            <a:avLst/>
          </a:prstGeom>
        </p:spPr>
        <p:txBody>
          <a:bodyPr wrap="square">
            <a:spAutoFit/>
          </a:bodyPr>
          <a:lstStyle/>
          <a:p>
            <a:pPr algn="just"/>
            <a:r>
              <a:rPr lang="ru-RU" sz="2000" b="1" dirty="0">
                <a:solidFill>
                  <a:schemeClr val="bg1"/>
                </a:solidFill>
              </a:rPr>
              <a:t>Первые исследования по демографии</a:t>
            </a:r>
          </a:p>
        </p:txBody>
      </p:sp>
      <p:sp>
        <p:nvSpPr>
          <p:cNvPr id="3" name="Прямоугольник 2"/>
          <p:cNvSpPr/>
          <p:nvPr/>
        </p:nvSpPr>
        <p:spPr>
          <a:xfrm>
            <a:off x="-33536" y="411594"/>
            <a:ext cx="9164177" cy="3693319"/>
          </a:xfrm>
          <a:prstGeom prst="rect">
            <a:avLst/>
          </a:prstGeom>
        </p:spPr>
        <p:txBody>
          <a:bodyPr wrap="square">
            <a:spAutoFit/>
          </a:bodyPr>
          <a:lstStyle/>
          <a:p>
            <a:pPr algn="just"/>
            <a:r>
              <a:rPr lang="ru-RU" b="1" dirty="0">
                <a:solidFill>
                  <a:schemeClr val="bg1"/>
                </a:solidFill>
              </a:rPr>
              <a:t>   Одним из толчков для развития основных понятий теории вероятностей сыграли исследования Джона </a:t>
            </a:r>
            <a:r>
              <a:rPr lang="ru-RU" b="1" dirty="0" err="1">
                <a:solidFill>
                  <a:schemeClr val="bg1"/>
                </a:solidFill>
              </a:rPr>
              <a:t>Граунта</a:t>
            </a:r>
            <a:r>
              <a:rPr lang="ru-RU" b="1" dirty="0">
                <a:solidFill>
                  <a:schemeClr val="bg1"/>
                </a:solidFill>
              </a:rPr>
              <a:t> (1620–1675) и Вильяма </a:t>
            </a:r>
            <a:r>
              <a:rPr lang="ru-RU" b="1" dirty="0" err="1">
                <a:solidFill>
                  <a:schemeClr val="bg1"/>
                </a:solidFill>
              </a:rPr>
              <a:t>Петти</a:t>
            </a:r>
            <a:r>
              <a:rPr lang="ru-RU" b="1" dirty="0">
                <a:solidFill>
                  <a:schemeClr val="bg1"/>
                </a:solidFill>
              </a:rPr>
              <a:t> (1623–1687) по демографии. Их работы наглядно продемонстрировали, каким мощным орудием могут служить для изучения массовых явлений статистические наблюдения, если их соответствующим образом обработать. Первой работой, с которой начинается история статистики как области научного знания, следует назвать книгу </a:t>
            </a:r>
            <a:r>
              <a:rPr lang="ru-RU" b="1" dirty="0" err="1">
                <a:solidFill>
                  <a:schemeClr val="bg1"/>
                </a:solidFill>
              </a:rPr>
              <a:t>Граунта</a:t>
            </a:r>
            <a:r>
              <a:rPr lang="ru-RU" b="1" dirty="0">
                <a:solidFill>
                  <a:schemeClr val="bg1"/>
                </a:solidFill>
              </a:rPr>
              <a:t>, опубликованную в 1662 г. под названием «Естественные и политические наблюдения, перечисленные в прилагаемом оглавлении и сделанные над бюллетенями смертности. По отношению к управлению, религии, торговле, росту, воздуху, болезням и разным изменениям означенного города».</a:t>
            </a:r>
          </a:p>
          <a:p>
            <a:pPr algn="just"/>
            <a:r>
              <a:rPr lang="ru-RU" b="1" dirty="0">
                <a:solidFill>
                  <a:schemeClr val="bg1"/>
                </a:solidFill>
              </a:rPr>
              <a:t>    Основная задача, которая интересовала </a:t>
            </a:r>
            <a:r>
              <a:rPr lang="ru-RU" b="1" dirty="0" err="1">
                <a:solidFill>
                  <a:schemeClr val="bg1"/>
                </a:solidFill>
              </a:rPr>
              <a:t>Граунта</a:t>
            </a:r>
            <a:r>
              <a:rPr lang="ru-RU" b="1" dirty="0">
                <a:solidFill>
                  <a:schemeClr val="bg1"/>
                </a:solidFill>
              </a:rPr>
              <a:t>, состояла в указании метода, который позволял бы установить с достаточной точностью возрастной состав населения города в результате наблюдений за возрастом умерших.</a:t>
            </a:r>
          </a:p>
        </p:txBody>
      </p:sp>
    </p:spTree>
    <p:extLst>
      <p:ext uri="{BB962C8B-B14F-4D97-AF65-F5344CB8AC3E}">
        <p14:creationId xmlns:p14="http://schemas.microsoft.com/office/powerpoint/2010/main" val="11005270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85</TotalTime>
  <Words>1589</Words>
  <Application>Microsoft Office PowerPoint</Application>
  <PresentationFormat>Экран (4:3)</PresentationFormat>
  <Paragraphs>48</Paragraphs>
  <Slides>13</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13</vt:i4>
      </vt:variant>
    </vt:vector>
  </HeadingPairs>
  <TitlesOfParts>
    <vt:vector size="21" baseType="lpstr">
      <vt:lpstr>Arial</vt:lpstr>
      <vt:lpstr>Book Antiqua</vt:lpstr>
      <vt:lpstr>Lucida Sans</vt:lpstr>
      <vt:lpstr>Times New Roman</vt:lpstr>
      <vt:lpstr>Wingdings</vt:lpstr>
      <vt:lpstr>Wingdings 2</vt:lpstr>
      <vt:lpstr>Wingdings 3</vt:lpstr>
      <vt:lpstr>Апекс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Роман</dc:creator>
  <cp:lastModifiedBy>Карина</cp:lastModifiedBy>
  <cp:revision>10</cp:revision>
  <dcterms:created xsi:type="dcterms:W3CDTF">2020-04-11T06:50:01Z</dcterms:created>
  <dcterms:modified xsi:type="dcterms:W3CDTF">2020-04-11T11:50:27Z</dcterms:modified>
</cp:coreProperties>
</file>