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4" r:id="rId5"/>
    <p:sldId id="258" r:id="rId6"/>
    <p:sldId id="275" r:id="rId7"/>
    <p:sldId id="261" r:id="rId8"/>
    <p:sldId id="277" r:id="rId9"/>
    <p:sldId id="276" r:id="rId10"/>
    <p:sldId id="272" r:id="rId11"/>
    <p:sldId id="264" r:id="rId12"/>
    <p:sldId id="263" r:id="rId13"/>
    <p:sldId id="266" r:id="rId14"/>
    <p:sldId id="270" r:id="rId15"/>
    <p:sldId id="265" r:id="rId16"/>
    <p:sldId id="268" r:id="rId17"/>
    <p:sldId id="267" r:id="rId18"/>
    <p:sldId id="269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E8E1C-7EFC-4724-B8FA-62E0C8045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228A4A-956A-4033-BEBC-65D609966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FBAA8E-A44A-4FAC-88B9-7C7C36BA6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F945A3-A346-4637-8B1B-27DAB23E2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315301-60D4-4C03-949D-6D24AA618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1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5E1F8-D78B-4D7E-9BBB-98E2C03C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41B5D8-CF4A-47D4-8BF6-1150C96934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FBB40-3450-4E42-9E4B-CB8A2C51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41DFBA-9EE6-4010-9FC7-9B2FD566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EF599E-2933-4BBC-B21E-29B8D5E3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55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34D59C-00DC-419A-BE54-536E6CAAA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D1F10E5-4E94-4EBF-B29F-BEEE528B1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CFEB0F-F958-4D47-81AD-52084CD9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29412F-0457-4C9D-A659-91F4E1D27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F1F2E-9BB9-424E-8038-F56D8529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468EDD-DF7D-4EBB-AC80-FAAB9CEBB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F45756-995F-4F73-ADD6-82761E4BB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8EF71A-E712-460E-8AAA-910EB9D17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3FAEB7-B90E-4367-A4E6-2C7F474A9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E897F8-0444-4007-9E96-634EA42C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8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3D661-C465-4698-8D2D-89BD34178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46C7DC-79DA-4A70-A66E-3272A5579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9E208-8B48-4AE4-AA92-1518257C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F3F8D8-7B6E-40CE-B4AB-D7843488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B21E18-240D-49C9-80FD-75AA8CA6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4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4B1549-7F99-41CB-9D34-E6CA2B47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8F660D-43AC-4F33-B4BD-896D75FD2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8C971AE-AC81-45B9-9889-D388B2ED4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BB4C63-7F8B-4D28-9EEA-08777559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426940-A2E8-4584-9FDA-F100632F9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453681-FB8C-4E71-BBF1-0805F5250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5914C-6408-4052-B40F-3F8EBF0CD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CF9BCE-F1D2-4A88-B521-09A81A3F9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0370E3-14BB-4951-BA95-C09E0C20B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B5309F-BA67-42FF-A1A3-A734845876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ACA99E-2CD3-4945-B810-8D61C77A57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557943-C5DD-4A37-B1C0-71AC95AE4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FD4DAF-9AF8-419F-80F0-BFE7C0644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C527E60-FC16-491E-88F1-C6B170E4F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8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3814B-8837-4BE1-91E2-1140BABC5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E7B683E-2B01-4D10-90DF-9E709B77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94675E-AC43-4C2E-88AE-2D00274A7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559DC2-C3F7-4566-BFFA-B42A79A90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2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4E88E44-FCAE-4AEB-9F3D-A247A70D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93EBDBE-D62A-4317-9643-753720492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AFC3A3-4728-4B4F-92C7-943035971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55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B7E67-BC06-4CC4-B235-F8F22365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47B216-1018-43E5-BB61-ECE41B786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5C7F45-0B1B-4064-A655-F12BFED5D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9BE25C-0923-4586-9216-05E8598D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9A0505-9D26-4450-8024-05877EC1D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402FB7-911F-4B58-872C-7C71F4F6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93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5F868-C108-4B58-ACE7-71CB81995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E6BE2A-93E6-4065-AD3A-904EB6339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3F46D4-472C-4EED-AB34-0899520036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53DD60-F93B-4FAB-A51F-CD3A09107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48B4C5-7F62-473B-9C6F-6D4CFF261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729CD5-D5C2-4DDE-B79B-6E9914E6B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9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7F619-AD89-4EA9-A0D1-402F366DD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ECC6A9-0F08-4134-ABA8-DC7BC3655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C3DB49-620B-499D-8A22-3446C9ED8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B7667-0C88-495E-B5DF-E5EA182B1168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12A61B-06A4-4888-B2AF-AD629B3D53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6F1FE6-BCEB-44FC-AFC2-5B9F9B729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8486-DBFE-46BE-B2AA-F95020F78C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68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tourlib.net/statti2/kamchatka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911D26-C5D7-4ADB-B5E4-4B56821E0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0795"/>
          <a:stretch/>
        </p:blipFill>
        <p:spPr>
          <a:xfrm>
            <a:off x="2824466" y="287083"/>
            <a:ext cx="7220932" cy="172082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FEFCA02-BF29-4410-AF6D-01CCA0F2B76B}"/>
              </a:ext>
            </a:extLst>
          </p:cNvPr>
          <p:cNvSpPr/>
          <p:nvPr/>
        </p:nvSpPr>
        <p:spPr>
          <a:xfrm>
            <a:off x="5467014" y="6367386"/>
            <a:ext cx="178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Ессентуки, 2020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7E5C83D-1845-4C96-AD1B-3A32A308DE5F}"/>
              </a:ext>
            </a:extLst>
          </p:cNvPr>
          <p:cNvSpPr/>
          <p:nvPr/>
        </p:nvSpPr>
        <p:spPr>
          <a:xfrm>
            <a:off x="2234154" y="2007909"/>
            <a:ext cx="7993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 «Туристический поход. Техника безопасности»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C3EDB5C-B79B-4AC9-9335-0D14489D5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870" y="3068665"/>
            <a:ext cx="4426495" cy="313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5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id="{1F08EE60-1436-451E-BE3E-DE3CFD7C98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587393"/>
              </p:ext>
            </p:extLst>
          </p:nvPr>
        </p:nvGraphicFramePr>
        <p:xfrm>
          <a:off x="239842" y="269823"/>
          <a:ext cx="11692325" cy="6415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8465">
                  <a:extLst>
                    <a:ext uri="{9D8B030D-6E8A-4147-A177-3AD203B41FA5}">
                      <a16:colId xmlns:a16="http://schemas.microsoft.com/office/drawing/2014/main" val="1457377519"/>
                    </a:ext>
                  </a:extLst>
                </a:gridCol>
                <a:gridCol w="2338465">
                  <a:extLst>
                    <a:ext uri="{9D8B030D-6E8A-4147-A177-3AD203B41FA5}">
                      <a16:colId xmlns:a16="http://schemas.microsoft.com/office/drawing/2014/main" val="3196146053"/>
                    </a:ext>
                  </a:extLst>
                </a:gridCol>
                <a:gridCol w="2338465">
                  <a:extLst>
                    <a:ext uri="{9D8B030D-6E8A-4147-A177-3AD203B41FA5}">
                      <a16:colId xmlns:a16="http://schemas.microsoft.com/office/drawing/2014/main" val="4205805784"/>
                    </a:ext>
                  </a:extLst>
                </a:gridCol>
                <a:gridCol w="2338465">
                  <a:extLst>
                    <a:ext uri="{9D8B030D-6E8A-4147-A177-3AD203B41FA5}">
                      <a16:colId xmlns:a16="http://schemas.microsoft.com/office/drawing/2014/main" val="261367239"/>
                    </a:ext>
                  </a:extLst>
                </a:gridCol>
                <a:gridCol w="2338465">
                  <a:extLst>
                    <a:ext uri="{9D8B030D-6E8A-4147-A177-3AD203B41FA5}">
                      <a16:colId xmlns:a16="http://schemas.microsoft.com/office/drawing/2014/main" val="4174495572"/>
                    </a:ext>
                  </a:extLst>
                </a:gridCol>
              </a:tblGrid>
              <a:tr h="790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Пустынные и полупустынные районы Средней Азии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03612457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Памиро-Алай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12333826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Памир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70217930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Тянь-Шань Западный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627662855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Тянь-Шань Центральный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679243803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Тянь-Шань Северный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99839390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Алтай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61963600"/>
                  </a:ext>
                </a:extLst>
              </a:tr>
              <a:tr h="53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Джунгарский Алатау Кузнецкий Алатау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60935078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Саян Западный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8969555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Саян Восточный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1184345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Таймыр и плато Путорана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98678033"/>
                  </a:ext>
                </a:extLst>
              </a:tr>
              <a:tr h="53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Красноярский край (остальные районы)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11858418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Прибайкалье, Забайкалье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70246546"/>
                  </a:ext>
                </a:extLst>
              </a:tr>
              <a:tr h="53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Хабаровский край, Приморье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97416410"/>
                  </a:ext>
                </a:extLst>
              </a:tr>
              <a:tr h="53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Якутия, Магаданская область, Чукотка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83953430"/>
                  </a:ext>
                </a:extLst>
              </a:tr>
              <a:tr h="270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>
                          <a:effectLst/>
                          <a:hlinkClick r:id="rId2"/>
                        </a:rPr>
                        <a:t>Камчатка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98663708"/>
                  </a:ext>
                </a:extLst>
              </a:tr>
              <a:tr h="530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Сахалинская область, Курильские о-ва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83511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593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E4DA804C-48C2-4093-A5C7-47930210E6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388702"/>
              </p:ext>
            </p:extLst>
          </p:nvPr>
        </p:nvGraphicFramePr>
        <p:xfrm>
          <a:off x="329783" y="269823"/>
          <a:ext cx="11692328" cy="64157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082">
                  <a:extLst>
                    <a:ext uri="{9D8B030D-6E8A-4147-A177-3AD203B41FA5}">
                      <a16:colId xmlns:a16="http://schemas.microsoft.com/office/drawing/2014/main" val="3679682155"/>
                    </a:ext>
                  </a:extLst>
                </a:gridCol>
                <a:gridCol w="2923082">
                  <a:extLst>
                    <a:ext uri="{9D8B030D-6E8A-4147-A177-3AD203B41FA5}">
                      <a16:colId xmlns:a16="http://schemas.microsoft.com/office/drawing/2014/main" val="1947690616"/>
                    </a:ext>
                  </a:extLst>
                </a:gridCol>
                <a:gridCol w="2923082">
                  <a:extLst>
                    <a:ext uri="{9D8B030D-6E8A-4147-A177-3AD203B41FA5}">
                      <a16:colId xmlns:a16="http://schemas.microsoft.com/office/drawing/2014/main" val="1441386680"/>
                    </a:ext>
                  </a:extLst>
                </a:gridCol>
                <a:gridCol w="2923082">
                  <a:extLst>
                    <a:ext uri="{9D8B030D-6E8A-4147-A177-3AD203B41FA5}">
                      <a16:colId xmlns:a16="http://schemas.microsoft.com/office/drawing/2014/main" val="39500455"/>
                    </a:ext>
                  </a:extLst>
                </a:gridCol>
              </a:tblGrid>
              <a:tr h="35944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Районы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Вид туризма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436067"/>
                  </a:ext>
                </a:extLst>
              </a:tr>
              <a:tr h="359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велосипедный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автомото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спелео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54754077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Прибалтика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53755551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Карпаты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94065680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Кавказ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68107920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Средняя Азия и Казахстан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41197151"/>
                  </a:ext>
                </a:extLst>
              </a:tr>
              <a:tr h="7053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Украина (остальные районы), Белоруссия, Молдавия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 (Крым)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263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РСФСР: европейский Север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59063442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Центральная Россия</a:t>
                      </a:r>
                      <a:r>
                        <a:rPr lang="ru-RU" sz="1400" baseline="300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97461509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европейский Юго-Восток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94256475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Урал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35446547"/>
                  </a:ext>
                </a:extLst>
              </a:tr>
              <a:tr h="3594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Алтай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929444615"/>
                  </a:ext>
                </a:extLst>
              </a:tr>
              <a:tr h="10512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Западная Сибирь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 (Саяны),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II (Кузнецкий Алатау и Горная Шория)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018387285"/>
                  </a:ext>
                </a:extLst>
              </a:tr>
              <a:tr h="7053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Восточная Сибирь и Дальний Восток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33076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249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1B56EE-3501-484E-A1E5-BB0396C78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597" y="1139252"/>
            <a:ext cx="10762937" cy="549389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факторы (факторы риска) в походе могут быть классифицированы следующим образом:</a:t>
            </a:r>
          </a:p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травмоопасность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погоды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припятствий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пожароопасность;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биологический контакт;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с животными и растениями;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психофизиологические нагрузки;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нагрузки.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A47719D-28EF-4CD8-B1A6-2D0C528F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8603" y="224853"/>
            <a:ext cx="9024079" cy="160077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безопасности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666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B72CED5-02C3-438D-AB28-EB0E64D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764" y="344774"/>
            <a:ext cx="10994036" cy="5832189"/>
          </a:xfrm>
        </p:spPr>
        <p:txBody>
          <a:bodyPr/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Травмоопасность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возникнуть в результате перемещения, предметов и тел; вследствие сложного рельефа местности; неблагоприятных эргономических характеристик используемого туристского снаряжения и инвентаря, влекущих травмы (тесная спортивная обувь, узкие лямки рюкзаков и. т. п.); опасных атмосферных явлений (шаровая молния, град и т. п.).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травмоопасности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обеспечивается: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эргономических требований: хорошая обувь, подгон снаряжений;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упреждающим информированием школьников о факторах риска; мерах по предупреждению травм и соблюдение техники безопасности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843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7EA53AC6-0051-496F-8F8C-CC979621D2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253" y="260728"/>
            <a:ext cx="9923488" cy="6319460"/>
          </a:xfrm>
        </p:spPr>
      </p:pic>
    </p:spTree>
    <p:extLst>
      <p:ext uri="{BB962C8B-B14F-4D97-AF65-F5344CB8AC3E}">
        <p14:creationId xmlns:p14="http://schemas.microsoft.com/office/powerpoint/2010/main" val="2931544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B9D829-634F-4193-B5F9-28C0AF0FF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15" y="419724"/>
            <a:ext cx="11602387" cy="6145967"/>
          </a:xfrm>
        </p:spPr>
        <p:txBody>
          <a:bodyPr>
            <a:normAutofit fontScale="925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окружающей среды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обусловлено повышенными или пониженными температурами окружающей среды, влажностью и подвижностью воздуха, резкими перепадами барометрического давления.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вредных воздействий данного фактора риска обеспечивается: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выбором благоприятного времени года, суток для проведения похода;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рациональным проектированием маршрута;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погодных особенностей района;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факторы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(ожоговые растения-крапива,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борщевник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ядовитые растения-грибы, ягоды и другие.)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данных факторов риска предупреждается: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упреждающим информированием школьников об опасных животных, рыбах, пресмыкающихся, растениях, о том, как избежать нежелательных контактов и какие экстренные меры следует предпринять в случае получения травмы (контакта).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303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354DEDF-0257-4E8C-B035-F3FFFA5E4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862" y="329785"/>
            <a:ext cx="11827240" cy="637081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Выходить в темное время суток только при хорошем знании маршрута, предстоящем долгом дневном переходе, а в плохую погоду - при спасательных работах.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Тщательно проверить экипировку, снаряжение и продукты питания, состояние здоровья участников, не брать на маршрут больных, чувствующих недомогания.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Всем участникам знать опасности и причины, ведущие к несчастью, уметь их своевременно обнаружить, не допускать самонадеянного подхода к опасности, соблюдать правила безопасности.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 предпринимать поход, восхождения или экспедицию без опытного, авторитетного руководителя, знающего маршрут, без правильно заполненной и оформленной документации.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 незнакомой местности двигаться внимательнее, уточняя свое местонахождение по карте, делая разведку пути.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Выходить на маршрут рано утром, хорошо экипировавшись, имея достаточный запас продуктов и только после сообщения графика движения на КСС, начальнику базы или другим лицам.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Принять необходимые меры к предохранению ног от ранений и переохлаждений.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Начинать движение лишь в исправной (прочной, просушенной) обуви.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219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712F8219-D7DB-47EB-94FA-CCDD334DC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89" y="216753"/>
            <a:ext cx="10328222" cy="6424493"/>
          </a:xfrm>
        </p:spPr>
      </p:pic>
    </p:spTree>
    <p:extLst>
      <p:ext uri="{BB962C8B-B14F-4D97-AF65-F5344CB8AC3E}">
        <p14:creationId xmlns:p14="http://schemas.microsoft.com/office/powerpoint/2010/main" val="4265503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37946-DEB8-432E-B3EC-EFD26A2C2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918" y="524657"/>
            <a:ext cx="9704882" cy="166390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/>
              <a:t>Правила безопасности при движении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AB2270-FAE7-4E4D-8FF8-02A65B091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86" y="1454046"/>
            <a:ext cx="10912839" cy="499172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главным правилом в группе - это передвижение должно быть не индивидуальным, а групповым, что позволит обеспечить взаимопомощь участников на маршруте. Не допускать разделения группы и нарушения дисциплины. Всякая отлучка возможна только с разрешения инструктора. Естественно каждая группа независимо от ее размера, должна иметь опытного, хорошо подготовленного руководителя, обладающего авторитетом.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722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90437-1FC0-45D4-8D26-5A6BD9BAC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230" y="269824"/>
            <a:ext cx="8655570" cy="1094282"/>
          </a:xfrm>
        </p:spPr>
        <p:txBody>
          <a:bodyPr>
            <a:normAutofit fontScale="90000"/>
          </a:bodyPr>
          <a:lstStyle/>
          <a:p>
            <a:r>
              <a:rPr lang="ru-RU" dirty="0"/>
              <a:t>Свод правил при движении: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1600B5-8722-42B8-AAD1-F0B1A2203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70" y="970961"/>
            <a:ext cx="12122871" cy="621226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 Избегать отступления от намеченного маршрута и тактики передвижения (кроме случаев усложнения обстановки с целью обеспечения безопасности, спасательных работ и др.).</a:t>
            </a:r>
          </a:p>
          <a:p>
            <a:r>
              <a:rPr lang="ru-RU" dirty="0"/>
              <a:t>2. При прохождении лавинно- и </a:t>
            </a:r>
            <a:r>
              <a:rPr lang="ru-RU" dirty="0" err="1"/>
              <a:t>камнеопасных</a:t>
            </a:r>
            <a:r>
              <a:rPr lang="ru-RU" dirty="0"/>
              <a:t> склонов внимательно следить за сигналами сигнальщиков, предупреждающими об опасности, быстро и точно исполнять соответствующие команды.</a:t>
            </a:r>
          </a:p>
          <a:p>
            <a:r>
              <a:rPr lang="ru-RU" dirty="0"/>
              <a:t>3. При движении по неустойчиво стоящим камням, крутым склонам внимательно ставить ноги, а при необходимости страховаться.</a:t>
            </a:r>
          </a:p>
          <a:p>
            <a:r>
              <a:rPr lang="ru-RU" dirty="0"/>
              <a:t>4. При малейшем сомнении в безопасности прибегать к страховке.</a:t>
            </a:r>
          </a:p>
          <a:p>
            <a:r>
              <a:rPr lang="ru-RU" dirty="0"/>
              <a:t>5. При ухудшении состояния группы и ее экипировки своевременно сойти к ближайшему лагерю, населенному пункту, по наиболее легкому пути (сойти с маршрута).</a:t>
            </a:r>
          </a:p>
          <a:p>
            <a:r>
              <a:rPr lang="ru-RU" dirty="0"/>
              <a:t>6. При движении в сильный мороз делать короткие остановки для отдыха, непрерывно двигать пальцами, лицевыми мышцами, слегка растирать открытые части тела. Постоянно наблюдать за появлением признаков отморожение у товарищей.</a:t>
            </a:r>
          </a:p>
          <a:p>
            <a:r>
              <a:rPr lang="ru-RU" dirty="0"/>
              <a:t>7. При сильном дожде или граде остановиться в укрытом месте и переждать непогоду. При снегопаде действовать с учетом характера рельефа, снежного покрова и состояния группы.</a:t>
            </a:r>
          </a:p>
          <a:p>
            <a:r>
              <a:rPr lang="ru-RU" dirty="0"/>
              <a:t>8. При движении в тумане во избежание потери ориентировки, срыва в пропасть, падения со снежного карниза, попадания в лавину усилить внимание: в случае опасности дождаться рассеивания тумана, использовать веревку. При сильном тумане движение прекратить!!!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72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BE6FD-6F0D-46EF-A4E8-C3233DA1D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Содержание: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064607-1C8E-4476-AFD3-159E2D38A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778"/>
            <a:ext cx="10313709" cy="5213022"/>
          </a:xfrm>
        </p:spPr>
        <p:txBody>
          <a:bodyPr/>
          <a:lstStyle/>
          <a:p>
            <a:pPr lvl="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поход? Как организовывается туристический</a:t>
            </a:r>
          </a:p>
          <a:p>
            <a:pPr lvl="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туристических походов</a:t>
            </a:r>
          </a:p>
          <a:p>
            <a:pPr lvl="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туризма, категории сложности походов</a:t>
            </a:r>
          </a:p>
          <a:p>
            <a:pPr lvl="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и разнообразие естественных препятствий в категориях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безопасности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Воздействие окружающей среды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Правила безопасности перед началом похода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при движении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при обращении с горючими и взрывоопасными веществами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при встрече с дикими животными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первой помощи при укусе пчелы.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при организации привала.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pPr lvl="0" algn="just"/>
            <a:endParaRPr lang="ru-RU" dirty="0"/>
          </a:p>
          <a:p>
            <a:pPr lvl="0" algn="just"/>
            <a:endParaRPr lang="ru-RU" dirty="0"/>
          </a:p>
          <a:p>
            <a:pPr lvl="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119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499BB3-2883-433E-BF35-D0A45038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5617" y="365125"/>
            <a:ext cx="8436990" cy="94520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движении в зимних условиях: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597017-7A4E-4241-B704-AC2533567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169" y="1008668"/>
            <a:ext cx="10991654" cy="548420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а) начинать поход при хорошей погоде и не ранее чем через 2-3 дня после снегопада.</a:t>
            </a:r>
          </a:p>
          <a:p>
            <a:r>
              <a:rPr lang="ru-RU" dirty="0"/>
              <a:t>б) преодолевать крутые обледенелые склоны без лыж, на кошках, вырубая ступеньки или устраивая перила из веревок.</a:t>
            </a:r>
          </a:p>
          <a:p>
            <a:r>
              <a:rPr lang="ru-RU" dirty="0"/>
              <a:t>в) на трудных участках лыжи прочно прикрепить к рюкзаку, чтобы они не мешали при движении (освобождаются руки и увеличивается устойчивость).</a:t>
            </a:r>
          </a:p>
          <a:p>
            <a:r>
              <a:rPr lang="ru-RU" dirty="0"/>
              <a:t>г) преодоление снежных гребней и покрытых снегом рек начинать после тщательной разведки, зондирования пути ледорубом или лыжной палкой, при обязательной страховке веревкой с надежного места.</a:t>
            </a:r>
          </a:p>
          <a:p>
            <a:r>
              <a:rPr lang="ru-RU" dirty="0"/>
              <a:t>д) при движении по очень крутому опасному склону ледоруб держать в удобном для </a:t>
            </a:r>
            <a:r>
              <a:rPr lang="ru-RU" dirty="0" err="1"/>
              <a:t>самозадержания</a:t>
            </a:r>
            <a:r>
              <a:rPr lang="ru-RU" dirty="0"/>
              <a:t> положении, рука должна быть в темляке.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769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5505C48-0C94-4EB3-93AA-D4D096A8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40" y="395926"/>
            <a:ext cx="10882460" cy="5781037"/>
          </a:xfrm>
        </p:spPr>
        <p:txBody>
          <a:bodyPr/>
          <a:lstStyle/>
          <a:p>
            <a:r>
              <a:rPr lang="ru-RU" dirty="0"/>
              <a:t>е) не допускать глиссирования по крутым, непросматривающимся склонам с большой скоростью и без подготовки во избежание падений в трещины, ранений о скалы.</a:t>
            </a:r>
          </a:p>
          <a:p>
            <a:r>
              <a:rPr lang="ru-RU" dirty="0"/>
              <a:t>ж) избегать движения по снежным сугробам, расположенным на крутых склонах, как и скольжения по травянистым склонам.</a:t>
            </a:r>
          </a:p>
          <a:p>
            <a:r>
              <a:rPr lang="ru-RU" dirty="0"/>
              <a:t>з) знать, что более безопасны склоны, на которых под снегом много камней и неровностей, а в их нижней части кустарник.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330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5FF3A-CF4C-4141-B0E4-8FE403754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1930" y="365125"/>
            <a:ext cx="6702458" cy="103946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грозовой буре: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B8ADA6-7610-4167-83D0-DE8D8BDA2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035" y="1084082"/>
            <a:ext cx="10840825" cy="527901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а) спуститься с хребта.</a:t>
            </a:r>
          </a:p>
          <a:p>
            <a:r>
              <a:rPr lang="ru-RU" dirty="0"/>
              <a:t>б) сложить железные предметы метрах в десяти от людей.</a:t>
            </a:r>
          </a:p>
          <a:p>
            <a:r>
              <a:rPr lang="ru-RU" dirty="0"/>
              <a:t>в) не стоять под одиночным деревом, маркировочными столбами, на берегу водоема.</a:t>
            </a:r>
          </a:p>
          <a:p>
            <a:r>
              <a:rPr lang="ru-RU" dirty="0"/>
              <a:t>г) не бегать, а ходить не спеша.</a:t>
            </a:r>
          </a:p>
          <a:p>
            <a:r>
              <a:rPr lang="ru-RU" dirty="0"/>
              <a:t>д) группа должна рассредоточиться.</a:t>
            </a:r>
          </a:p>
          <a:p>
            <a:r>
              <a:rPr lang="ru-RU" dirty="0"/>
              <a:t>е) не останавливаться на опушке леса и на местности, через которую течет вода.</a:t>
            </a:r>
          </a:p>
          <a:p>
            <a:r>
              <a:rPr lang="ru-RU" dirty="0"/>
              <a:t>ж) не стоять вблизи мест, где есть металлические провода.</a:t>
            </a:r>
          </a:p>
          <a:p>
            <a:r>
              <a:rPr lang="ru-RU" dirty="0"/>
              <a:t>з) по возможности расположиться на изолирующем материале.</a:t>
            </a:r>
          </a:p>
          <a:p>
            <a:r>
              <a:rPr lang="ru-RU" dirty="0"/>
              <a:t>и) помнить, что не всякое поражение молнией смертельно и энергичное вмешательство группы может предотвратить несчастье.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522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9D58A2-2FF7-4990-92DB-6643FA314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8456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необходимости переправы через реку: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EE0905-C049-4477-9685-475D0EF21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339" y="1291472"/>
            <a:ext cx="11151909" cy="505276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а) прежде всего выбрать время и место переправы.</a:t>
            </a:r>
          </a:p>
          <a:p>
            <a:r>
              <a:rPr lang="ru-RU" dirty="0"/>
              <a:t>б) правильно определить место и вид страховки, расставить членов группы с учетом их сил, опыта и роста.</a:t>
            </a:r>
          </a:p>
          <a:p>
            <a:r>
              <a:rPr lang="ru-RU" dirty="0"/>
              <a:t>в) при переправе иметь спасательные посты перехвата.</a:t>
            </a:r>
          </a:p>
          <a:p>
            <a:r>
              <a:rPr lang="ru-RU" dirty="0"/>
              <a:t>г) прикрепляться к натянутой через реку веревке с помощью карабина на расстоянии от груди не более одного локтя.</a:t>
            </a:r>
          </a:p>
          <a:p>
            <a:r>
              <a:rPr lang="ru-RU" dirty="0"/>
              <a:t>д) при навесной переправе применяется только основная веревка.</a:t>
            </a:r>
          </a:p>
          <a:p>
            <a:r>
              <a:rPr lang="ru-RU" dirty="0"/>
              <a:t>е) при навесной переправе запрещается использовать </a:t>
            </a:r>
            <a:r>
              <a:rPr lang="ru-RU" dirty="0" err="1"/>
              <a:t>самосдергивающие</a:t>
            </a:r>
            <a:r>
              <a:rPr lang="ru-RU" dirty="0"/>
              <a:t> системы.</a:t>
            </a:r>
          </a:p>
          <a:p>
            <a:r>
              <a:rPr lang="ru-RU" dirty="0"/>
              <a:t>ж) при переправе в брод с шестом пользоваться </a:t>
            </a:r>
            <a:r>
              <a:rPr lang="ru-RU" dirty="0" err="1"/>
              <a:t>спасжилетами</a:t>
            </a:r>
            <a:r>
              <a:rPr lang="ru-RU" dirty="0"/>
              <a:t> и дополнительными надувными емкостями не менее 16 литров.</a:t>
            </a:r>
          </a:p>
          <a:p>
            <a:r>
              <a:rPr lang="ru-RU" dirty="0"/>
              <a:t>При несчастье направить для помощи минимум двух самых подготовленных участников. В аварийной ситуации сохранять высокий моральный дух, крепкие нервы, хладнокровие, уверенность, умение действовать правильно и быстро, без паники.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065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180C9-AD69-4B2F-B45F-F4C256F36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656" y="213331"/>
            <a:ext cx="10279144" cy="106298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Правила безопасности при встрече с дикими животными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9C62E0-AD99-4B64-9417-A45906CEB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63" y="1983322"/>
            <a:ext cx="5359837" cy="338053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3E2654-6663-4204-B4B8-1F6DF96A24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520" y="1053666"/>
            <a:ext cx="4213781" cy="559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8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A8F04A-6A58-400C-999D-2467CC6B4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069" y="360363"/>
            <a:ext cx="9263062" cy="6175375"/>
          </a:xfrm>
        </p:spPr>
      </p:pic>
    </p:spTree>
    <p:extLst>
      <p:ext uri="{BB962C8B-B14F-4D97-AF65-F5344CB8AC3E}">
        <p14:creationId xmlns:p14="http://schemas.microsoft.com/office/powerpoint/2010/main" val="37274205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047C07-7CC2-4C34-BED7-63EBF94137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202" y="404734"/>
            <a:ext cx="9458795" cy="6190937"/>
          </a:xfrm>
        </p:spPr>
      </p:pic>
    </p:spTree>
    <p:extLst>
      <p:ext uri="{BB962C8B-B14F-4D97-AF65-F5344CB8AC3E}">
        <p14:creationId xmlns:p14="http://schemas.microsoft.com/office/powerpoint/2010/main" val="15332186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0CEE30-FF88-4E64-B890-E73EFF212C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031" y="322288"/>
            <a:ext cx="6814266" cy="6213423"/>
          </a:xfrm>
        </p:spPr>
      </p:pic>
    </p:spTree>
    <p:extLst>
      <p:ext uri="{BB962C8B-B14F-4D97-AF65-F5344CB8AC3E}">
        <p14:creationId xmlns:p14="http://schemas.microsoft.com/office/powerpoint/2010/main" val="438632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837EF0-F8A0-4CE1-9DD6-5DF2EACA57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3" y="285586"/>
            <a:ext cx="5671158" cy="377840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E6B62C-2B7E-4D15-BCDE-8D3A4AF31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13" y="2794006"/>
            <a:ext cx="5667614" cy="377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253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C3952-0806-4E14-B2B8-5AB7A22CB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213" y="449705"/>
            <a:ext cx="9608696" cy="1184223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Правила безопасности при организации привала.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7E6EA-FE3D-4D1D-B4C6-499C7D2D5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85" y="1094282"/>
            <a:ext cx="11712315" cy="576371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всего, место для привала не должно находиться у основания желобов, сыпучих скал, вблизи разливающихся рек, на сложных карнизах и т.д. Организовать ночевку можно только после принятия всех мер защиты от холода, пожара, ветра и диких животных. Палатки надежно крепить к земле. Проверить все крепления перед ночевкой.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опасности поражения молнией- закрыть вход в палатку, отнести в сторону металлический инвентарь, не разбивать бивака под одиноко стоящим деревом, на хребте, на вершине, вблизи водоемов.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должны овладеть знаниями, навыками и умением мобилизоваться для быстрой разбивки бивака при сильном утомлении, после тяжелого похода или восхождения в плохую погоду.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990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>
            <a:extLst>
              <a:ext uri="{FF2B5EF4-FFF2-40B4-BE49-F238E27FC236}">
                <a16:creationId xmlns:a16="http://schemas.microsoft.com/office/drawing/2014/main" id="{18DA618C-6152-4F4C-9376-FA63DBED8B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11" y="165015"/>
            <a:ext cx="11193578" cy="6527969"/>
          </a:xfrm>
        </p:spPr>
      </p:pic>
    </p:spTree>
    <p:extLst>
      <p:ext uri="{BB962C8B-B14F-4D97-AF65-F5344CB8AC3E}">
        <p14:creationId xmlns:p14="http://schemas.microsoft.com/office/powerpoint/2010/main" val="7459614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6FA8F-C8E2-4322-92AD-56BE0D03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350" y="419725"/>
            <a:ext cx="10364449" cy="14059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Позаботиться о противопожарной безопасности палаток: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ADDEC0-DF60-4E4A-B3FD-BD236DBFD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607" y="1394085"/>
            <a:ext cx="10942819" cy="504419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свеча</a:t>
            </a:r>
          </a:p>
          <a:p>
            <a:pPr marL="0" indent="0">
              <a:buNone/>
            </a:pPr>
            <a:r>
              <a:rPr lang="ru-RU" dirty="0"/>
              <a:t>2) костёр</a:t>
            </a:r>
          </a:p>
          <a:p>
            <a:pPr marL="0" indent="0">
              <a:buNone/>
            </a:pPr>
            <a:r>
              <a:rPr lang="ru-RU" dirty="0"/>
              <a:t>Соблюдать осторожность, не приближаться к огню в нейлоновой одежде, женщинам - с распущенными волосами.</a:t>
            </a:r>
          </a:p>
          <a:p>
            <a:pPr marL="0" indent="0">
              <a:buNone/>
            </a:pPr>
            <a:r>
              <a:rPr lang="ru-RU" dirty="0"/>
              <a:t>Во избежание отравлений употреблять лишь проверенные продукты. Вздутые или вскрытые накануне консервной банки выбрасывать. </a:t>
            </a:r>
          </a:p>
          <a:p>
            <a:pPr marL="0" indent="0">
              <a:buNone/>
            </a:pPr>
            <a:r>
              <a:rPr lang="ru-RU" dirty="0"/>
              <a:t>Готовить пищу в соответствующей посуде и ни в коем случае не в медной или оцинкованной.</a:t>
            </a:r>
          </a:p>
          <a:p>
            <a:pPr marL="0" indent="0">
              <a:buNone/>
            </a:pPr>
            <a:r>
              <a:rPr lang="ru-RU" dirty="0"/>
              <a:t>Соблюдать меры предосторожности против ранений при пользовании ножами, вилками, топорами, ожогов кипящей водой.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12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4E6D72-06AB-44D6-AEED-35E4C310C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597" y="509666"/>
            <a:ext cx="10739203" cy="566729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рассмотреть основные понятия безопасности туристического похода.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характеристику понятию безопасность;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анализ безопасности в походе.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правила безопасности делятся на различные виды. Перед походом всем участникам группы необходимо с ними ознакомиться.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871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0A898-7FE0-4139-A751-08BD0113D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883"/>
            <a:ext cx="10515600" cy="1828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ТУРИСТСКИХ ПОХОДОВ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92E00D-227D-4F2F-9D23-49F7116CA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695" y="1079292"/>
            <a:ext cx="10889105" cy="5778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классификации туристских походов их относят к тому или иному виду туризма, к той или иной категории сложности. Это основной принцип. Правилами проведения туристских спортивных походов и разрядными требованиями Единой всесоюзной спортивной классификации (ЕВСК) установлено, что спортивные походы проводятся по следующим видам туризма: пешеходному, лыжному, горному, водному, велосипедному, мотоциклетному, автомобильному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спелео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порядке возрастающей протяженности, продолжительности и технической сложности они подразделяются на походы I, II, III, IV, V и VI категорий сложности. В зависимости от категории похода, необходимо подобрать правильное туристическое снаряжение</a:t>
            </a:r>
          </a:p>
        </p:txBody>
      </p:sp>
    </p:spTree>
    <p:extLst>
      <p:ext uri="{BB962C8B-B14F-4D97-AF65-F5344CB8AC3E}">
        <p14:creationId xmlns:p14="http://schemas.microsoft.com/office/powerpoint/2010/main" val="378654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DFE079C-FD1C-4716-8EDE-7ACEA60F6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607" y="479685"/>
            <a:ext cx="10754193" cy="5697278"/>
          </a:xfrm>
        </p:spPr>
        <p:txBody>
          <a:bodyPr/>
          <a:lstStyle/>
          <a:p>
            <a:pPr marL="0" indent="0">
              <a:buNone/>
            </a:pP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Походы, имеющие протяженность и продолжительность меньшие по сравнению с установленными для походов I категории сложности, являются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некатегорийными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Наиболее распространенный их вид - походы выходного дня.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Некатегорийные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походы могут включать элементы (участки) походов любой, вплоть до VI категории сложности. Наибольшее распространение они получили в водном туризме, реже в горном. Опыт, приобретенный в таких походах, учитывается при решении вопроса о допуске к будущим походам, а к зачету на разряд они, естественно, не принимаются.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323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330BD6A-B887-43CA-A8F0-AE0A540FE5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657720"/>
              </p:ext>
            </p:extLst>
          </p:nvPr>
        </p:nvGraphicFramePr>
        <p:xfrm>
          <a:off x="284812" y="149904"/>
          <a:ext cx="11617380" cy="6505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6230">
                  <a:extLst>
                    <a:ext uri="{9D8B030D-6E8A-4147-A177-3AD203B41FA5}">
                      <a16:colId xmlns:a16="http://schemas.microsoft.com/office/drawing/2014/main" val="2831879770"/>
                    </a:ext>
                  </a:extLst>
                </a:gridCol>
                <a:gridCol w="1936230">
                  <a:extLst>
                    <a:ext uri="{9D8B030D-6E8A-4147-A177-3AD203B41FA5}">
                      <a16:colId xmlns:a16="http://schemas.microsoft.com/office/drawing/2014/main" val="2562958059"/>
                    </a:ext>
                  </a:extLst>
                </a:gridCol>
                <a:gridCol w="1936230">
                  <a:extLst>
                    <a:ext uri="{9D8B030D-6E8A-4147-A177-3AD203B41FA5}">
                      <a16:colId xmlns:a16="http://schemas.microsoft.com/office/drawing/2014/main" val="4013847282"/>
                    </a:ext>
                  </a:extLst>
                </a:gridCol>
                <a:gridCol w="1936230">
                  <a:extLst>
                    <a:ext uri="{9D8B030D-6E8A-4147-A177-3AD203B41FA5}">
                      <a16:colId xmlns:a16="http://schemas.microsoft.com/office/drawing/2014/main" val="1763598913"/>
                    </a:ext>
                  </a:extLst>
                </a:gridCol>
                <a:gridCol w="1936230">
                  <a:extLst>
                    <a:ext uri="{9D8B030D-6E8A-4147-A177-3AD203B41FA5}">
                      <a16:colId xmlns:a16="http://schemas.microsoft.com/office/drawing/2014/main" val="2669191534"/>
                    </a:ext>
                  </a:extLst>
                </a:gridCol>
                <a:gridCol w="1936230">
                  <a:extLst>
                    <a:ext uri="{9D8B030D-6E8A-4147-A177-3AD203B41FA5}">
                      <a16:colId xmlns:a16="http://schemas.microsoft.com/office/drawing/2014/main" val="3095391945"/>
                    </a:ext>
                  </a:extLst>
                </a:gridCol>
              </a:tblGrid>
              <a:tr h="34793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Виды туризма и характеристики походов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Категории сложности походов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119290"/>
                  </a:ext>
                </a:extLst>
              </a:tr>
              <a:tr h="6696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5384898"/>
                  </a:ext>
                </a:extLst>
              </a:tr>
              <a:tr h="10175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Продолжительность походов в днях (не менее)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017444261"/>
                  </a:ext>
                </a:extLst>
              </a:tr>
              <a:tr h="10175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Протяженность походов в километрах (не менее):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730080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пешеходных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750355483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лыжных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793410002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горных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349845847"/>
                  </a:ext>
                </a:extLst>
              </a:tr>
              <a:tr h="682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водных (на гребных судах и плотах)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86225603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велосипедных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593549532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 мотоциклах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44710024"/>
                  </a:ext>
                </a:extLst>
              </a:tr>
              <a:tr h="3479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 автомашинах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21623749"/>
                  </a:ext>
                </a:extLst>
              </a:tr>
              <a:tr h="6827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спелеотуризм (количество пещер)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4-5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1-2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1-2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06773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38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3EA6A-F69B-4689-AC68-51CDAA938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689236" cy="614060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и разнообразие естественных препятствий, их техническая сложность в различных районах страны разные. Имеющаяся на сегодня информация позволила, с некоторой степенью условности, установить максимальные категории сложности походов для всех видов туризма в каждом районе.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41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D83B6770-3189-4AB2-9128-73ABB34C9E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67677"/>
              </p:ext>
            </p:extLst>
          </p:nvPr>
        </p:nvGraphicFramePr>
        <p:xfrm>
          <a:off x="359763" y="344774"/>
          <a:ext cx="11212645" cy="62059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2529">
                  <a:extLst>
                    <a:ext uri="{9D8B030D-6E8A-4147-A177-3AD203B41FA5}">
                      <a16:colId xmlns:a16="http://schemas.microsoft.com/office/drawing/2014/main" val="467895992"/>
                    </a:ext>
                  </a:extLst>
                </a:gridCol>
                <a:gridCol w="2242529">
                  <a:extLst>
                    <a:ext uri="{9D8B030D-6E8A-4147-A177-3AD203B41FA5}">
                      <a16:colId xmlns:a16="http://schemas.microsoft.com/office/drawing/2014/main" val="2911624033"/>
                    </a:ext>
                  </a:extLst>
                </a:gridCol>
                <a:gridCol w="2242529">
                  <a:extLst>
                    <a:ext uri="{9D8B030D-6E8A-4147-A177-3AD203B41FA5}">
                      <a16:colId xmlns:a16="http://schemas.microsoft.com/office/drawing/2014/main" val="852956613"/>
                    </a:ext>
                  </a:extLst>
                </a:gridCol>
                <a:gridCol w="2242529">
                  <a:extLst>
                    <a:ext uri="{9D8B030D-6E8A-4147-A177-3AD203B41FA5}">
                      <a16:colId xmlns:a16="http://schemas.microsoft.com/office/drawing/2014/main" val="1558586215"/>
                    </a:ext>
                  </a:extLst>
                </a:gridCol>
                <a:gridCol w="2242529">
                  <a:extLst>
                    <a:ext uri="{9D8B030D-6E8A-4147-A177-3AD203B41FA5}">
                      <a16:colId xmlns:a16="http://schemas.microsoft.com/office/drawing/2014/main" val="182037160"/>
                    </a:ext>
                  </a:extLst>
                </a:gridCol>
              </a:tblGrid>
              <a:tr h="25088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Районы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Виды туризма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540731"/>
                  </a:ext>
                </a:extLst>
              </a:tr>
              <a:tr h="250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пешеходный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лыжный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горный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водный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893410192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Кольский полуостров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06074726"/>
                  </a:ext>
                </a:extLst>
              </a:tr>
              <a:tr h="4923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Архангельская обл., Коми АССР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453480594"/>
                  </a:ext>
                </a:extLst>
              </a:tr>
              <a:tr h="4923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Карелия, Ленинградская и Вологодская области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55037945"/>
                  </a:ext>
                </a:extLst>
              </a:tr>
              <a:tr h="733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Средняя равнинная часть европейской территории СССР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23353799"/>
                  </a:ext>
                </a:extLst>
              </a:tr>
              <a:tr h="733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Южная равнинная часть европейской территории СССР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 с эл. 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861997512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Карпаты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 с эл. 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790372116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Крым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607216112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Кавказ Западный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 с эл. 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7145016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Кавказ Центральный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 с эл. 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68576520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Кавказ Восточный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 с эл. 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745938532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Закавказье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 с эл. 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9936704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Урал Полярный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922877900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Урал Приполярный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151606119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Урал Северный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53292313"/>
                  </a:ext>
                </a:extLst>
              </a:tr>
              <a:tr h="250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Урал Средний и Южный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121263453"/>
                  </a:ext>
                </a:extLst>
              </a:tr>
              <a:tr h="4923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Западно-Сибирская . низменность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III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344276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4584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2155</Words>
  <Application>Microsoft Office PowerPoint</Application>
  <PresentationFormat>Широкоэкранный</PresentationFormat>
  <Paragraphs>398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Содержание:  </vt:lpstr>
      <vt:lpstr>Презентация PowerPoint</vt:lpstr>
      <vt:lpstr>Презентация PowerPoint</vt:lpstr>
      <vt:lpstr>КЛАССИФИКАЦИЯ ТУРИСТСКИХ ПОХОДОВ </vt:lpstr>
      <vt:lpstr>Презентация PowerPoint</vt:lpstr>
      <vt:lpstr>Презентация PowerPoint</vt:lpstr>
      <vt:lpstr>Характер и разнообразие естественных препятствий, их техническая сложность в различных районах страны разные. Имеющаяся на сегодня информация позволила, с некоторой степенью условности, установить максимальные категории сложности походов для всех видов туризма в каждом районе. </vt:lpstr>
      <vt:lpstr>Презентация PowerPoint</vt:lpstr>
      <vt:lpstr>Презентация PowerPoint</vt:lpstr>
      <vt:lpstr>Презентация PowerPoint</vt:lpstr>
      <vt:lpstr>Общие требования безопасности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Правила безопасности при движении    </vt:lpstr>
      <vt:lpstr>Свод правил при движении: </vt:lpstr>
      <vt:lpstr>При движении в зимних условиях: </vt:lpstr>
      <vt:lpstr>Презентация PowerPoint</vt:lpstr>
      <vt:lpstr>При грозовой буре: </vt:lpstr>
      <vt:lpstr>При необходимости переправы через реку: </vt:lpstr>
      <vt:lpstr>Правила безопасности при встрече с дикими животными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безопасности при организации привала. </vt:lpstr>
      <vt:lpstr>Позаботиться о противопожарной безопасности палаток: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Безникина</dc:creator>
  <cp:lastModifiedBy>Диана Безникина</cp:lastModifiedBy>
  <cp:revision>82</cp:revision>
  <dcterms:created xsi:type="dcterms:W3CDTF">2020-01-22T13:58:46Z</dcterms:created>
  <dcterms:modified xsi:type="dcterms:W3CDTF">2020-03-18T23:41:48Z</dcterms:modified>
</cp:coreProperties>
</file>